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9144000" cy="5143500" type="screen16x9"/>
  <p:notesSz cx="6858000" cy="9144000"/>
  <p:embeddedFontLst>
    <p:embeddedFont>
      <p:font typeface="Arial Black" panose="020B0A04020102020204" pitchFamily="34" charset="0"/>
      <p:bold r:id="rId39"/>
    </p:embeddedFont>
    <p:embeddedFont>
      <p:font typeface="Roboto" panose="02000000000000000000" pitchFamily="2" charset="0"/>
      <p:regular r:id="rId40"/>
      <p:bold r:id="rId41"/>
      <p:italic r:id="rId42"/>
      <p:boldItalic r:id="rId43"/>
    </p:embeddedFont>
    <p:embeddedFont>
      <p:font typeface="Roboto Light" panose="02000000000000000000" pitchFamily="2" charset="0"/>
      <p:regular r:id="rId44"/>
      <p:bold r:id="rId45"/>
      <p:italic r:id="rId46"/>
      <p:boldItalic r:id="rId47"/>
    </p:embeddedFont>
    <p:embeddedFont>
      <p:font typeface="Roboto Thin"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6D8A1-8127-4CEB-9CE0-68E85972FB52}">
  <a:tblStyle styleId="{20F6D8A1-8127-4CEB-9CE0-68E85972F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20" autoAdjust="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Hello everyone</a:t>
            </a:r>
            <a:endParaRPr dirty="0"/>
          </a:p>
          <a:p>
            <a:pPr marL="0" lvl="0" indent="0" algn="l" rtl="0">
              <a:spcBef>
                <a:spcPts val="0"/>
              </a:spcBef>
              <a:spcAft>
                <a:spcPts val="0"/>
              </a:spcAft>
              <a:buNone/>
            </a:pPr>
            <a:r>
              <a:rPr lang="en-CA" dirty="0"/>
              <a:t>My name is Balaji, and today I will be speaking about using task-based hardware parallelism to accelerate belief propagation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c30e3373b1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c30e3373b1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While the weather example is made up, in the real world, there are various applications where experts build </a:t>
            </a:r>
            <a:r>
              <a:rPr lang="en-CA" dirty="0" err="1"/>
              <a:t>markov</a:t>
            </a:r>
            <a:r>
              <a:rPr lang="en-CA" dirty="0"/>
              <a:t> random fields and make predictions using BP</a:t>
            </a:r>
            <a:endParaRPr dirty="0"/>
          </a:p>
          <a:p>
            <a:pPr marL="0" lvl="0" indent="0" algn="l" rtl="0">
              <a:spcBef>
                <a:spcPts val="0"/>
              </a:spcBef>
              <a:spcAft>
                <a:spcPts val="0"/>
              </a:spcAft>
              <a:buNone/>
            </a:pPr>
            <a:r>
              <a:rPr lang="en-CA" dirty="0"/>
              <a:t>Some examples are listed here, and most can benefit from being able to make faster predictions on larger graphs</a:t>
            </a:r>
            <a:endParaRPr dirty="0"/>
          </a:p>
          <a:p>
            <a:pPr marL="0" lvl="0" indent="0" algn="l" rtl="0">
              <a:spcBef>
                <a:spcPts val="0"/>
              </a:spcBef>
              <a:spcAft>
                <a:spcPts val="0"/>
              </a:spcAft>
              <a:buNone/>
            </a:pPr>
            <a:r>
              <a:rPr lang="en-CA" dirty="0"/>
              <a:t>On the right we have an example graph from a study on workplace safety, where they were able to relate elements like supervisor safety and training to hazardous events and injuries, and we can imagine that with a better algorithm, they would increase the number of included factors and make others more detailed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30e3373b1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30e3373b1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On closer inspection, you may notice that this graphs contains no loops</a:t>
            </a:r>
            <a:endParaRPr dirty="0"/>
          </a:p>
          <a:p>
            <a:pPr marL="0" lvl="0" indent="0" algn="l" rtl="0">
              <a:spcBef>
                <a:spcPts val="0"/>
              </a:spcBef>
              <a:spcAft>
                <a:spcPts val="0"/>
              </a:spcAft>
              <a:buNone/>
            </a:pPr>
            <a:r>
              <a:rPr lang="en-CA" dirty="0"/>
              <a:t>This is an important distinction as the original BP algorithm could not operate on graphs with loops, so an improved algorithm, called loopy BP was created</a:t>
            </a:r>
            <a:endParaRPr dirty="0"/>
          </a:p>
          <a:p>
            <a:pPr marL="0" lvl="0" indent="0" algn="l" rtl="0">
              <a:spcBef>
                <a:spcPts val="0"/>
              </a:spcBef>
              <a:spcAft>
                <a:spcPts val="0"/>
              </a:spcAft>
              <a:buNone/>
            </a:pPr>
            <a:r>
              <a:rPr lang="en-CA" dirty="0"/>
              <a:t>Unfortunately, loops mean that there is no analytical solution, so loopy BP and its successors are approximate algorithms</a:t>
            </a:r>
            <a:endParaRPr dirty="0"/>
          </a:p>
          <a:p>
            <a:pPr marL="0" lvl="0" indent="0" algn="l" rtl="0">
              <a:spcBef>
                <a:spcPts val="0"/>
              </a:spcBef>
              <a:spcAft>
                <a:spcPts val="0"/>
              </a:spcAft>
              <a:buNone/>
            </a:pPr>
            <a:r>
              <a:rPr lang="en-CA" dirty="0"/>
              <a:t>A significant struggle with in is the convergence, with even medium-sized graphs being unable to converge to an answer at all, and an abysmal rate of convergence overall</a:t>
            </a:r>
            <a:endParaRPr dirty="0"/>
          </a:p>
          <a:p>
            <a:pPr marL="0" lvl="0" indent="0" algn="l" rtl="0">
              <a:spcBef>
                <a:spcPts val="0"/>
              </a:spcBef>
              <a:spcAft>
                <a:spcPts val="0"/>
              </a:spcAft>
              <a:buNone/>
            </a:pPr>
            <a:r>
              <a:rPr lang="en-CA" dirty="0"/>
              <a:t>As such, the metrics for this project are:</a:t>
            </a:r>
            <a:endParaRPr dirty="0"/>
          </a:p>
          <a:p>
            <a:pPr marL="0" lvl="0" indent="0" algn="l" rtl="0">
              <a:spcBef>
                <a:spcPts val="0"/>
              </a:spcBef>
              <a:spcAft>
                <a:spcPts val="0"/>
              </a:spcAft>
              <a:buNone/>
            </a:pPr>
            <a:r>
              <a:rPr lang="en-CA" dirty="0"/>
              <a:t>convergence coverage, which measures the total solvable problems, or how big of a graph we can converge on</a:t>
            </a:r>
            <a:endParaRPr dirty="0"/>
          </a:p>
          <a:p>
            <a:pPr marL="0" lvl="0" indent="0" algn="l" rtl="0">
              <a:spcBef>
                <a:spcPts val="0"/>
              </a:spcBef>
              <a:spcAft>
                <a:spcPts val="0"/>
              </a:spcAft>
              <a:buNone/>
            </a:pPr>
            <a:r>
              <a:rPr lang="en-CA" dirty="0"/>
              <a:t>convergence rate, which just measures the speed</a:t>
            </a:r>
            <a:endParaRPr dirty="0"/>
          </a:p>
          <a:p>
            <a:pPr marL="0" lvl="0" indent="0" algn="l" rtl="0">
              <a:spcBef>
                <a:spcPts val="0"/>
              </a:spcBef>
              <a:spcAft>
                <a:spcPts val="0"/>
              </a:spcAft>
              <a:buNone/>
            </a:pPr>
            <a:r>
              <a:rPr lang="en-CA" dirty="0"/>
              <a:t>scalability, which measures how much we can improve the algorithm with more cores, or a larger accelerator</a:t>
            </a:r>
            <a:endParaRPr dirty="0"/>
          </a:p>
          <a:p>
            <a:pPr marL="0" lvl="0" indent="0" algn="l" rtl="0">
              <a:spcBef>
                <a:spcPts val="0"/>
              </a:spcBef>
              <a:spcAft>
                <a:spcPts val="0"/>
              </a:spcAft>
              <a:buNone/>
            </a:pPr>
            <a:r>
              <a:rPr lang="en-CA" dirty="0"/>
              <a:t>Efficiency, which measures how we deal with priority queue overhead, which is what we will explore next</a:t>
            </a:r>
            <a:endParaRPr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c7f709916c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c7f709916c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Regardless of our implementation, we can boil down our program flow to main 3 steps:</a:t>
            </a:r>
            <a:endParaRPr dirty="0"/>
          </a:p>
          <a:p>
            <a:pPr marL="0" lvl="0" indent="0" algn="l" rtl="0">
              <a:spcBef>
                <a:spcPts val="0"/>
              </a:spcBef>
              <a:spcAft>
                <a:spcPts val="0"/>
              </a:spcAft>
              <a:buNone/>
            </a:pPr>
            <a:r>
              <a:rPr lang="en-CA" dirty="0"/>
              <a:t>While our updates are larger than a certain convergence criteria, we pick important updates, compute beliefs using those updates, and then send new ones</a:t>
            </a:r>
            <a:endParaRPr dirty="0"/>
          </a:p>
          <a:p>
            <a:pPr marL="0" lvl="0" indent="0" algn="l" rtl="0">
              <a:spcBef>
                <a:spcPts val="0"/>
              </a:spcBef>
              <a:spcAft>
                <a:spcPts val="0"/>
              </a:spcAft>
              <a:buNone/>
            </a:pPr>
            <a:r>
              <a:rPr lang="en-CA" dirty="0"/>
              <a:t>Picking the updates is what makes variants of BP distinct, and we’ll return to our weather example to explore this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c7f709916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c7f709916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CA" dirty="0">
                <a:solidFill>
                  <a:schemeClr val="dk1"/>
                </a:solidFill>
              </a:rPr>
              <a:t>Here we see synchronous ordering, which means that all nodes send, receive, and compute (</a:t>
            </a:r>
            <a:r>
              <a:rPr lang="en-CA" dirty="0" err="1">
                <a:solidFill>
                  <a:schemeClr val="dk1"/>
                </a:solidFill>
              </a:rPr>
              <a:t>nextslide</a:t>
            </a:r>
            <a:r>
              <a:rPr lang="en-CA" dirty="0">
                <a:solidFill>
                  <a:schemeClr val="dk1"/>
                </a:solidFill>
              </a:rPr>
              <a:t>) their messages before repeating the process (</a:t>
            </a:r>
            <a:r>
              <a:rPr lang="en-CA" dirty="0" err="1">
                <a:solidFill>
                  <a:schemeClr val="dk1"/>
                </a:solidFill>
              </a:rPr>
              <a:t>nextslide</a:t>
            </a:r>
            <a:r>
              <a:rPr lang="en-CA" dirty="0">
                <a:solidFill>
                  <a:schemeClr val="dk1"/>
                </a:solidFill>
              </a:rPr>
              <a:t>)</a:t>
            </a: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c7f709916c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c7f709916c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dirty="0">
                <a:solidFill>
                  <a:schemeClr val="dk1"/>
                </a:solidFill>
              </a:rPr>
              <a:t>Synchronous ordering means that all nodes send, receive, and compute (</a:t>
            </a:r>
            <a:r>
              <a:rPr lang="en-CA" dirty="0" err="1">
                <a:solidFill>
                  <a:schemeClr val="dk1"/>
                </a:solidFill>
              </a:rPr>
              <a:t>nextslide</a:t>
            </a:r>
            <a:r>
              <a:rPr lang="en-CA" dirty="0">
                <a:solidFill>
                  <a:schemeClr val="dk1"/>
                </a:solidFill>
              </a:rPr>
              <a:t>) their messages before repeating the process (</a:t>
            </a:r>
            <a:r>
              <a:rPr lang="en-CA" dirty="0" err="1">
                <a:solidFill>
                  <a:schemeClr val="dk1"/>
                </a:solidFill>
              </a:rPr>
              <a:t>nextslide</a:t>
            </a:r>
            <a:r>
              <a:rPr lang="en-CA" dirty="0">
                <a:solidFill>
                  <a:schemeClr val="dk1"/>
                </a:solidFill>
              </a:rPr>
              <a:t>)</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c7f709916c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c7f709916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dirty="0">
                <a:solidFill>
                  <a:schemeClr val="dk1"/>
                </a:solidFill>
              </a:rPr>
              <a:t>Synchronous ordering means that all nodes send, receive, and compute (</a:t>
            </a:r>
            <a:r>
              <a:rPr lang="en-CA" dirty="0" err="1">
                <a:solidFill>
                  <a:schemeClr val="dk1"/>
                </a:solidFill>
              </a:rPr>
              <a:t>nextslide</a:t>
            </a:r>
            <a:r>
              <a:rPr lang="en-CA" dirty="0">
                <a:solidFill>
                  <a:schemeClr val="dk1"/>
                </a:solidFill>
              </a:rPr>
              <a:t>) their messages before repeating the process (</a:t>
            </a:r>
            <a:r>
              <a:rPr lang="en-CA" dirty="0" err="1">
                <a:solidFill>
                  <a:schemeClr val="dk1"/>
                </a:solidFill>
              </a:rPr>
              <a:t>nextslide</a:t>
            </a:r>
            <a:r>
              <a:rPr lang="en-CA" dirty="0">
                <a:solidFill>
                  <a:schemeClr val="dk1"/>
                </a:solidFill>
              </a:rPr>
              <a:t>) with new updates</a:t>
            </a:r>
            <a:endParaRPr dirty="0">
              <a:solidFill>
                <a:schemeClr val="dk1"/>
              </a:solidFill>
            </a:endParaRPr>
          </a:p>
          <a:p>
            <a:pPr marL="0" lvl="0" indent="0" algn="l" rtl="0">
              <a:spcBef>
                <a:spcPts val="0"/>
              </a:spcBef>
              <a:spcAft>
                <a:spcPts val="0"/>
              </a:spcAft>
              <a:buNone/>
            </a:pPr>
            <a:r>
              <a:rPr lang="en-CA" dirty="0">
                <a:solidFill>
                  <a:schemeClr val="dk1"/>
                </a:solidFill>
              </a:rPr>
              <a:t>This results in a lot of work during every cycle, often making small updates that don’t have much of an effect</a:t>
            </a: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c7f709916c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c7f709916c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Asynchronous ordering looks at the residuals as a measure of how “large” or important each message is, and picks the biggest one (nextslide) similarly computing and (nextslide) continuing the process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c7f709916c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c7f709916c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solidFill>
                  <a:schemeClr val="dk1"/>
                </a:solidFill>
              </a:rPr>
              <a:t>Asynchronous ordering looks at the residuals as a measure of how “large” or important each message is, and picks the biggest one (nextslide) similarly computing and (nextslide) continuing the process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c7f709916c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c7f709916c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Asynchronous ordering looks at the residuals as a measure of how “large” or important each message is, and picks the biggest one (</a:t>
            </a:r>
            <a:r>
              <a:rPr lang="en-CA" dirty="0" err="1">
                <a:solidFill>
                  <a:schemeClr val="dk1"/>
                </a:solidFill>
              </a:rPr>
              <a:t>nextslide</a:t>
            </a:r>
            <a:r>
              <a:rPr lang="en-CA" dirty="0">
                <a:solidFill>
                  <a:schemeClr val="dk1"/>
                </a:solidFill>
              </a:rPr>
              <a:t>) similarly computing and (</a:t>
            </a:r>
            <a:r>
              <a:rPr lang="en-CA" dirty="0" err="1">
                <a:solidFill>
                  <a:schemeClr val="dk1"/>
                </a:solidFill>
              </a:rPr>
              <a:t>nextslide</a:t>
            </a:r>
            <a:r>
              <a:rPr lang="en-CA" dirty="0">
                <a:solidFill>
                  <a:schemeClr val="dk1"/>
                </a:solidFill>
              </a:rPr>
              <a:t>) continuing the process</a:t>
            </a:r>
            <a:endParaRPr dirty="0">
              <a:solidFill>
                <a:schemeClr val="dk1"/>
              </a:solidFill>
            </a:endParaRPr>
          </a:p>
          <a:p>
            <a:pPr marL="0" lvl="0" indent="0" algn="l" rtl="0">
              <a:spcBef>
                <a:spcPts val="0"/>
              </a:spcBef>
              <a:spcAft>
                <a:spcPts val="0"/>
              </a:spcAft>
              <a:buNone/>
            </a:pPr>
            <a:r>
              <a:rPr lang="en-CA" dirty="0">
                <a:solidFill>
                  <a:schemeClr val="dk1"/>
                </a:solidFill>
              </a:rPr>
              <a:t>Asynchronous ordering greatly improves performance with respect to coverage and rate, but the priority queue used in residual BP greatly limits the parallelism, as maintaining the priority queue is a lot of work in a multicore processor</a:t>
            </a:r>
            <a:endParaRPr dirty="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c7f709916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c7f709916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Various algorithmic innovations have been made to improve this</a:t>
            </a:r>
            <a:endParaRPr>
              <a:solidFill>
                <a:schemeClr val="dk1"/>
              </a:solidFill>
            </a:endParaRPr>
          </a:p>
          <a:p>
            <a:pPr marL="0" lvl="0" indent="0" algn="l" rtl="0">
              <a:spcBef>
                <a:spcPts val="0"/>
              </a:spcBef>
              <a:spcAft>
                <a:spcPts val="0"/>
              </a:spcAft>
              <a:buNone/>
            </a:pPr>
            <a:r>
              <a:rPr lang="en-CA">
                <a:solidFill>
                  <a:schemeClr val="dk1"/>
                </a:solidFill>
              </a:rPr>
              <a:t>For instance, residual splash partitions the graph each cycle to allow multiple localized updates to happen at the same time, with smaller priority queues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bb81079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bb81079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project is the convergence of two distinct directions…</a:t>
            </a:r>
            <a:endParaRPr dirty="0"/>
          </a:p>
          <a:p>
            <a:pPr marL="0" lvl="0" indent="0" algn="l" rtl="0">
              <a:spcBef>
                <a:spcPts val="0"/>
              </a:spcBef>
              <a:spcAft>
                <a:spcPts val="0"/>
              </a:spcAft>
              <a:buNone/>
            </a:pPr>
            <a:r>
              <a:rPr lang="en-CA" dirty="0"/>
              <a:t>these being innovations in relaxed-priority belief propagation (BP), and hardware support for priority-ordered irregular algorithms, </a:t>
            </a:r>
            <a:endParaRPr dirty="0"/>
          </a:p>
          <a:p>
            <a:pPr marL="0" lvl="0" indent="0" algn="l" rtl="0">
              <a:spcBef>
                <a:spcPts val="0"/>
              </a:spcBef>
              <a:spcAft>
                <a:spcPts val="0"/>
              </a:spcAft>
              <a:buNone/>
            </a:pPr>
            <a:r>
              <a:rPr lang="en-CA" dirty="0"/>
              <a:t>I will cover these first and second respectively</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c7f709916c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c7f709916c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And relaxed-priority uses a relaxed priority queue to update the largest few messages every cycle</a:t>
            </a:r>
            <a:endParaRPr dirty="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6bb8107922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6bb810792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is a summary of the improvements that have been made</a:t>
            </a:r>
            <a:endParaRPr dirty="0"/>
          </a:p>
          <a:p>
            <a:pPr marL="0" lvl="0" indent="0" algn="l" rtl="0">
              <a:spcBef>
                <a:spcPts val="0"/>
              </a:spcBef>
              <a:spcAft>
                <a:spcPts val="0"/>
              </a:spcAft>
              <a:buNone/>
            </a:pPr>
            <a:r>
              <a:rPr lang="en-CA" dirty="0"/>
              <a:t>We are focusing here on the last algorithm, which uses hardware-level speculative parallelism</a:t>
            </a:r>
            <a:endParaRPr dirty="0"/>
          </a:p>
          <a:p>
            <a:pPr marL="0" lvl="0" indent="0" algn="l" rtl="0">
              <a:spcBef>
                <a:spcPts val="0"/>
              </a:spcBef>
              <a:spcAft>
                <a:spcPts val="0"/>
              </a:spcAft>
              <a:buClr>
                <a:schemeClr val="dk1"/>
              </a:buClr>
              <a:buSzPts val="1100"/>
              <a:buFont typeface="Arial"/>
              <a:buNone/>
            </a:pPr>
            <a:r>
              <a:rPr lang="en-CA" dirty="0">
                <a:solidFill>
                  <a:schemeClr val="dk1"/>
                </a:solidFill>
              </a:rPr>
              <a:t>This is because due to the dynamic ordering of relaxed priority BP, it is difficult to scale using traditional parallelization techniques such as work division across multicores, or general accelerators like vector and graphics processors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6bb8107922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6bb8107922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As such, we turn to task-based parallelism, which breaks down computations much further than threads into many smaller independent tasks</a:t>
            </a:r>
            <a:endParaRPr dirty="0"/>
          </a:p>
          <a:p>
            <a:pPr marL="0" lvl="0" indent="0" algn="l" rtl="0">
              <a:spcBef>
                <a:spcPts val="0"/>
              </a:spcBef>
              <a:spcAft>
                <a:spcPts val="0"/>
              </a:spcAft>
              <a:buNone/>
            </a:pPr>
            <a:r>
              <a:rPr lang="en-CA" dirty="0"/>
              <a:t>Rather than defining synchronization, through structures like locks, we allow tasks to create children, so that the scheduler can order and distribute tasks accordingly on the fly, which is very suitable for an irregular algorithm like BP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CA" dirty="0" err="1"/>
              <a:t>Chronos</a:t>
            </a:r>
            <a:r>
              <a:rPr lang="en-CA" dirty="0"/>
              <a:t> is an FPGA implementation of a task-based parallel computer,</a:t>
            </a:r>
            <a:endParaRPr dirty="0"/>
          </a:p>
          <a:p>
            <a:pPr marL="0" lvl="0" indent="0" algn="l" rtl="0">
              <a:spcBef>
                <a:spcPts val="0"/>
              </a:spcBef>
              <a:spcAft>
                <a:spcPts val="0"/>
              </a:spcAft>
              <a:buNone/>
            </a:pPr>
            <a:r>
              <a:rPr lang="en-CA" dirty="0"/>
              <a:t>It limits each task to accessing a single object in order to eliminate the need for cache consistency, which is often a parallelism blocker</a:t>
            </a:r>
            <a:endParaRPr dirty="0"/>
          </a:p>
          <a:p>
            <a:pPr marL="0" lvl="0" indent="0" algn="l" rtl="0">
              <a:spcBef>
                <a:spcPts val="0"/>
              </a:spcBef>
              <a:spcAft>
                <a:spcPts val="0"/>
              </a:spcAft>
              <a:buNone/>
            </a:pPr>
            <a:r>
              <a:rPr lang="en-CA" dirty="0"/>
              <a:t>For example, we can see that each of these bank transfers is split into two tasks to pass updates from one account to the other</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2c7f709916c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2c7f709916c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As such, </a:t>
            </a:r>
            <a:r>
              <a:rPr lang="en-CA" dirty="0" err="1"/>
              <a:t>Chronos</a:t>
            </a:r>
            <a:r>
              <a:rPr lang="en-CA" dirty="0"/>
              <a:t> is able to split our program flow into multiple tasks that are located at certain nodes, and can parallelize these tasks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c7f709916c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c7f709916c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err="1"/>
              <a:t>Chronos</a:t>
            </a:r>
            <a:r>
              <a:rPr lang="en-CA" dirty="0"/>
              <a:t> further extracts parallelism by speculating as to when tasks will be independent and preemptively scheduling children to be processed, aborting and retrying if data dependencies arise</a:t>
            </a:r>
            <a:endParaRPr dirty="0"/>
          </a:p>
          <a:p>
            <a:pPr marL="0" lvl="0" indent="0" algn="l" rtl="0">
              <a:spcBef>
                <a:spcPts val="0"/>
              </a:spcBef>
              <a:spcAft>
                <a:spcPts val="0"/>
              </a:spcAft>
              <a:buNone/>
            </a:pPr>
            <a:r>
              <a:rPr lang="en-CA" dirty="0"/>
              <a:t>We can see in the diagram here, that </a:t>
            </a:r>
            <a:r>
              <a:rPr lang="en-CA" dirty="0" err="1"/>
              <a:t>chronos</a:t>
            </a:r>
            <a:r>
              <a:rPr lang="en-CA" dirty="0"/>
              <a:t> allows tasks to abort child tasks that turn out to be incorrectly computed due to a data dependency that was not </a:t>
            </a:r>
            <a:r>
              <a:rPr lang="en-CA" dirty="0" err="1"/>
              <a:t>forseen</a:t>
            </a:r>
            <a:endParaRPr dirty="0"/>
          </a:p>
          <a:p>
            <a:pPr marL="0" lvl="0" indent="0" algn="l" rtl="0">
              <a:spcBef>
                <a:spcPts val="0"/>
              </a:spcBef>
              <a:spcAft>
                <a:spcPts val="0"/>
              </a:spcAft>
              <a:buNone/>
            </a:pPr>
            <a:r>
              <a:rPr lang="en-CA" dirty="0">
                <a:solidFill>
                  <a:schemeClr val="dk1"/>
                </a:solidFill>
              </a:rPr>
              <a:t>This means that in BP, we could be computing the beliefs based on an update that hasn’t been computed and sent yet, with the assumption that the update will not affect our current belief computation, which is often the case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6bb810792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6bb810792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These hardware and software innovations form the basis of our accelerator</a:t>
            </a:r>
            <a:endParaRPr dirty="0"/>
          </a:p>
          <a:p>
            <a:pPr marL="0" lvl="0" indent="0" algn="l" rtl="0">
              <a:spcBef>
                <a:spcPts val="0"/>
              </a:spcBef>
              <a:spcAft>
                <a:spcPts val="0"/>
              </a:spcAft>
              <a:buNone/>
            </a:pPr>
            <a:r>
              <a:rPr lang="en-CA" dirty="0"/>
              <a:t>We can therefore identify our research gap as other existing accelerators are overly specific, being effective for only certain graphs, or are too costly to implement due to the use of custom chip design</a:t>
            </a:r>
            <a:endParaRPr dirty="0"/>
          </a:p>
          <a:p>
            <a:pPr marL="0" lvl="0" indent="0" algn="l" rtl="0">
              <a:spcBef>
                <a:spcPts val="0"/>
              </a:spcBef>
              <a:spcAft>
                <a:spcPts val="0"/>
              </a:spcAft>
              <a:buNone/>
            </a:pPr>
            <a:r>
              <a:rPr lang="en-CA" dirty="0"/>
              <a:t>The existence of residual BP and the Chronos accelerator presents the possibility of a general FPGA-based BP accelerator which could improve the aforementioned applications due to relatively lower cost and higher possible convergence coverage, convergence rate, and scalability through better efficiency.</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6bb8107922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6bb8107922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Those metrics form our highest level objective for this project</a:t>
            </a:r>
            <a:endParaRPr dirty="0"/>
          </a:p>
          <a:p>
            <a:pPr marL="0" lvl="0" indent="0" algn="l" rtl="0">
              <a:spcBef>
                <a:spcPts val="0"/>
              </a:spcBef>
              <a:spcAft>
                <a:spcPts val="0"/>
              </a:spcAft>
              <a:buNone/>
            </a:pPr>
            <a:r>
              <a:rPr lang="en-CA" dirty="0"/>
              <a:t>On the right we have the architecture of a </a:t>
            </a:r>
            <a:r>
              <a:rPr lang="en-CA" dirty="0" err="1"/>
              <a:t>chronos</a:t>
            </a:r>
            <a:r>
              <a:rPr lang="en-CA" dirty="0"/>
              <a:t> tile, where blue shows the </a:t>
            </a:r>
            <a:r>
              <a:rPr lang="en-CA" dirty="0" err="1"/>
              <a:t>chronos</a:t>
            </a:r>
            <a:r>
              <a:rPr lang="en-CA" dirty="0"/>
              <a:t> framework itself, and the orange shows the application specific processing elements</a:t>
            </a:r>
            <a:endParaRPr dirty="0"/>
          </a:p>
          <a:p>
            <a:pPr marL="0" lvl="0" indent="0" algn="l" rtl="0">
              <a:spcBef>
                <a:spcPts val="0"/>
              </a:spcBef>
              <a:spcAft>
                <a:spcPts val="0"/>
              </a:spcAft>
              <a:buNone/>
            </a:pPr>
            <a:r>
              <a:rPr lang="en-CA" dirty="0"/>
              <a:t>We designed processing elements for our residual belief propagation application, but due to the differences between BP and other apps designed for </a:t>
            </a:r>
            <a:r>
              <a:rPr lang="en-CA" dirty="0" err="1"/>
              <a:t>Chronos</a:t>
            </a:r>
            <a:r>
              <a:rPr lang="en-CA" dirty="0"/>
              <a:t>, there are a number of deadlocks that arise</a:t>
            </a:r>
            <a:endParaRPr dirty="0"/>
          </a:p>
          <a:p>
            <a:pPr marL="0" lvl="0" indent="0" algn="l" rtl="0">
              <a:spcBef>
                <a:spcPts val="0"/>
              </a:spcBef>
              <a:spcAft>
                <a:spcPts val="0"/>
              </a:spcAft>
              <a:buNone/>
            </a:pPr>
            <a:r>
              <a:rPr lang="en-CA" dirty="0"/>
              <a:t>In this high level overview, we can see that there are multiple queues and buffers, and the overflow of these buffers is the main source of deadlocks</a:t>
            </a:r>
            <a:endParaRPr dirty="0"/>
          </a:p>
          <a:p>
            <a:pPr marL="0" lvl="0" indent="0" algn="l" rtl="0">
              <a:spcBef>
                <a:spcPts val="0"/>
              </a:spcBef>
              <a:spcAft>
                <a:spcPts val="0"/>
              </a:spcAft>
              <a:buNone/>
            </a:pPr>
            <a:r>
              <a:rPr lang="en-CA" dirty="0"/>
              <a:t>The design goal was to eliminate deadlocks while retaining functional correctness, followed by scaling and optimizing the accelerator to improve on our metrics</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6bb8107922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6bb8107922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is a system diagram of the </a:t>
            </a:r>
            <a:r>
              <a:rPr lang="en-CA" dirty="0" err="1"/>
              <a:t>chronos</a:t>
            </a:r>
            <a:r>
              <a:rPr lang="en-CA" dirty="0"/>
              <a:t> accelerator, showing the distinct tiles with their individual tile infrastructure supporting onboard processing elements</a:t>
            </a:r>
            <a:endParaRPr dirty="0"/>
          </a:p>
          <a:p>
            <a:pPr marL="0" lvl="0" indent="0" algn="l" rtl="0">
              <a:spcBef>
                <a:spcPts val="0"/>
              </a:spcBef>
              <a:spcAft>
                <a:spcPts val="0"/>
              </a:spcAft>
              <a:buNone/>
            </a:pPr>
            <a:r>
              <a:rPr lang="en-CA" dirty="0"/>
              <a:t>Scaling and optimization includes controlling parameters such as the number of tiles and cores per tile, as well as the sizes of onboard queues and busses</a:t>
            </a:r>
            <a:endParaRPr dirty="0"/>
          </a:p>
          <a:p>
            <a:pPr marL="0" lvl="0" indent="0" algn="l" rtl="0">
              <a:spcBef>
                <a:spcPts val="0"/>
              </a:spcBef>
              <a:spcAft>
                <a:spcPts val="0"/>
              </a:spcAft>
              <a:buNone/>
            </a:pPr>
            <a:r>
              <a:rPr lang="en-CA" dirty="0"/>
              <a:t>One objective is to make the best use of the FPGA area and another is maintaining tight timing constraints to keep a high cycle frequency</a:t>
            </a:r>
            <a:endParaRPr dirty="0"/>
          </a:p>
          <a:p>
            <a:pPr marL="0" lvl="0" indent="0" algn="l" rtl="0">
              <a:spcBef>
                <a:spcPts val="0"/>
              </a:spcBef>
              <a:spcAft>
                <a:spcPts val="0"/>
              </a:spcAft>
              <a:buNone/>
            </a:pPr>
            <a:r>
              <a:rPr lang="en-CA" dirty="0"/>
              <a:t>The high level architecture greatly impacts timing since communication between tiles is much slower than within tiles</a:t>
            </a:r>
            <a:endParaRPr dirty="0"/>
          </a:p>
          <a:p>
            <a:pPr marL="0" lvl="0" indent="0" algn="l" rtl="0">
              <a:spcBef>
                <a:spcPts val="0"/>
              </a:spcBef>
              <a:spcAft>
                <a:spcPts val="0"/>
              </a:spcAft>
              <a:buNone/>
            </a:pPr>
            <a:r>
              <a:rPr lang="en-CA" dirty="0"/>
              <a:t>In addition, </a:t>
            </a:r>
            <a:r>
              <a:rPr lang="en-CA" dirty="0">
                <a:solidFill>
                  <a:schemeClr val="dk1"/>
                </a:solidFill>
              </a:rPr>
              <a:t>this large system with many queues and points of contention presents many deadlock possibilities, each of which becomes finding a needle in a haystack</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26bb810792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26bb810792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Let’s zoom into our tile infrastructure to see that there is contention between the </a:t>
            </a:r>
            <a:r>
              <a:rPr lang="en-CA" dirty="0" err="1"/>
              <a:t>PEs</a:t>
            </a:r>
            <a:r>
              <a:rPr lang="en-CA" dirty="0"/>
              <a:t> trying to send their child tasks, where </a:t>
            </a:r>
            <a:r>
              <a:rPr lang="en-CA" dirty="0" err="1"/>
              <a:t>Chronos</a:t>
            </a:r>
            <a:r>
              <a:rPr lang="en-CA" dirty="0"/>
              <a:t>’ first deadlock avoidance method comes into play, called the global virtual time</a:t>
            </a:r>
            <a:endParaRPr dirty="0"/>
          </a:p>
          <a:p>
            <a:pPr marL="0" lvl="0" indent="0" algn="l" rtl="0">
              <a:spcBef>
                <a:spcPts val="0"/>
              </a:spcBef>
              <a:spcAft>
                <a:spcPts val="0"/>
              </a:spcAft>
              <a:buNone/>
            </a:pPr>
            <a:r>
              <a:rPr lang="en-CA" dirty="0">
                <a:solidFill>
                  <a:schemeClr val="dk1"/>
                </a:solidFill>
              </a:rPr>
              <a:t>These dots represent the tasks being processed by each core, and each task</a:t>
            </a:r>
            <a:r>
              <a:rPr lang="en-CA" dirty="0"/>
              <a:t> has an assigned timestamp to maintain order</a:t>
            </a:r>
            <a:endParaRPr dirty="0"/>
          </a:p>
          <a:p>
            <a:pPr marL="0" lvl="0" indent="0" algn="l" rtl="0">
              <a:spcBef>
                <a:spcPts val="0"/>
              </a:spcBef>
              <a:spcAft>
                <a:spcPts val="0"/>
              </a:spcAft>
              <a:buNone/>
            </a:pPr>
            <a:r>
              <a:rPr lang="en-CA" dirty="0"/>
              <a:t>Each core’s lowest timestamp task, or oldest task, identifies its local virtual time</a:t>
            </a:r>
            <a:endParaRPr dirty="0"/>
          </a:p>
          <a:p>
            <a:pPr marL="0" lvl="0" indent="0" algn="l" rtl="0">
              <a:spcBef>
                <a:spcPts val="0"/>
              </a:spcBef>
              <a:spcAft>
                <a:spcPts val="0"/>
              </a:spcAft>
              <a:buNone/>
            </a:pPr>
            <a:r>
              <a:rPr lang="en-CA" dirty="0"/>
              <a:t>This time is sent from each core to an arbiter, who compares the timestamps and declares a global virtual time, corresponding to the oldest task across the entire system, in this case, the orange one</a:t>
            </a:r>
            <a:endParaRPr dirty="0"/>
          </a:p>
          <a:p>
            <a:pPr marL="0" lvl="0" indent="0" algn="l" rtl="0">
              <a:spcBef>
                <a:spcPts val="0"/>
              </a:spcBef>
              <a:spcAft>
                <a:spcPts val="0"/>
              </a:spcAft>
              <a:buNone/>
            </a:pPr>
            <a:r>
              <a:rPr lang="en-CA" dirty="0"/>
              <a:t>Since this task is the oldest, it has no dependencies, only dependents, and as such, we want to ensure that it completes as soon as possible and is never blocked, so that the accelerator always makes progress</a:t>
            </a:r>
            <a:endParaRPr dirty="0"/>
          </a:p>
          <a:p>
            <a:pPr marL="0" lvl="0" indent="0" algn="l" rtl="0">
              <a:spcBef>
                <a:spcPts val="0"/>
              </a:spcBef>
              <a:spcAft>
                <a:spcPts val="0"/>
              </a:spcAft>
              <a:buNone/>
            </a:pPr>
            <a:r>
              <a:rPr lang="en-CA" dirty="0"/>
              <a:t>We can liken the task corresponding to the GVT to a VIP who should be served first, and as such, they should skip all the queues and we can never kick them out if there isn’t enough space</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6bb8107922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6bb8107922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Within buffers and queues, we implemented various additional methods to serve the GVT first</a:t>
            </a:r>
            <a:endParaRPr dirty="0">
              <a:solidFill>
                <a:schemeClr val="dk1"/>
              </a:solidFill>
            </a:endParaRPr>
          </a:p>
          <a:p>
            <a:pPr marL="0" lvl="0" indent="0" algn="l" rtl="0">
              <a:spcBef>
                <a:spcPts val="0"/>
              </a:spcBef>
              <a:spcAft>
                <a:spcPts val="0"/>
              </a:spcAft>
              <a:buNone/>
            </a:pPr>
            <a:r>
              <a:rPr lang="en-CA" dirty="0">
                <a:solidFill>
                  <a:schemeClr val="dk1"/>
                </a:solidFill>
              </a:rPr>
              <a:t>One method was was reserving the first slot in a queue for the GVT at all times</a:t>
            </a:r>
            <a:endParaRPr dirty="0">
              <a:solidFill>
                <a:schemeClr val="dk1"/>
              </a:solidFill>
            </a:endParaRPr>
          </a:p>
          <a:p>
            <a:pPr marL="0" lvl="0" indent="0" algn="l" rtl="0">
              <a:spcBef>
                <a:spcPts val="0"/>
              </a:spcBef>
              <a:spcAft>
                <a:spcPts val="0"/>
              </a:spcAft>
              <a:buNone/>
            </a:pPr>
            <a:r>
              <a:rPr lang="en-CA" dirty="0">
                <a:solidFill>
                  <a:schemeClr val="dk1"/>
                </a:solidFill>
              </a:rPr>
              <a:t>Since there is only 1 GVT in the system at any time, there can never be contention for the GVT slot</a:t>
            </a: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30e3373b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30e3373b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Belief propagation is a graph algorithm, operating on a set of nodes and connecting edges like those are shown above</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26bb8107922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26bb8107922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Another method was aborting tasks or requests at random to make space for the GVT holding task</a:t>
            </a:r>
            <a:endParaRPr>
              <a:solidFill>
                <a:schemeClr val="dk1"/>
              </a:solidFill>
            </a:endParaRPr>
          </a:p>
          <a:p>
            <a:pPr marL="0" lvl="0" indent="0" algn="l" rtl="0">
              <a:spcBef>
                <a:spcPts val="0"/>
              </a:spcBef>
              <a:spcAft>
                <a:spcPts val="0"/>
              </a:spcAft>
              <a:buNone/>
            </a:pPr>
            <a:r>
              <a:rPr lang="en-CA">
                <a:solidFill>
                  <a:schemeClr val="dk1"/>
                </a:solidFill>
              </a:rPr>
              <a:t>This requires verification that aborting the task or request doesn’t affect the functional correctness of the accelerator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26bb8107922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26bb8107922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A challenge here was applying the correct backpressure signals to ensure that tasks were held during GVT skips, rather than simply dropped</a:t>
            </a:r>
            <a:endParaRPr dirty="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6bb8107922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6bb8107922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The second deadlock avoidance method is task spilling, which is spilling tasks out from the tile into the DDR memory on the FPGA</a:t>
            </a:r>
            <a:endParaRPr dirty="0"/>
          </a:p>
          <a:p>
            <a:pPr marL="0" lvl="0" indent="0" algn="l" rtl="0">
              <a:spcBef>
                <a:spcPts val="0"/>
              </a:spcBef>
              <a:spcAft>
                <a:spcPts val="0"/>
              </a:spcAft>
              <a:buNone/>
            </a:pPr>
            <a:r>
              <a:rPr lang="en-CA" dirty="0"/>
              <a:t>This occurs when the task queue in the task unit exceeds a certain capacity</a:t>
            </a:r>
            <a:endParaRPr dirty="0"/>
          </a:p>
          <a:p>
            <a:pPr marL="0" lvl="0" indent="0" algn="l" rtl="0">
              <a:spcBef>
                <a:spcPts val="0"/>
              </a:spcBef>
              <a:spcAft>
                <a:spcPts val="0"/>
              </a:spcAft>
              <a:buNone/>
            </a:pPr>
            <a:r>
              <a:rPr lang="en-CA" dirty="0"/>
              <a:t>We changed how this capacity was calculated to avoid having the children of the GVT holding task be prevented from being queued, which was preventing the GVT task from completing. </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6bb8107922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6bb810792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simulated these changes to find a few results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CA" dirty="0"/>
              <a:t>Coverage is improved by removing deadlocks that occur with large graphs</a:t>
            </a:r>
            <a:endParaRPr dirty="0"/>
          </a:p>
          <a:p>
            <a:pPr marL="0" lvl="0" indent="0" algn="l" rtl="0">
              <a:spcBef>
                <a:spcPts val="0"/>
              </a:spcBef>
              <a:spcAft>
                <a:spcPts val="0"/>
              </a:spcAft>
              <a:buNone/>
            </a:pPr>
            <a:r>
              <a:rPr lang="en-CA" dirty="0"/>
              <a:t>Rate is improved by optimizing size and configuration of accelerator</a:t>
            </a:r>
            <a:endParaRPr dirty="0"/>
          </a:p>
          <a:p>
            <a:pPr marL="0" lvl="0" indent="0" algn="l" rtl="0">
              <a:spcBef>
                <a:spcPts val="0"/>
              </a:spcBef>
              <a:spcAft>
                <a:spcPts val="0"/>
              </a:spcAft>
              <a:buNone/>
            </a:pPr>
            <a:r>
              <a:rPr lang="en-CA" dirty="0"/>
              <a:t>Scalability is demonstrated with multi-PE configurations computing larger graphs</a:t>
            </a:r>
            <a:endParaRPr dirty="0"/>
          </a:p>
          <a:p>
            <a:pPr marL="0" lvl="0" indent="0" algn="l" rtl="0">
              <a:spcBef>
                <a:spcPts val="0"/>
              </a:spcBef>
              <a:spcAft>
                <a:spcPts val="0"/>
              </a:spcAft>
              <a:buNone/>
            </a:pPr>
            <a:r>
              <a:rPr lang="en-CA" dirty="0"/>
              <a:t>Efficiency extracts parallelism by lowering priority queue overhead</a:t>
            </a:r>
            <a:endParaRPr dirty="0"/>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ea20bc476a8359f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ea20bc476a8359f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6bb8107922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6bb8107922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CA"/>
              <a:t>Relaxed-priority BP and task-based parallelism can be combined to improve convergence coverage, convergence rate, and scalability of belief propagation</a:t>
            </a:r>
            <a:endParaRPr/>
          </a:p>
          <a:p>
            <a:pPr marL="0" lvl="0" indent="0" algn="l" rtl="0">
              <a:spcBef>
                <a:spcPts val="0"/>
              </a:spcBef>
              <a:spcAft>
                <a:spcPts val="0"/>
              </a:spcAft>
              <a:buNone/>
            </a:pPr>
            <a:r>
              <a:rPr lang="en-CA"/>
              <a:t>Implementing the accelerator on an FPGA makes it accessible for use in broader applications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26bb8107922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26bb8107922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30e3373b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30e3373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A graph algorithm you may be familiar with is single source shortest path, which considers the edges to represent distances or traversal difficulty of the paths between the nodes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30e3373b1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30e3373b1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In contrast, we consider the edges to represent relationships between the probability distributions of random variables at each of the nodes</a:t>
            </a:r>
            <a:endParaRPr dirty="0"/>
          </a:p>
          <a:p>
            <a:pPr marL="0" lvl="0" indent="0" algn="l" rtl="0">
              <a:spcBef>
                <a:spcPts val="0"/>
              </a:spcBef>
              <a:spcAft>
                <a:spcPts val="0"/>
              </a:spcAft>
              <a:buNone/>
            </a:pPr>
            <a:r>
              <a:rPr lang="en-CA" dirty="0"/>
              <a:t>This type of graph is called a Markov random field, and it represents a joint conditional probability distribution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CA" dirty="0">
                <a:solidFill>
                  <a:schemeClr val="dk1"/>
                </a:solidFill>
              </a:rPr>
              <a:t>In this example here, our random variable is the chance of it raining tomorrow</a:t>
            </a:r>
            <a:endParaRPr dirty="0"/>
          </a:p>
          <a:p>
            <a:pPr marL="0" lvl="0" indent="0" algn="l" rtl="0">
              <a:spcBef>
                <a:spcPts val="0"/>
              </a:spcBef>
              <a:spcAft>
                <a:spcPts val="0"/>
              </a:spcAft>
              <a:buNone/>
            </a:pPr>
            <a:r>
              <a:rPr lang="en-CA" dirty="0"/>
              <a:t>And from this graph we can understand that the chance of rain in Mississauga is slightly dependent on it raining in Toronto, </a:t>
            </a:r>
            <a:endParaRPr dirty="0"/>
          </a:p>
          <a:p>
            <a:pPr marL="0" lvl="0" indent="0" algn="l" rtl="0">
              <a:spcBef>
                <a:spcPts val="0"/>
              </a:spcBef>
              <a:spcAft>
                <a:spcPts val="0"/>
              </a:spcAft>
              <a:buNone/>
            </a:pPr>
            <a:r>
              <a:rPr lang="en-CA" dirty="0"/>
              <a:t>but it is both greatly affected by and greatly affects the chance of rain in Vaughan</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30e3373b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30e3373b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solidFill>
                  <a:schemeClr val="dk1"/>
                </a:solidFill>
              </a:rPr>
              <a:t>To begin, rather than provide a starting node, we provide some starting probabilities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bb81079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6bb81079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and we propagate these probabilities to adjacent nodes by passing messages about our beliefs throughout the graph, updating each node when messages arrive from neighbours.</a:t>
            </a:r>
            <a:endParaRPr dirty="0"/>
          </a:p>
          <a:p>
            <a:pPr marL="0" lvl="0" indent="0" algn="l" rtl="0">
              <a:spcBef>
                <a:spcPts val="0"/>
              </a:spcBef>
              <a:spcAft>
                <a:spcPts val="0"/>
              </a:spcAft>
              <a:buNone/>
            </a:pPr>
            <a:r>
              <a:rPr lang="en-CA" dirty="0"/>
              <a:t>For instance we’ll see that Mississauga here establishes a probability between Oakville and Toronto, but much closer to Oakville in the next cycle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6bb8107922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6bb810792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process is the algorithm’s namesake belief propagation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c30e3373b1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c30e3373b1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solidFill>
                  <a:schemeClr val="dk1"/>
                </a:solidFill>
              </a:rPr>
              <a:t>After some iterations, we hope that our values propagate throughout the graph and converge on the correct answer</a:t>
            </a:r>
            <a:endParaRPr dirty="0">
              <a:solidFill>
                <a:schemeClr val="dk1"/>
              </a:solidFill>
            </a:endParaRPr>
          </a:p>
          <a:p>
            <a:pPr marL="0" lvl="0" indent="0" algn="l" rtl="0">
              <a:spcBef>
                <a:spcPts val="0"/>
              </a:spcBef>
              <a:spcAft>
                <a:spcPts val="0"/>
              </a:spcAft>
              <a:buNone/>
            </a:pPr>
            <a:r>
              <a:rPr lang="en-CA" dirty="0">
                <a:solidFill>
                  <a:schemeClr val="dk1"/>
                </a:solidFill>
              </a:rPr>
              <a:t>In this example, our result is the probabilities of rain in all of these cities</a:t>
            </a:r>
            <a:endParaRPr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4727575"/>
            <a:ext cx="9144000" cy="417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4727575"/>
            <a:ext cx="9144000" cy="417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latin typeface="Roboto Light"/>
                <a:ea typeface="Roboto Light"/>
                <a:cs typeface="Roboto Light"/>
                <a:sym typeface="Roboto Light"/>
              </a:defRPr>
            </a:lvl1pPr>
            <a:lvl2pPr lvl="1">
              <a:buNone/>
              <a:defRPr>
                <a:solidFill>
                  <a:schemeClr val="lt1"/>
                </a:solidFill>
                <a:latin typeface="Roboto Light"/>
                <a:ea typeface="Roboto Light"/>
                <a:cs typeface="Roboto Light"/>
                <a:sym typeface="Roboto Light"/>
              </a:defRPr>
            </a:lvl2pPr>
            <a:lvl3pPr lvl="2">
              <a:buNone/>
              <a:defRPr>
                <a:solidFill>
                  <a:schemeClr val="lt1"/>
                </a:solidFill>
                <a:latin typeface="Roboto Light"/>
                <a:ea typeface="Roboto Light"/>
                <a:cs typeface="Roboto Light"/>
                <a:sym typeface="Roboto Light"/>
              </a:defRPr>
            </a:lvl3pPr>
            <a:lvl4pPr lvl="3">
              <a:buNone/>
              <a:defRPr>
                <a:solidFill>
                  <a:schemeClr val="lt1"/>
                </a:solidFill>
                <a:latin typeface="Roboto Light"/>
                <a:ea typeface="Roboto Light"/>
                <a:cs typeface="Roboto Light"/>
                <a:sym typeface="Roboto Light"/>
              </a:defRPr>
            </a:lvl4pPr>
            <a:lvl5pPr lvl="4">
              <a:buNone/>
              <a:defRPr>
                <a:solidFill>
                  <a:schemeClr val="lt1"/>
                </a:solidFill>
                <a:latin typeface="Roboto Light"/>
                <a:ea typeface="Roboto Light"/>
                <a:cs typeface="Roboto Light"/>
                <a:sym typeface="Roboto Light"/>
              </a:defRPr>
            </a:lvl5pPr>
            <a:lvl6pPr lvl="5">
              <a:buNone/>
              <a:defRPr>
                <a:solidFill>
                  <a:schemeClr val="lt1"/>
                </a:solidFill>
                <a:latin typeface="Roboto Light"/>
                <a:ea typeface="Roboto Light"/>
                <a:cs typeface="Roboto Light"/>
                <a:sym typeface="Roboto Light"/>
              </a:defRPr>
            </a:lvl6pPr>
            <a:lvl7pPr lvl="6">
              <a:buNone/>
              <a:defRPr>
                <a:solidFill>
                  <a:schemeClr val="lt1"/>
                </a:solidFill>
                <a:latin typeface="Roboto Light"/>
                <a:ea typeface="Roboto Light"/>
                <a:cs typeface="Roboto Light"/>
                <a:sym typeface="Roboto Light"/>
              </a:defRPr>
            </a:lvl7pPr>
            <a:lvl8pPr lvl="7">
              <a:buNone/>
              <a:defRPr>
                <a:solidFill>
                  <a:schemeClr val="lt1"/>
                </a:solidFill>
                <a:latin typeface="Roboto Light"/>
                <a:ea typeface="Roboto Light"/>
                <a:cs typeface="Roboto Light"/>
                <a:sym typeface="Roboto Light"/>
              </a:defRPr>
            </a:lvl8pPr>
            <a:lvl9pPr lvl="8">
              <a:buNone/>
              <a:defRPr>
                <a:solidFill>
                  <a:schemeClr val="lt1"/>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
        <p:nvSpPr>
          <p:cNvPr id="4" name="TextBox 3">
            <a:extLst>
              <a:ext uri="{FF2B5EF4-FFF2-40B4-BE49-F238E27FC236}">
                <a16:creationId xmlns:a16="http://schemas.microsoft.com/office/drawing/2014/main" id="{35C3E4FC-9504-DE33-0098-F190459244E0}"/>
              </a:ext>
            </a:extLst>
          </p:cNvPr>
          <p:cNvSpPr txBox="1"/>
          <p:nvPr userDrawn="1">
            <p:extLst>
              <p:ext uri="{1162E1C5-73C7-4A58-AE30-91384D911F3F}">
                <p184:classification xmlns:p184="http://schemas.microsoft.com/office/powerpoint/2018/4/main" val="hdr"/>
              </p:ext>
            </p:extLst>
          </p:nvPr>
        </p:nvSpPr>
        <p:spPr>
          <a:xfrm>
            <a:off x="63500" y="63500"/>
            <a:ext cx="85725" cy="152400"/>
          </a:xfrm>
          <a:prstGeom prst="rect">
            <a:avLst/>
          </a:prstGeom>
        </p:spPr>
        <p:txBody>
          <a:bodyPr horzOverflow="overflow" lIns="0" tIns="0" rIns="0" bIns="0">
            <a:spAutoFit/>
          </a:bodyPr>
          <a:lstStyle/>
          <a:p>
            <a:pPr algn="l"/>
            <a:r>
              <a:rPr lang="en-US" sz="1000">
                <a:solidFill>
                  <a:srgbClr val="DBE5F1">
                    <a:alpha val="50000"/>
                  </a:srgbClr>
                </a:solidFill>
                <a:latin typeface="Arial Black" panose="020B0A04020102020204" pitchFamily="34" charset="0"/>
              </a:rPr>
              <a:t> </a:t>
            </a:r>
          </a:p>
        </p:txBody>
      </p:sp>
      <p:sp>
        <p:nvSpPr>
          <p:cNvPr id="5" name="TextBox 4">
            <a:extLst>
              <a:ext uri="{FF2B5EF4-FFF2-40B4-BE49-F238E27FC236}">
                <a16:creationId xmlns:a16="http://schemas.microsoft.com/office/drawing/2014/main" id="{49503521-0E20-11BD-7ED9-05D21B5E0A39}"/>
              </a:ext>
            </a:extLst>
          </p:cNvPr>
          <p:cNvSpPr txBox="1"/>
          <p:nvPr userDrawn="1">
            <p:extLst>
              <p:ext uri="{1162E1C5-73C7-4A58-AE30-91384D911F3F}">
                <p184:classification xmlns:p184="http://schemas.microsoft.com/office/powerpoint/2018/4/main" val="ftr"/>
              </p:ext>
            </p:extLst>
          </p:nvPr>
        </p:nvSpPr>
        <p:spPr>
          <a:xfrm>
            <a:off x="3826637" y="4927600"/>
            <a:ext cx="1533525" cy="152400"/>
          </a:xfrm>
          <a:prstGeom prst="rect">
            <a:avLst/>
          </a:prstGeom>
        </p:spPr>
        <p:txBody>
          <a:bodyPr horzOverflow="overflow" lIns="0" tIns="0" rIns="0" bIns="0">
            <a:spAutoFit/>
          </a:bodyPr>
          <a:lstStyle/>
          <a:p>
            <a:pPr algn="l"/>
            <a:r>
              <a:rPr lang="en-US" sz="1000">
                <a:solidFill>
                  <a:srgbClr val="DBE5F1">
                    <a:alpha val="50000"/>
                  </a:srgbClr>
                </a:solidFill>
                <a:latin typeface="Arial Black" panose="020B0A04020102020204" pitchFamily="34" charset="0"/>
              </a:rPr>
              <a:t>{Hitachi Rail – 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1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8" y="2873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CA" sz="3600" dirty="0"/>
              <a:t>Accelerating Belief Propagation with Task-Based Hardware Parallelism</a:t>
            </a:r>
            <a:endParaRPr sz="3600" dirty="0"/>
          </a:p>
        </p:txBody>
      </p:sp>
      <p:sp>
        <p:nvSpPr>
          <p:cNvPr id="57" name="Google Shape;57;p13"/>
          <p:cNvSpPr txBox="1">
            <a:spLocks noGrp="1"/>
          </p:cNvSpPr>
          <p:nvPr>
            <p:ph type="subTitle" idx="1"/>
          </p:nvPr>
        </p:nvSpPr>
        <p:spPr>
          <a:xfrm>
            <a:off x="311700" y="2529325"/>
            <a:ext cx="8520600" cy="892800"/>
          </a:xfrm>
          <a:prstGeom prst="rect">
            <a:avLst/>
          </a:prstGeom>
        </p:spPr>
        <p:txBody>
          <a:bodyPr spcFirstLastPara="1" wrap="square" lIns="91425" tIns="91425" rIns="91425" bIns="91425" anchor="t" anchorCtr="0">
            <a:normAutofit fontScale="55000" lnSpcReduction="20000"/>
          </a:bodyPr>
          <a:lstStyle/>
          <a:p>
            <a:pPr marL="0" lvl="0" indent="0" algn="ctr" rtl="0">
              <a:lnSpc>
                <a:spcPct val="120000"/>
              </a:lnSpc>
              <a:spcBef>
                <a:spcPts val="0"/>
              </a:spcBef>
              <a:spcAft>
                <a:spcPts val="0"/>
              </a:spcAft>
              <a:buNone/>
            </a:pPr>
            <a:r>
              <a:rPr lang="en-CA" dirty="0"/>
              <a:t>Balaji Venkatesh, Leo Han, Mark C. Jeffrey</a:t>
            </a:r>
          </a:p>
          <a:p>
            <a:pPr marL="0" lvl="0" indent="0" algn="ctr" rtl="0">
              <a:lnSpc>
                <a:spcPct val="120000"/>
              </a:lnSpc>
              <a:spcBef>
                <a:spcPts val="0"/>
              </a:spcBef>
              <a:spcAft>
                <a:spcPts val="0"/>
              </a:spcAft>
              <a:buNone/>
            </a:pPr>
            <a:endParaRPr dirty="0"/>
          </a:p>
          <a:p>
            <a:pPr marL="0" lvl="0" indent="0" algn="ctr" rtl="0">
              <a:lnSpc>
                <a:spcPct val="120000"/>
              </a:lnSpc>
              <a:spcBef>
                <a:spcPts val="0"/>
              </a:spcBef>
              <a:spcAft>
                <a:spcPts val="0"/>
              </a:spcAft>
              <a:buNone/>
            </a:pPr>
            <a:r>
              <a:rPr lang="en-CA" dirty="0"/>
              <a:t>May 27</a:t>
            </a:r>
            <a:r>
              <a:rPr lang="en-CA" baseline="30000" dirty="0"/>
              <a:t>th</a:t>
            </a:r>
            <a:r>
              <a:rPr lang="en-CA" dirty="0"/>
              <a:t>, 2025</a:t>
            </a:r>
            <a:endParaRPr dirty="0"/>
          </a:p>
        </p:txBody>
      </p:sp>
      <p:pic>
        <p:nvPicPr>
          <p:cNvPr id="58" name="Google Shape;58;p13"/>
          <p:cNvPicPr preferRelativeResize="0"/>
          <p:nvPr/>
        </p:nvPicPr>
        <p:blipFill rotWithShape="1">
          <a:blip r:embed="rId3">
            <a:alphaModFix/>
          </a:blip>
          <a:srcRect t="26500" b="26226"/>
          <a:stretch/>
        </p:blipFill>
        <p:spPr>
          <a:xfrm>
            <a:off x="3009250" y="3497900"/>
            <a:ext cx="3125499" cy="984776"/>
          </a:xfrm>
          <a:prstGeom prst="rect">
            <a:avLst/>
          </a:prstGeom>
          <a:noFill/>
          <a:ln>
            <a:noFill/>
          </a:ln>
        </p:spPr>
      </p:pic>
      <p:sp>
        <p:nvSpPr>
          <p:cNvPr id="59" name="Google Shape;59;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23"/>
          <p:cNvPicPr preferRelativeResize="0"/>
          <p:nvPr/>
        </p:nvPicPr>
        <p:blipFill rotWithShape="1">
          <a:blip r:embed="rId3">
            <a:alphaModFix/>
          </a:blip>
          <a:srcRect r="2856"/>
          <a:stretch/>
        </p:blipFill>
        <p:spPr>
          <a:xfrm>
            <a:off x="3968525" y="0"/>
            <a:ext cx="5175474" cy="4657727"/>
          </a:xfrm>
          <a:prstGeom prst="rect">
            <a:avLst/>
          </a:prstGeom>
          <a:noFill/>
          <a:ln>
            <a:noFill/>
          </a:ln>
        </p:spPr>
      </p:pic>
      <p:sp>
        <p:nvSpPr>
          <p:cNvPr id="364" name="Google Shape;36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Applications and Significance</a:t>
            </a:r>
            <a:endParaRPr/>
          </a:p>
        </p:txBody>
      </p:sp>
      <p:sp>
        <p:nvSpPr>
          <p:cNvPr id="365" name="Google Shape;36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000"/>
              <a:t>Stereo image processing [1]</a:t>
            </a:r>
            <a:endParaRPr sz="2000"/>
          </a:p>
          <a:p>
            <a:pPr marL="0" lvl="0" indent="0" algn="l" rtl="0">
              <a:spcBef>
                <a:spcPts val="0"/>
              </a:spcBef>
              <a:spcAft>
                <a:spcPts val="0"/>
              </a:spcAft>
              <a:buNone/>
            </a:pPr>
            <a:r>
              <a:rPr lang="en-CA" sz="2000"/>
              <a:t>Workplace safety predictions [2]</a:t>
            </a:r>
            <a:endParaRPr sz="2000"/>
          </a:p>
          <a:p>
            <a:pPr marL="0" lvl="0" indent="0" algn="l" rtl="0">
              <a:spcBef>
                <a:spcPts val="0"/>
              </a:spcBef>
              <a:spcAft>
                <a:spcPts val="0"/>
              </a:spcAft>
              <a:buNone/>
            </a:pPr>
            <a:r>
              <a:rPr lang="en-CA" sz="2000"/>
              <a:t>Hospital patient experience [3]</a:t>
            </a:r>
            <a:endParaRPr sz="2000"/>
          </a:p>
          <a:p>
            <a:pPr marL="0" lvl="0" indent="0" algn="l" rtl="0">
              <a:spcBef>
                <a:spcPts val="0"/>
              </a:spcBef>
              <a:spcAft>
                <a:spcPts val="0"/>
              </a:spcAft>
              <a:buNone/>
            </a:pPr>
            <a:r>
              <a:rPr lang="en-CA" sz="2000"/>
              <a:t>Insurance risk analysis [4]</a:t>
            </a:r>
            <a:endParaRPr sz="2000"/>
          </a:p>
          <a:p>
            <a:pPr marL="0" lvl="0" indent="0" algn="l" rtl="0">
              <a:spcBef>
                <a:spcPts val="0"/>
              </a:spcBef>
              <a:spcAft>
                <a:spcPts val="0"/>
              </a:spcAft>
              <a:buNone/>
            </a:pPr>
            <a:r>
              <a:rPr lang="en-CA" sz="2000"/>
              <a:t>Error correcting codes [5]</a:t>
            </a:r>
            <a:endParaRPr sz="2000"/>
          </a:p>
          <a:p>
            <a:pPr marL="0" lvl="0" indent="0" algn="l" rtl="0">
              <a:spcBef>
                <a:spcPts val="1000"/>
              </a:spcBef>
              <a:spcAft>
                <a:spcPts val="1200"/>
              </a:spcAft>
              <a:buNone/>
            </a:pPr>
            <a:r>
              <a:rPr lang="en-CA"/>
              <a:t>These applications can benefit from being able </a:t>
            </a:r>
            <a:br>
              <a:rPr lang="en-CA"/>
            </a:br>
            <a:r>
              <a:rPr lang="en-CA"/>
              <a:t>to make faster predictions on larger graphs.</a:t>
            </a:r>
            <a:endParaRPr/>
          </a:p>
        </p:txBody>
      </p:sp>
      <p:sp>
        <p:nvSpPr>
          <p:cNvPr id="366" name="Google Shape;366;p2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10</a:t>
            </a:fld>
            <a:endParaRPr/>
          </a:p>
        </p:txBody>
      </p:sp>
      <p:sp>
        <p:nvSpPr>
          <p:cNvPr id="367" name="Google Shape;367;p23"/>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24"/>
          <p:cNvPicPr preferRelativeResize="0"/>
          <p:nvPr/>
        </p:nvPicPr>
        <p:blipFill rotWithShape="1">
          <a:blip r:embed="rId3">
            <a:alphaModFix/>
          </a:blip>
          <a:srcRect r="2856"/>
          <a:stretch/>
        </p:blipFill>
        <p:spPr>
          <a:xfrm>
            <a:off x="3968525" y="0"/>
            <a:ext cx="5175474" cy="4657727"/>
          </a:xfrm>
          <a:prstGeom prst="rect">
            <a:avLst/>
          </a:prstGeom>
          <a:noFill/>
          <a:ln>
            <a:noFill/>
          </a:ln>
        </p:spPr>
      </p:pic>
      <p:sp>
        <p:nvSpPr>
          <p:cNvPr id="373" name="Google Shape;37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Metrics</a:t>
            </a:r>
            <a:endParaRPr/>
          </a:p>
        </p:txBody>
      </p:sp>
      <p:sp>
        <p:nvSpPr>
          <p:cNvPr id="374" name="Google Shape;374;p2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11</a:t>
            </a:fld>
            <a:endParaRPr/>
          </a:p>
        </p:txBody>
      </p:sp>
      <p:sp>
        <p:nvSpPr>
          <p:cNvPr id="375" name="Google Shape;375;p24"/>
          <p:cNvSpPr txBox="1"/>
          <p:nvPr/>
        </p:nvSpPr>
        <p:spPr>
          <a:xfrm>
            <a:off x="311700" y="1017725"/>
            <a:ext cx="5449800" cy="32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200">
                <a:solidFill>
                  <a:schemeClr val="dk2"/>
                </a:solidFill>
              </a:rPr>
              <a:t>Convergence coverage</a:t>
            </a:r>
            <a:endParaRPr sz="2200">
              <a:solidFill>
                <a:schemeClr val="dk2"/>
              </a:solidFill>
            </a:endParaRPr>
          </a:p>
          <a:p>
            <a:pPr marL="0" lvl="0" indent="0" algn="l" rtl="0">
              <a:spcBef>
                <a:spcPts val="0"/>
              </a:spcBef>
              <a:spcAft>
                <a:spcPts val="0"/>
              </a:spcAft>
              <a:buNone/>
            </a:pPr>
            <a:r>
              <a:rPr lang="en-CA" sz="1800">
                <a:solidFill>
                  <a:schemeClr val="dk2"/>
                </a:solidFill>
              </a:rPr>
              <a:t>How big are the graphs that converge?</a:t>
            </a:r>
            <a:endParaRPr sz="1800">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CA" sz="2200">
                <a:solidFill>
                  <a:schemeClr val="dk2"/>
                </a:solidFill>
              </a:rPr>
              <a:t>Convergence rate</a:t>
            </a:r>
            <a:endParaRPr sz="2200">
              <a:solidFill>
                <a:schemeClr val="dk2"/>
              </a:solidFill>
            </a:endParaRPr>
          </a:p>
          <a:p>
            <a:pPr marL="0" lvl="0" indent="0" algn="l" rtl="0">
              <a:spcBef>
                <a:spcPts val="0"/>
              </a:spcBef>
              <a:spcAft>
                <a:spcPts val="0"/>
              </a:spcAft>
              <a:buNone/>
            </a:pPr>
            <a:r>
              <a:rPr lang="en-CA" sz="1800">
                <a:solidFill>
                  <a:schemeClr val="dk2"/>
                </a:solidFill>
              </a:rPr>
              <a:t>How fast can we converge?</a:t>
            </a:r>
            <a:endParaRPr sz="1800">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CA" sz="2200">
                <a:solidFill>
                  <a:schemeClr val="dk2"/>
                </a:solidFill>
              </a:rPr>
              <a:t>Scalability</a:t>
            </a:r>
            <a:endParaRPr sz="2200">
              <a:solidFill>
                <a:schemeClr val="dk2"/>
              </a:solidFill>
            </a:endParaRPr>
          </a:p>
          <a:p>
            <a:pPr marL="0" lvl="0" indent="0" algn="l" rtl="0">
              <a:spcBef>
                <a:spcPts val="0"/>
              </a:spcBef>
              <a:spcAft>
                <a:spcPts val="0"/>
              </a:spcAft>
              <a:buNone/>
            </a:pPr>
            <a:r>
              <a:rPr lang="en-CA" sz="1800">
                <a:solidFill>
                  <a:schemeClr val="dk2"/>
                </a:solidFill>
              </a:rPr>
              <a:t>How well does rate improve with more resources?</a:t>
            </a:r>
            <a:endParaRPr sz="1800">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CA" sz="2200">
                <a:solidFill>
                  <a:schemeClr val="dk2"/>
                </a:solidFill>
              </a:rPr>
              <a:t>Efficiency</a:t>
            </a:r>
            <a:endParaRPr sz="2200">
              <a:solidFill>
                <a:schemeClr val="dk2"/>
              </a:solidFill>
            </a:endParaRPr>
          </a:p>
          <a:p>
            <a:pPr marL="0" lvl="0" indent="0" algn="l" rtl="0">
              <a:spcBef>
                <a:spcPts val="0"/>
              </a:spcBef>
              <a:spcAft>
                <a:spcPts val="0"/>
              </a:spcAft>
              <a:buNone/>
            </a:pPr>
            <a:r>
              <a:rPr lang="en-CA" sz="1800">
                <a:solidFill>
                  <a:schemeClr val="dk2"/>
                </a:solidFill>
              </a:rPr>
              <a:t>How well do we deal with priority queue overhead?</a:t>
            </a:r>
            <a:endParaRPr sz="1800">
              <a:solidFill>
                <a:schemeClr val="dk2"/>
              </a:solidFill>
            </a:endParaRPr>
          </a:p>
        </p:txBody>
      </p:sp>
      <p:sp>
        <p:nvSpPr>
          <p:cNvPr id="376" name="Google Shape;376;p24"/>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Program Flow</a:t>
            </a:r>
            <a:endParaRPr/>
          </a:p>
        </p:txBody>
      </p:sp>
      <p:sp>
        <p:nvSpPr>
          <p:cNvPr id="382" name="Google Shape;382;p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12</a:t>
            </a:fld>
            <a:endParaRPr/>
          </a:p>
        </p:txBody>
      </p:sp>
      <p:sp>
        <p:nvSpPr>
          <p:cNvPr id="383" name="Google Shape;383;p25"/>
          <p:cNvSpPr txBox="1"/>
          <p:nvPr/>
        </p:nvSpPr>
        <p:spPr>
          <a:xfrm>
            <a:off x="335700" y="1632900"/>
            <a:ext cx="84726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while (updates &gt; convergence_criteria) {</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pick_updates();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compute_beliefs();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send_updates();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a:t>
            </a:r>
            <a:endParaRPr sz="2200" b="1">
              <a:solidFill>
                <a:schemeClr val="dk2"/>
              </a:solidFill>
              <a:latin typeface="Courier New"/>
              <a:ea typeface="Courier New"/>
              <a:cs typeface="Courier New"/>
              <a:sym typeface="Courier New"/>
            </a:endParaRPr>
          </a:p>
        </p:txBody>
      </p:sp>
      <p:sp>
        <p:nvSpPr>
          <p:cNvPr id="384" name="Google Shape;384;p25"/>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13</a:t>
            </a:fld>
            <a:endParaRPr/>
          </a:p>
        </p:txBody>
      </p:sp>
      <p:sp>
        <p:nvSpPr>
          <p:cNvPr id="390" name="Google Shape;39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Synchronous Update Order</a:t>
            </a:r>
            <a:endParaRPr/>
          </a:p>
        </p:txBody>
      </p:sp>
      <p:grpSp>
        <p:nvGrpSpPr>
          <p:cNvPr id="391" name="Google Shape;391;p26"/>
          <p:cNvGrpSpPr/>
          <p:nvPr/>
        </p:nvGrpSpPr>
        <p:grpSpPr>
          <a:xfrm>
            <a:off x="676275" y="584100"/>
            <a:ext cx="8048700" cy="3962400"/>
            <a:chOff x="676275" y="584100"/>
            <a:chExt cx="8048700" cy="3962400"/>
          </a:xfrm>
        </p:grpSpPr>
        <p:sp>
          <p:nvSpPr>
            <p:cNvPr id="392" name="Google Shape;392;p26"/>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393" name="Google Shape;393;p26"/>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394" name="Google Shape;394;p26"/>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395" name="Google Shape;395;p26"/>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396" name="Google Shape;396;p26"/>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397" name="Google Shape;397;p26"/>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398" name="Google Shape;398;p26"/>
            <p:cNvCxnSpPr>
              <a:stCxn id="397" idx="2"/>
              <a:endCxn id="392"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399" name="Google Shape;399;p26"/>
            <p:cNvCxnSpPr>
              <a:stCxn id="395" idx="3"/>
              <a:endCxn id="396"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400" name="Google Shape;400;p26"/>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401" name="Google Shape;401;p26"/>
            <p:cNvCxnSpPr>
              <a:stCxn id="397" idx="3"/>
              <a:endCxn id="395"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402" name="Google Shape;402;p26"/>
            <p:cNvCxnSpPr>
              <a:stCxn id="400" idx="2"/>
              <a:endCxn id="395"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403" name="Google Shape;403;p26"/>
            <p:cNvCxnSpPr>
              <a:stCxn id="395" idx="2"/>
              <a:endCxn id="394"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404" name="Google Shape;404;p26"/>
            <p:cNvCxnSpPr>
              <a:stCxn id="400" idx="2"/>
              <a:endCxn id="394"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405" name="Google Shape;405;p26"/>
            <p:cNvCxnSpPr>
              <a:stCxn id="392" idx="2"/>
              <a:endCxn id="393"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406" name="Google Shape;406;p26"/>
            <p:cNvCxnSpPr>
              <a:stCxn id="396" idx="2"/>
              <a:endCxn id="394"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407" name="Google Shape;407;p26"/>
            <p:cNvCxnSpPr>
              <a:stCxn id="394" idx="1"/>
              <a:endCxn id="392"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408" name="Google Shape;408;p26"/>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409" name="Google Shape;409;p26"/>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410" name="Google Shape;410;p26"/>
          <p:cNvCxnSpPr/>
          <p:nvPr/>
        </p:nvCxnSpPr>
        <p:spPr>
          <a:xfrm rot="10800000" flipH="1">
            <a:off x="2868542" y="2448900"/>
            <a:ext cx="199800" cy="329400"/>
          </a:xfrm>
          <a:prstGeom prst="straightConnector1">
            <a:avLst/>
          </a:prstGeom>
          <a:noFill/>
          <a:ln w="9525" cap="flat" cmpd="sng">
            <a:solidFill>
              <a:srgbClr val="38761D"/>
            </a:solidFill>
            <a:prstDash val="solid"/>
            <a:round/>
            <a:headEnd type="none" w="med" len="med"/>
            <a:tailEnd type="triangle" w="med" len="med"/>
          </a:ln>
        </p:spPr>
      </p:cxnSp>
      <p:cxnSp>
        <p:nvCxnSpPr>
          <p:cNvPr id="411" name="Google Shape;411;p26"/>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412" name="Google Shape;412;p26"/>
          <p:cNvCxnSpPr/>
          <p:nvPr/>
        </p:nvCxnSpPr>
        <p:spPr>
          <a:xfrm rot="10800000">
            <a:off x="4386196" y="1789929"/>
            <a:ext cx="408900" cy="87300"/>
          </a:xfrm>
          <a:prstGeom prst="straightConnector1">
            <a:avLst/>
          </a:prstGeom>
          <a:noFill/>
          <a:ln w="19050" cap="flat" cmpd="sng">
            <a:solidFill>
              <a:srgbClr val="38761D"/>
            </a:solidFill>
            <a:prstDash val="solid"/>
            <a:round/>
            <a:headEnd type="none" w="med" len="med"/>
            <a:tailEnd type="triangle" w="med" len="med"/>
          </a:ln>
        </p:spPr>
      </p:cxnSp>
      <p:cxnSp>
        <p:nvCxnSpPr>
          <p:cNvPr id="413" name="Google Shape;413;p26"/>
          <p:cNvCxnSpPr/>
          <p:nvPr/>
        </p:nvCxnSpPr>
        <p:spPr>
          <a:xfrm rot="10800000">
            <a:off x="3786327" y="3252794"/>
            <a:ext cx="455700" cy="62400"/>
          </a:xfrm>
          <a:prstGeom prst="straightConnector1">
            <a:avLst/>
          </a:prstGeom>
          <a:noFill/>
          <a:ln w="28575" cap="flat" cmpd="sng">
            <a:solidFill>
              <a:srgbClr val="38761D"/>
            </a:solidFill>
            <a:prstDash val="solid"/>
            <a:round/>
            <a:headEnd type="none" w="med" len="med"/>
            <a:tailEnd type="triangle" w="med" len="med"/>
          </a:ln>
        </p:spPr>
      </p:cxnSp>
      <p:cxnSp>
        <p:nvCxnSpPr>
          <p:cNvPr id="414" name="Google Shape;414;p26"/>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415" name="Google Shape;415;p26"/>
          <p:cNvCxnSpPr/>
          <p:nvPr/>
        </p:nvCxnSpPr>
        <p:spPr>
          <a:xfrm rot="10800000">
            <a:off x="6743925" y="1902962"/>
            <a:ext cx="396000" cy="12300"/>
          </a:xfrm>
          <a:prstGeom prst="straightConnector1">
            <a:avLst/>
          </a:prstGeom>
          <a:noFill/>
          <a:ln w="19050" cap="flat" cmpd="sng">
            <a:solidFill>
              <a:srgbClr val="38761D"/>
            </a:solidFill>
            <a:prstDash val="solid"/>
            <a:round/>
            <a:headEnd type="none" w="med" len="med"/>
            <a:tailEnd type="triangle" w="med" len="med"/>
          </a:ln>
        </p:spPr>
      </p:cxnSp>
      <p:cxnSp>
        <p:nvCxnSpPr>
          <p:cNvPr id="416" name="Google Shape;416;p26"/>
          <p:cNvCxnSpPr/>
          <p:nvPr/>
        </p:nvCxnSpPr>
        <p:spPr>
          <a:xfrm rot="10800000" flipH="1">
            <a:off x="6080400" y="2583975"/>
            <a:ext cx="122700" cy="336600"/>
          </a:xfrm>
          <a:prstGeom prst="straightConnector1">
            <a:avLst/>
          </a:prstGeom>
          <a:noFill/>
          <a:ln w="19050" cap="flat" cmpd="sng">
            <a:solidFill>
              <a:srgbClr val="38761D"/>
            </a:solidFill>
            <a:prstDash val="solid"/>
            <a:round/>
            <a:headEnd type="none" w="med" len="med"/>
            <a:tailEnd type="triangle" w="med" len="med"/>
          </a:ln>
        </p:spPr>
      </p:cxnSp>
      <p:cxnSp>
        <p:nvCxnSpPr>
          <p:cNvPr id="417" name="Google Shape;417;p26"/>
          <p:cNvCxnSpPr/>
          <p:nvPr/>
        </p:nvCxnSpPr>
        <p:spPr>
          <a:xfrm rot="10800000" flipH="1">
            <a:off x="5300850" y="2355200"/>
            <a:ext cx="63900" cy="457500"/>
          </a:xfrm>
          <a:prstGeom prst="straightConnector1">
            <a:avLst/>
          </a:prstGeom>
          <a:noFill/>
          <a:ln w="9525" cap="flat" cmpd="sng">
            <a:solidFill>
              <a:srgbClr val="38761D"/>
            </a:solidFill>
            <a:prstDash val="solid"/>
            <a:round/>
            <a:headEnd type="triangle" w="med" len="med"/>
            <a:tailEnd type="none" w="med" len="med"/>
          </a:ln>
        </p:spPr>
      </p:cxnSp>
      <p:cxnSp>
        <p:nvCxnSpPr>
          <p:cNvPr id="418" name="Google Shape;418;p26"/>
          <p:cNvCxnSpPr/>
          <p:nvPr/>
        </p:nvCxnSpPr>
        <p:spPr>
          <a:xfrm rot="10800000" flipH="1">
            <a:off x="6384225" y="2743963"/>
            <a:ext cx="495300" cy="252300"/>
          </a:xfrm>
          <a:prstGeom prst="straightConnector1">
            <a:avLst/>
          </a:prstGeom>
          <a:noFill/>
          <a:ln w="9525" cap="flat" cmpd="sng">
            <a:solidFill>
              <a:srgbClr val="38761D"/>
            </a:solidFill>
            <a:prstDash val="solid"/>
            <a:round/>
            <a:headEnd type="none" w="med" len="med"/>
            <a:tailEnd type="triangle" w="med" len="med"/>
          </a:ln>
        </p:spPr>
      </p:cxnSp>
      <p:cxnSp>
        <p:nvCxnSpPr>
          <p:cNvPr id="419" name="Google Shape;419;p26"/>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420" name="Google Shape;420;p26"/>
          <p:cNvCxnSpPr/>
          <p:nvPr/>
        </p:nvCxnSpPr>
        <p:spPr>
          <a:xfrm rot="10800000" flipH="1">
            <a:off x="5605650" y="2431400"/>
            <a:ext cx="63900" cy="457500"/>
          </a:xfrm>
          <a:prstGeom prst="straightConnector1">
            <a:avLst/>
          </a:prstGeom>
          <a:noFill/>
          <a:ln w="38100" cap="flat" cmpd="sng">
            <a:solidFill>
              <a:srgbClr val="38761D"/>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14</a:t>
            </a:fld>
            <a:endParaRPr/>
          </a:p>
        </p:txBody>
      </p:sp>
      <p:sp>
        <p:nvSpPr>
          <p:cNvPr id="426" name="Google Shape;42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Synchronous Update Order</a:t>
            </a:r>
            <a:endParaRPr/>
          </a:p>
        </p:txBody>
      </p:sp>
      <p:grpSp>
        <p:nvGrpSpPr>
          <p:cNvPr id="427" name="Google Shape;427;p27"/>
          <p:cNvGrpSpPr/>
          <p:nvPr/>
        </p:nvGrpSpPr>
        <p:grpSpPr>
          <a:xfrm>
            <a:off x="676275" y="584100"/>
            <a:ext cx="8048700" cy="3962400"/>
            <a:chOff x="676275" y="584100"/>
            <a:chExt cx="8048700" cy="3962400"/>
          </a:xfrm>
        </p:grpSpPr>
        <p:sp>
          <p:nvSpPr>
            <p:cNvPr id="428" name="Google Shape;428;p27"/>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429" name="Google Shape;429;p27"/>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430" name="Google Shape;430;p27"/>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431" name="Google Shape;431;p27"/>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432" name="Google Shape;432;p27"/>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433" name="Google Shape;433;p27"/>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434" name="Google Shape;434;p27"/>
            <p:cNvCxnSpPr>
              <a:stCxn id="433" idx="2"/>
              <a:endCxn id="428"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435" name="Google Shape;435;p27"/>
            <p:cNvCxnSpPr>
              <a:stCxn id="431" idx="3"/>
              <a:endCxn id="432"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436" name="Google Shape;436;p27"/>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437" name="Google Shape;437;p27"/>
            <p:cNvCxnSpPr>
              <a:stCxn id="433" idx="3"/>
              <a:endCxn id="431"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438" name="Google Shape;438;p27"/>
            <p:cNvCxnSpPr>
              <a:stCxn id="436" idx="2"/>
              <a:endCxn id="431"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439" name="Google Shape;439;p27"/>
            <p:cNvCxnSpPr>
              <a:stCxn id="431" idx="2"/>
              <a:endCxn id="430"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440" name="Google Shape;440;p27"/>
            <p:cNvCxnSpPr>
              <a:stCxn id="436" idx="2"/>
              <a:endCxn id="430"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441" name="Google Shape;441;p27"/>
            <p:cNvCxnSpPr>
              <a:stCxn id="428" idx="2"/>
              <a:endCxn id="429"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442" name="Google Shape;442;p27"/>
            <p:cNvCxnSpPr>
              <a:stCxn id="432" idx="2"/>
              <a:endCxn id="430"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443" name="Google Shape;443;p27"/>
            <p:cNvCxnSpPr>
              <a:stCxn id="430" idx="1"/>
              <a:endCxn id="428"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444" name="Google Shape;444;p27"/>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
        <p:nvSpPr>
          <p:cNvPr id="445" name="Google Shape;445;p27"/>
          <p:cNvSpPr txBox="1"/>
          <p:nvPr/>
        </p:nvSpPr>
        <p:spPr>
          <a:xfrm>
            <a:off x="2117075" y="1253958"/>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46" name="Google Shape;446;p27"/>
          <p:cNvSpPr txBox="1"/>
          <p:nvPr/>
        </p:nvSpPr>
        <p:spPr>
          <a:xfrm>
            <a:off x="4315000" y="1453050"/>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47" name="Google Shape;447;p27"/>
          <p:cNvSpPr txBox="1"/>
          <p:nvPr/>
        </p:nvSpPr>
        <p:spPr>
          <a:xfrm>
            <a:off x="5755600" y="242400"/>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48" name="Google Shape;448;p27"/>
          <p:cNvSpPr txBox="1"/>
          <p:nvPr/>
        </p:nvSpPr>
        <p:spPr>
          <a:xfrm>
            <a:off x="7031850" y="1487477"/>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49" name="Google Shape;449;p27"/>
          <p:cNvSpPr txBox="1"/>
          <p:nvPr/>
        </p:nvSpPr>
        <p:spPr>
          <a:xfrm>
            <a:off x="4219150" y="2743825"/>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50" name="Google Shape;450;p27"/>
          <p:cNvSpPr txBox="1"/>
          <p:nvPr/>
        </p:nvSpPr>
        <p:spPr>
          <a:xfrm>
            <a:off x="1450650" y="2554558"/>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
        <p:nvSpPr>
          <p:cNvPr id="451" name="Google Shape;451;p27"/>
          <p:cNvSpPr txBox="1"/>
          <p:nvPr/>
        </p:nvSpPr>
        <p:spPr>
          <a:xfrm>
            <a:off x="162450" y="3835450"/>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38761D"/>
                </a:solidFill>
              </a:rPr>
              <a:t>Computing…</a:t>
            </a:r>
            <a:endParaRPr>
              <a:solidFill>
                <a:srgbClr val="38761D"/>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15</a:t>
            </a:fld>
            <a:endParaRPr/>
          </a:p>
        </p:txBody>
      </p:sp>
      <p:sp>
        <p:nvSpPr>
          <p:cNvPr id="457" name="Google Shape;4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Synchronous Update Order</a:t>
            </a:r>
            <a:endParaRPr/>
          </a:p>
        </p:txBody>
      </p:sp>
      <p:grpSp>
        <p:nvGrpSpPr>
          <p:cNvPr id="458" name="Google Shape;458;p28"/>
          <p:cNvGrpSpPr/>
          <p:nvPr/>
        </p:nvGrpSpPr>
        <p:grpSpPr>
          <a:xfrm>
            <a:off x="676275" y="584100"/>
            <a:ext cx="8048700" cy="3962400"/>
            <a:chOff x="676275" y="584100"/>
            <a:chExt cx="8048700" cy="3962400"/>
          </a:xfrm>
        </p:grpSpPr>
        <p:sp>
          <p:nvSpPr>
            <p:cNvPr id="459" name="Google Shape;459;p28"/>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460" name="Google Shape;460;p28"/>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461" name="Google Shape;461;p28"/>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462" name="Google Shape;462;p28"/>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463" name="Google Shape;463;p28"/>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464" name="Google Shape;464;p28"/>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465" name="Google Shape;465;p28"/>
            <p:cNvCxnSpPr>
              <a:stCxn id="464" idx="2"/>
              <a:endCxn id="459"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466" name="Google Shape;466;p28"/>
            <p:cNvCxnSpPr>
              <a:stCxn id="462" idx="3"/>
              <a:endCxn id="463"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467" name="Google Shape;467;p28"/>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468" name="Google Shape;468;p28"/>
            <p:cNvCxnSpPr>
              <a:stCxn id="464" idx="3"/>
              <a:endCxn id="462"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469" name="Google Shape;469;p28"/>
            <p:cNvCxnSpPr>
              <a:stCxn id="467" idx="2"/>
              <a:endCxn id="462"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28"/>
            <p:cNvCxnSpPr>
              <a:stCxn id="462" idx="2"/>
              <a:endCxn id="461"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471" name="Google Shape;471;p28"/>
            <p:cNvCxnSpPr>
              <a:stCxn id="467" idx="2"/>
              <a:endCxn id="461"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472" name="Google Shape;472;p28"/>
            <p:cNvCxnSpPr>
              <a:stCxn id="459" idx="2"/>
              <a:endCxn id="460"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473" name="Google Shape;473;p28"/>
            <p:cNvCxnSpPr>
              <a:stCxn id="463" idx="2"/>
              <a:endCxn id="461"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474" name="Google Shape;474;p28"/>
            <p:cNvCxnSpPr>
              <a:stCxn id="461" idx="1"/>
              <a:endCxn id="459"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475" name="Google Shape;475;p28"/>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476" name="Google Shape;476;p28"/>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477" name="Google Shape;477;p28"/>
          <p:cNvCxnSpPr/>
          <p:nvPr/>
        </p:nvCxnSpPr>
        <p:spPr>
          <a:xfrm rot="10800000" flipH="1">
            <a:off x="2868542" y="2448900"/>
            <a:ext cx="199800" cy="329400"/>
          </a:xfrm>
          <a:prstGeom prst="straightConnector1">
            <a:avLst/>
          </a:prstGeom>
          <a:noFill/>
          <a:ln w="28575" cap="flat" cmpd="sng">
            <a:solidFill>
              <a:srgbClr val="38761D"/>
            </a:solidFill>
            <a:prstDash val="solid"/>
            <a:round/>
            <a:headEnd type="none" w="med" len="med"/>
            <a:tailEnd type="triangle" w="med" len="med"/>
          </a:ln>
        </p:spPr>
      </p:cxnSp>
      <p:cxnSp>
        <p:nvCxnSpPr>
          <p:cNvPr id="478" name="Google Shape;478;p28"/>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479" name="Google Shape;479;p28"/>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480" name="Google Shape;480;p28"/>
          <p:cNvCxnSpPr/>
          <p:nvPr/>
        </p:nvCxnSpPr>
        <p:spPr>
          <a:xfrm rot="10800000">
            <a:off x="3786327" y="3252794"/>
            <a:ext cx="455700" cy="62400"/>
          </a:xfrm>
          <a:prstGeom prst="straightConnector1">
            <a:avLst/>
          </a:prstGeom>
          <a:noFill/>
          <a:ln w="9525" cap="flat" cmpd="sng">
            <a:solidFill>
              <a:srgbClr val="38761D"/>
            </a:solidFill>
            <a:prstDash val="solid"/>
            <a:round/>
            <a:headEnd type="none" w="med" len="med"/>
            <a:tailEnd type="triangle" w="med" len="med"/>
          </a:ln>
        </p:spPr>
      </p:cxnSp>
      <p:cxnSp>
        <p:nvCxnSpPr>
          <p:cNvPr id="481" name="Google Shape;481;p28"/>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482" name="Google Shape;482;p28"/>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483" name="Google Shape;483;p28"/>
          <p:cNvCxnSpPr/>
          <p:nvPr/>
        </p:nvCxnSpPr>
        <p:spPr>
          <a:xfrm rot="10800000" flipH="1">
            <a:off x="6080400" y="2583975"/>
            <a:ext cx="122700" cy="336600"/>
          </a:xfrm>
          <a:prstGeom prst="straightConnector1">
            <a:avLst/>
          </a:prstGeom>
          <a:noFill/>
          <a:ln w="19050" cap="flat" cmpd="sng">
            <a:solidFill>
              <a:srgbClr val="38761D"/>
            </a:solidFill>
            <a:prstDash val="solid"/>
            <a:round/>
            <a:headEnd type="none" w="med" len="med"/>
            <a:tailEnd type="triangle" w="med" len="med"/>
          </a:ln>
        </p:spPr>
      </p:cxnSp>
      <p:cxnSp>
        <p:nvCxnSpPr>
          <p:cNvPr id="484" name="Google Shape;484;p28"/>
          <p:cNvCxnSpPr/>
          <p:nvPr/>
        </p:nvCxnSpPr>
        <p:spPr>
          <a:xfrm rot="10800000" flipH="1">
            <a:off x="5300850" y="2355200"/>
            <a:ext cx="63900" cy="457500"/>
          </a:xfrm>
          <a:prstGeom prst="straightConnector1">
            <a:avLst/>
          </a:prstGeom>
          <a:noFill/>
          <a:ln w="38100" cap="flat" cmpd="sng">
            <a:solidFill>
              <a:srgbClr val="38761D"/>
            </a:solidFill>
            <a:prstDash val="solid"/>
            <a:round/>
            <a:headEnd type="triangle" w="med" len="med"/>
            <a:tailEnd type="none" w="med" len="med"/>
          </a:ln>
        </p:spPr>
      </p:cxnSp>
      <p:cxnSp>
        <p:nvCxnSpPr>
          <p:cNvPr id="485" name="Google Shape;485;p28"/>
          <p:cNvCxnSpPr/>
          <p:nvPr/>
        </p:nvCxnSpPr>
        <p:spPr>
          <a:xfrm rot="10800000" flipH="1">
            <a:off x="6384225" y="2743963"/>
            <a:ext cx="495300" cy="252300"/>
          </a:xfrm>
          <a:prstGeom prst="straightConnector1">
            <a:avLst/>
          </a:prstGeom>
          <a:noFill/>
          <a:ln w="9525" cap="flat" cmpd="sng">
            <a:solidFill>
              <a:srgbClr val="38761D"/>
            </a:solidFill>
            <a:prstDash val="solid"/>
            <a:round/>
            <a:headEnd type="none" w="med" len="med"/>
            <a:tailEnd type="triangle" w="med" len="med"/>
          </a:ln>
        </p:spPr>
      </p:cxnSp>
      <p:cxnSp>
        <p:nvCxnSpPr>
          <p:cNvPr id="486" name="Google Shape;486;p28"/>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487" name="Google Shape;487;p28"/>
          <p:cNvCxnSpPr/>
          <p:nvPr/>
        </p:nvCxnSpPr>
        <p:spPr>
          <a:xfrm rot="10800000" flipH="1">
            <a:off x="5605650" y="2431400"/>
            <a:ext cx="63900" cy="457500"/>
          </a:xfrm>
          <a:prstGeom prst="straightConnector1">
            <a:avLst/>
          </a:prstGeom>
          <a:noFill/>
          <a:ln w="19050" cap="flat" cmpd="sng">
            <a:solidFill>
              <a:srgbClr val="38761D"/>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16</a:t>
            </a:fld>
            <a:endParaRPr/>
          </a:p>
        </p:txBody>
      </p:sp>
      <p:sp>
        <p:nvSpPr>
          <p:cNvPr id="493" name="Google Shape;49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Residual Update Order</a:t>
            </a:r>
            <a:endParaRPr/>
          </a:p>
        </p:txBody>
      </p:sp>
      <p:grpSp>
        <p:nvGrpSpPr>
          <p:cNvPr id="494" name="Google Shape;494;p29"/>
          <p:cNvGrpSpPr/>
          <p:nvPr/>
        </p:nvGrpSpPr>
        <p:grpSpPr>
          <a:xfrm>
            <a:off x="676275" y="584100"/>
            <a:ext cx="8048700" cy="3962400"/>
            <a:chOff x="676275" y="584100"/>
            <a:chExt cx="8048700" cy="3962400"/>
          </a:xfrm>
        </p:grpSpPr>
        <p:sp>
          <p:nvSpPr>
            <p:cNvPr id="495" name="Google Shape;495;p29"/>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496" name="Google Shape;496;p29"/>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497" name="Google Shape;497;p29"/>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498" name="Google Shape;498;p29"/>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499" name="Google Shape;499;p29"/>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500" name="Google Shape;500;p29"/>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501" name="Google Shape;501;p29"/>
            <p:cNvCxnSpPr>
              <a:stCxn id="500" idx="2"/>
              <a:endCxn id="495"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502" name="Google Shape;502;p29"/>
            <p:cNvCxnSpPr>
              <a:stCxn id="498" idx="3"/>
              <a:endCxn id="499"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503" name="Google Shape;503;p29"/>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504" name="Google Shape;504;p29"/>
            <p:cNvCxnSpPr>
              <a:stCxn id="500" idx="3"/>
              <a:endCxn id="498"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505" name="Google Shape;505;p29"/>
            <p:cNvCxnSpPr>
              <a:stCxn id="503" idx="2"/>
              <a:endCxn id="498"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506" name="Google Shape;506;p29"/>
            <p:cNvCxnSpPr>
              <a:stCxn id="498" idx="2"/>
              <a:endCxn id="497"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507" name="Google Shape;507;p29"/>
            <p:cNvCxnSpPr>
              <a:stCxn id="503" idx="2"/>
              <a:endCxn id="497"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508" name="Google Shape;508;p29"/>
            <p:cNvCxnSpPr>
              <a:stCxn id="495" idx="2"/>
              <a:endCxn id="496"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509" name="Google Shape;509;p29"/>
            <p:cNvCxnSpPr>
              <a:stCxn id="499" idx="2"/>
              <a:endCxn id="497"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510" name="Google Shape;510;p29"/>
            <p:cNvCxnSpPr>
              <a:stCxn id="497" idx="1"/>
              <a:endCxn id="495"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511" name="Google Shape;511;p29"/>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512" name="Google Shape;512;p29"/>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513" name="Google Shape;513;p29"/>
          <p:cNvCxnSpPr/>
          <p:nvPr/>
        </p:nvCxnSpPr>
        <p:spPr>
          <a:xfrm rot="10800000" flipH="1">
            <a:off x="2868542" y="2448900"/>
            <a:ext cx="199800" cy="329400"/>
          </a:xfrm>
          <a:prstGeom prst="straightConnector1">
            <a:avLst/>
          </a:prstGeom>
          <a:noFill/>
          <a:ln w="28575" cap="flat" cmpd="sng">
            <a:solidFill>
              <a:srgbClr val="38761D"/>
            </a:solidFill>
            <a:prstDash val="solid"/>
            <a:round/>
            <a:headEnd type="none" w="med" len="med"/>
            <a:tailEnd type="triangle" w="med" len="med"/>
          </a:ln>
        </p:spPr>
      </p:cxnSp>
      <p:cxnSp>
        <p:nvCxnSpPr>
          <p:cNvPr id="514" name="Google Shape;514;p29"/>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515" name="Google Shape;515;p29"/>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516" name="Google Shape;516;p29"/>
          <p:cNvCxnSpPr/>
          <p:nvPr/>
        </p:nvCxnSpPr>
        <p:spPr>
          <a:xfrm rot="10800000">
            <a:off x="3786327" y="3252794"/>
            <a:ext cx="455700" cy="62400"/>
          </a:xfrm>
          <a:prstGeom prst="straightConnector1">
            <a:avLst/>
          </a:prstGeom>
          <a:noFill/>
          <a:ln w="9525" cap="flat" cmpd="sng">
            <a:solidFill>
              <a:srgbClr val="38761D"/>
            </a:solidFill>
            <a:prstDash val="solid"/>
            <a:round/>
            <a:headEnd type="none" w="med" len="med"/>
            <a:tailEnd type="triangle" w="med" len="med"/>
          </a:ln>
        </p:spPr>
      </p:cxnSp>
      <p:cxnSp>
        <p:nvCxnSpPr>
          <p:cNvPr id="517" name="Google Shape;517;p29"/>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518" name="Google Shape;518;p29"/>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519" name="Google Shape;519;p29"/>
          <p:cNvCxnSpPr/>
          <p:nvPr/>
        </p:nvCxnSpPr>
        <p:spPr>
          <a:xfrm rot="10800000" flipH="1">
            <a:off x="6080400" y="2583975"/>
            <a:ext cx="122700" cy="336600"/>
          </a:xfrm>
          <a:prstGeom prst="straightConnector1">
            <a:avLst/>
          </a:prstGeom>
          <a:noFill/>
          <a:ln w="19050" cap="flat" cmpd="sng">
            <a:solidFill>
              <a:srgbClr val="38761D"/>
            </a:solidFill>
            <a:prstDash val="solid"/>
            <a:round/>
            <a:headEnd type="none" w="med" len="med"/>
            <a:tailEnd type="triangle" w="med" len="med"/>
          </a:ln>
        </p:spPr>
      </p:cxnSp>
      <p:cxnSp>
        <p:nvCxnSpPr>
          <p:cNvPr id="520" name="Google Shape;520;p29"/>
          <p:cNvCxnSpPr/>
          <p:nvPr/>
        </p:nvCxnSpPr>
        <p:spPr>
          <a:xfrm rot="10800000" flipH="1">
            <a:off x="5300850" y="2355200"/>
            <a:ext cx="63900" cy="457500"/>
          </a:xfrm>
          <a:prstGeom prst="straightConnector1">
            <a:avLst/>
          </a:prstGeom>
          <a:noFill/>
          <a:ln w="38100" cap="flat" cmpd="sng">
            <a:solidFill>
              <a:srgbClr val="FF0000"/>
            </a:solidFill>
            <a:prstDash val="solid"/>
            <a:round/>
            <a:headEnd type="triangle" w="med" len="med"/>
            <a:tailEnd type="none" w="med" len="med"/>
          </a:ln>
        </p:spPr>
      </p:cxnSp>
      <p:cxnSp>
        <p:nvCxnSpPr>
          <p:cNvPr id="521" name="Google Shape;521;p29"/>
          <p:cNvCxnSpPr/>
          <p:nvPr/>
        </p:nvCxnSpPr>
        <p:spPr>
          <a:xfrm rot="10800000" flipH="1">
            <a:off x="6384225" y="2743963"/>
            <a:ext cx="495300" cy="252300"/>
          </a:xfrm>
          <a:prstGeom prst="straightConnector1">
            <a:avLst/>
          </a:prstGeom>
          <a:noFill/>
          <a:ln w="9525" cap="flat" cmpd="sng">
            <a:solidFill>
              <a:srgbClr val="38761D"/>
            </a:solidFill>
            <a:prstDash val="solid"/>
            <a:round/>
            <a:headEnd type="none" w="med" len="med"/>
            <a:tailEnd type="triangle" w="med" len="med"/>
          </a:ln>
        </p:spPr>
      </p:cxnSp>
      <p:cxnSp>
        <p:nvCxnSpPr>
          <p:cNvPr id="522" name="Google Shape;522;p29"/>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523" name="Google Shape;523;p29"/>
          <p:cNvCxnSpPr/>
          <p:nvPr/>
        </p:nvCxnSpPr>
        <p:spPr>
          <a:xfrm rot="10800000" flipH="1">
            <a:off x="5605650" y="2431400"/>
            <a:ext cx="63900" cy="457500"/>
          </a:xfrm>
          <a:prstGeom prst="straightConnector1">
            <a:avLst/>
          </a:prstGeom>
          <a:noFill/>
          <a:ln w="19050" cap="flat" cmpd="sng">
            <a:solidFill>
              <a:srgbClr val="38761D"/>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17</a:t>
            </a:fld>
            <a:endParaRPr/>
          </a:p>
        </p:txBody>
      </p:sp>
      <p:sp>
        <p:nvSpPr>
          <p:cNvPr id="529" name="Google Shape;52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Residual Update Order</a:t>
            </a:r>
            <a:endParaRPr/>
          </a:p>
        </p:txBody>
      </p:sp>
      <p:grpSp>
        <p:nvGrpSpPr>
          <p:cNvPr id="530" name="Google Shape;530;p30"/>
          <p:cNvGrpSpPr/>
          <p:nvPr/>
        </p:nvGrpSpPr>
        <p:grpSpPr>
          <a:xfrm>
            <a:off x="676275" y="584100"/>
            <a:ext cx="8048700" cy="3962400"/>
            <a:chOff x="676275" y="584100"/>
            <a:chExt cx="8048700" cy="3962400"/>
          </a:xfrm>
        </p:grpSpPr>
        <p:sp>
          <p:nvSpPr>
            <p:cNvPr id="531" name="Google Shape;531;p30"/>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532" name="Google Shape;532;p30"/>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533" name="Google Shape;533;p30"/>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534" name="Google Shape;534;p30"/>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535" name="Google Shape;535;p30"/>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536" name="Google Shape;536;p30"/>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537" name="Google Shape;537;p30"/>
            <p:cNvCxnSpPr>
              <a:stCxn id="536" idx="2"/>
              <a:endCxn id="531"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538" name="Google Shape;538;p30"/>
            <p:cNvCxnSpPr>
              <a:stCxn id="534" idx="3"/>
              <a:endCxn id="535"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539" name="Google Shape;539;p30"/>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540" name="Google Shape;540;p30"/>
            <p:cNvCxnSpPr>
              <a:stCxn id="536" idx="3"/>
              <a:endCxn id="534"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541" name="Google Shape;541;p30"/>
            <p:cNvCxnSpPr>
              <a:stCxn id="539" idx="2"/>
              <a:endCxn id="534"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542" name="Google Shape;542;p30"/>
            <p:cNvCxnSpPr>
              <a:stCxn id="534" idx="2"/>
              <a:endCxn id="533"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543" name="Google Shape;543;p30"/>
            <p:cNvCxnSpPr>
              <a:stCxn id="539" idx="2"/>
              <a:endCxn id="533"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544" name="Google Shape;544;p30"/>
            <p:cNvCxnSpPr>
              <a:stCxn id="531" idx="2"/>
              <a:endCxn id="532"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545" name="Google Shape;545;p30"/>
            <p:cNvCxnSpPr>
              <a:stCxn id="535" idx="2"/>
              <a:endCxn id="533"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546" name="Google Shape;546;p30"/>
            <p:cNvCxnSpPr>
              <a:stCxn id="533" idx="1"/>
              <a:endCxn id="531"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547" name="Google Shape;547;p30"/>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548" name="Google Shape;548;p30"/>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549" name="Google Shape;549;p30"/>
          <p:cNvCxnSpPr/>
          <p:nvPr/>
        </p:nvCxnSpPr>
        <p:spPr>
          <a:xfrm rot="10800000" flipH="1">
            <a:off x="2868542" y="2448900"/>
            <a:ext cx="199800" cy="329400"/>
          </a:xfrm>
          <a:prstGeom prst="straightConnector1">
            <a:avLst/>
          </a:prstGeom>
          <a:noFill/>
          <a:ln w="28575" cap="flat" cmpd="sng">
            <a:solidFill>
              <a:srgbClr val="38761D"/>
            </a:solidFill>
            <a:prstDash val="solid"/>
            <a:round/>
            <a:headEnd type="none" w="med" len="med"/>
            <a:tailEnd type="triangle" w="med" len="med"/>
          </a:ln>
        </p:spPr>
      </p:cxnSp>
      <p:cxnSp>
        <p:nvCxnSpPr>
          <p:cNvPr id="550" name="Google Shape;550;p30"/>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551" name="Google Shape;551;p30"/>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552" name="Google Shape;552;p30"/>
          <p:cNvCxnSpPr/>
          <p:nvPr/>
        </p:nvCxnSpPr>
        <p:spPr>
          <a:xfrm rot="10800000">
            <a:off x="3786327" y="3252794"/>
            <a:ext cx="455700" cy="62400"/>
          </a:xfrm>
          <a:prstGeom prst="straightConnector1">
            <a:avLst/>
          </a:prstGeom>
          <a:noFill/>
          <a:ln w="9525" cap="flat" cmpd="sng">
            <a:solidFill>
              <a:srgbClr val="38761D"/>
            </a:solidFill>
            <a:prstDash val="solid"/>
            <a:round/>
            <a:headEnd type="none" w="med" len="med"/>
            <a:tailEnd type="triangle" w="med" len="med"/>
          </a:ln>
        </p:spPr>
      </p:cxnSp>
      <p:cxnSp>
        <p:nvCxnSpPr>
          <p:cNvPr id="553" name="Google Shape;553;p30"/>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554" name="Google Shape;554;p30"/>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555" name="Google Shape;555;p30"/>
          <p:cNvCxnSpPr/>
          <p:nvPr/>
        </p:nvCxnSpPr>
        <p:spPr>
          <a:xfrm rot="10800000" flipH="1">
            <a:off x="6080400" y="2583975"/>
            <a:ext cx="122700" cy="336600"/>
          </a:xfrm>
          <a:prstGeom prst="straightConnector1">
            <a:avLst/>
          </a:prstGeom>
          <a:noFill/>
          <a:ln w="19050" cap="flat" cmpd="sng">
            <a:solidFill>
              <a:srgbClr val="38761D"/>
            </a:solidFill>
            <a:prstDash val="solid"/>
            <a:round/>
            <a:headEnd type="none" w="med" len="med"/>
            <a:tailEnd type="triangle" w="med" len="med"/>
          </a:ln>
        </p:spPr>
      </p:cxnSp>
      <p:cxnSp>
        <p:nvCxnSpPr>
          <p:cNvPr id="556" name="Google Shape;556;p30"/>
          <p:cNvCxnSpPr/>
          <p:nvPr/>
        </p:nvCxnSpPr>
        <p:spPr>
          <a:xfrm rot="10800000" flipH="1">
            <a:off x="5300850" y="2355200"/>
            <a:ext cx="63900" cy="457500"/>
          </a:xfrm>
          <a:prstGeom prst="straightConnector1">
            <a:avLst/>
          </a:prstGeom>
          <a:noFill/>
          <a:ln w="38100" cap="flat" cmpd="sng">
            <a:solidFill>
              <a:srgbClr val="FF0000"/>
            </a:solidFill>
            <a:prstDash val="solid"/>
            <a:round/>
            <a:headEnd type="triangle" w="med" len="med"/>
            <a:tailEnd type="none" w="med" len="med"/>
          </a:ln>
        </p:spPr>
      </p:cxnSp>
      <p:cxnSp>
        <p:nvCxnSpPr>
          <p:cNvPr id="557" name="Google Shape;557;p30"/>
          <p:cNvCxnSpPr/>
          <p:nvPr/>
        </p:nvCxnSpPr>
        <p:spPr>
          <a:xfrm rot="10800000" flipH="1">
            <a:off x="6384225" y="2743963"/>
            <a:ext cx="495300" cy="252300"/>
          </a:xfrm>
          <a:prstGeom prst="straightConnector1">
            <a:avLst/>
          </a:prstGeom>
          <a:noFill/>
          <a:ln w="9525" cap="flat" cmpd="sng">
            <a:solidFill>
              <a:srgbClr val="38761D"/>
            </a:solidFill>
            <a:prstDash val="solid"/>
            <a:round/>
            <a:headEnd type="none" w="med" len="med"/>
            <a:tailEnd type="triangle" w="med" len="med"/>
          </a:ln>
        </p:spPr>
      </p:cxnSp>
      <p:cxnSp>
        <p:nvCxnSpPr>
          <p:cNvPr id="558" name="Google Shape;558;p30"/>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559" name="Google Shape;559;p30"/>
          <p:cNvCxnSpPr/>
          <p:nvPr/>
        </p:nvCxnSpPr>
        <p:spPr>
          <a:xfrm rot="10800000" flipH="1">
            <a:off x="5605650" y="2431400"/>
            <a:ext cx="63900" cy="457500"/>
          </a:xfrm>
          <a:prstGeom prst="straightConnector1">
            <a:avLst/>
          </a:prstGeom>
          <a:noFill/>
          <a:ln w="19050" cap="flat" cmpd="sng">
            <a:solidFill>
              <a:srgbClr val="38761D"/>
            </a:solidFill>
            <a:prstDash val="solid"/>
            <a:round/>
            <a:headEnd type="none" w="med" len="med"/>
            <a:tailEnd type="triangle" w="med" len="med"/>
          </a:ln>
        </p:spPr>
      </p:cxnSp>
      <p:sp>
        <p:nvSpPr>
          <p:cNvPr id="560" name="Google Shape;560;p30"/>
          <p:cNvSpPr txBox="1"/>
          <p:nvPr/>
        </p:nvSpPr>
        <p:spPr>
          <a:xfrm>
            <a:off x="4219150" y="2743825"/>
            <a:ext cx="1364400" cy="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solidFill>
                  <a:srgbClr val="FF0000"/>
                </a:solidFill>
              </a:rPr>
              <a:t>Computing…</a:t>
            </a:r>
            <a:endParaRPr>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18</a:t>
            </a:fld>
            <a:endParaRPr/>
          </a:p>
        </p:txBody>
      </p:sp>
      <p:sp>
        <p:nvSpPr>
          <p:cNvPr id="566" name="Google Shape;5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Residual Update Order</a:t>
            </a:r>
            <a:endParaRPr/>
          </a:p>
        </p:txBody>
      </p:sp>
      <p:grpSp>
        <p:nvGrpSpPr>
          <p:cNvPr id="567" name="Google Shape;567;p31"/>
          <p:cNvGrpSpPr/>
          <p:nvPr/>
        </p:nvGrpSpPr>
        <p:grpSpPr>
          <a:xfrm>
            <a:off x="676275" y="584100"/>
            <a:ext cx="8048700" cy="3962400"/>
            <a:chOff x="676275" y="584100"/>
            <a:chExt cx="8048700" cy="3962400"/>
          </a:xfrm>
        </p:grpSpPr>
        <p:sp>
          <p:nvSpPr>
            <p:cNvPr id="568" name="Google Shape;568;p31"/>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569" name="Google Shape;569;p31"/>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570" name="Google Shape;570;p31"/>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571" name="Google Shape;571;p31"/>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572" name="Google Shape;572;p31"/>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573" name="Google Shape;573;p31"/>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574" name="Google Shape;574;p31"/>
            <p:cNvCxnSpPr>
              <a:stCxn id="573" idx="2"/>
              <a:endCxn id="568"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575" name="Google Shape;575;p31"/>
            <p:cNvCxnSpPr>
              <a:stCxn id="571" idx="3"/>
              <a:endCxn id="572"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576" name="Google Shape;576;p31"/>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577" name="Google Shape;577;p31"/>
            <p:cNvCxnSpPr>
              <a:stCxn id="573" idx="3"/>
              <a:endCxn id="571"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578" name="Google Shape;578;p31"/>
            <p:cNvCxnSpPr>
              <a:stCxn id="576" idx="2"/>
              <a:endCxn id="571"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31"/>
            <p:cNvCxnSpPr>
              <a:stCxn id="571" idx="2"/>
              <a:endCxn id="570"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580" name="Google Shape;580;p31"/>
            <p:cNvCxnSpPr>
              <a:stCxn id="576" idx="2"/>
              <a:endCxn id="570"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581" name="Google Shape;581;p31"/>
            <p:cNvCxnSpPr>
              <a:stCxn id="568" idx="2"/>
              <a:endCxn id="569"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582" name="Google Shape;582;p31"/>
            <p:cNvCxnSpPr>
              <a:stCxn id="572" idx="2"/>
              <a:endCxn id="570"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583" name="Google Shape;583;p31"/>
            <p:cNvCxnSpPr>
              <a:stCxn id="570" idx="1"/>
              <a:endCxn id="568"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584" name="Google Shape;584;p31"/>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585" name="Google Shape;585;p31"/>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586" name="Google Shape;586;p31"/>
          <p:cNvCxnSpPr/>
          <p:nvPr/>
        </p:nvCxnSpPr>
        <p:spPr>
          <a:xfrm rot="10800000" flipH="1">
            <a:off x="2868542" y="2448900"/>
            <a:ext cx="199800" cy="329400"/>
          </a:xfrm>
          <a:prstGeom prst="straightConnector1">
            <a:avLst/>
          </a:prstGeom>
          <a:noFill/>
          <a:ln w="28575" cap="flat" cmpd="sng">
            <a:solidFill>
              <a:srgbClr val="38761D"/>
            </a:solidFill>
            <a:prstDash val="solid"/>
            <a:round/>
            <a:headEnd type="none" w="med" len="med"/>
            <a:tailEnd type="triangle" w="med" len="med"/>
          </a:ln>
        </p:spPr>
      </p:cxnSp>
      <p:cxnSp>
        <p:nvCxnSpPr>
          <p:cNvPr id="587" name="Google Shape;587;p31"/>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588" name="Google Shape;588;p31"/>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589" name="Google Shape;589;p31"/>
          <p:cNvCxnSpPr/>
          <p:nvPr/>
        </p:nvCxnSpPr>
        <p:spPr>
          <a:xfrm rot="10800000">
            <a:off x="3786327" y="3252794"/>
            <a:ext cx="455700" cy="62400"/>
          </a:xfrm>
          <a:prstGeom prst="straightConnector1">
            <a:avLst/>
          </a:prstGeom>
          <a:noFill/>
          <a:ln w="38100" cap="flat" cmpd="sng">
            <a:solidFill>
              <a:srgbClr val="FF0000"/>
            </a:solidFill>
            <a:prstDash val="solid"/>
            <a:round/>
            <a:headEnd type="none" w="med" len="med"/>
            <a:tailEnd type="triangle" w="med" len="med"/>
          </a:ln>
        </p:spPr>
      </p:cxnSp>
      <p:cxnSp>
        <p:nvCxnSpPr>
          <p:cNvPr id="590" name="Google Shape;590;p31"/>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591" name="Google Shape;591;p31"/>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592" name="Google Shape;592;p31"/>
          <p:cNvCxnSpPr/>
          <p:nvPr/>
        </p:nvCxnSpPr>
        <p:spPr>
          <a:xfrm rot="10800000" flipH="1">
            <a:off x="6080400" y="2583975"/>
            <a:ext cx="122700" cy="336600"/>
          </a:xfrm>
          <a:prstGeom prst="straightConnector1">
            <a:avLst/>
          </a:prstGeom>
          <a:noFill/>
          <a:ln w="28575" cap="flat" cmpd="sng">
            <a:solidFill>
              <a:srgbClr val="38761D"/>
            </a:solidFill>
            <a:prstDash val="solid"/>
            <a:round/>
            <a:headEnd type="none" w="med" len="med"/>
            <a:tailEnd type="triangle" w="med" len="med"/>
          </a:ln>
        </p:spPr>
      </p:cxnSp>
      <p:cxnSp>
        <p:nvCxnSpPr>
          <p:cNvPr id="593" name="Google Shape;593;p31"/>
          <p:cNvCxnSpPr/>
          <p:nvPr/>
        </p:nvCxnSpPr>
        <p:spPr>
          <a:xfrm rot="10800000" flipH="1">
            <a:off x="6384225" y="2743963"/>
            <a:ext cx="495300" cy="252300"/>
          </a:xfrm>
          <a:prstGeom prst="straightConnector1">
            <a:avLst/>
          </a:prstGeom>
          <a:noFill/>
          <a:ln w="28575" cap="flat" cmpd="sng">
            <a:solidFill>
              <a:srgbClr val="38761D"/>
            </a:solidFill>
            <a:prstDash val="solid"/>
            <a:round/>
            <a:headEnd type="none" w="med" len="med"/>
            <a:tailEnd type="triangle" w="med" len="med"/>
          </a:ln>
        </p:spPr>
      </p:cxnSp>
      <p:cxnSp>
        <p:nvCxnSpPr>
          <p:cNvPr id="594" name="Google Shape;594;p31"/>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595" name="Google Shape;595;p31"/>
          <p:cNvCxnSpPr/>
          <p:nvPr/>
        </p:nvCxnSpPr>
        <p:spPr>
          <a:xfrm rot="10800000" flipH="1">
            <a:off x="5605650" y="2431400"/>
            <a:ext cx="63900" cy="457500"/>
          </a:xfrm>
          <a:prstGeom prst="straightConnector1">
            <a:avLst/>
          </a:prstGeom>
          <a:noFill/>
          <a:ln w="28575" cap="flat" cmpd="sng">
            <a:solidFill>
              <a:srgbClr val="38761D"/>
            </a:solidFill>
            <a:prstDash val="solid"/>
            <a:round/>
            <a:headEnd type="none" w="med" len="med"/>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19</a:t>
            </a:fld>
            <a:endParaRPr/>
          </a:p>
        </p:txBody>
      </p:sp>
      <p:sp>
        <p:nvSpPr>
          <p:cNvPr id="601" name="Google Shape;60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Residual Splash Update Order</a:t>
            </a:r>
            <a:endParaRPr/>
          </a:p>
        </p:txBody>
      </p:sp>
      <p:grpSp>
        <p:nvGrpSpPr>
          <p:cNvPr id="602" name="Google Shape;602;p32"/>
          <p:cNvGrpSpPr/>
          <p:nvPr/>
        </p:nvGrpSpPr>
        <p:grpSpPr>
          <a:xfrm>
            <a:off x="676275" y="584100"/>
            <a:ext cx="8048700" cy="3962400"/>
            <a:chOff x="676275" y="584100"/>
            <a:chExt cx="8048700" cy="3962400"/>
          </a:xfrm>
        </p:grpSpPr>
        <p:sp>
          <p:nvSpPr>
            <p:cNvPr id="603" name="Google Shape;603;p32"/>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604" name="Google Shape;604;p32"/>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605" name="Google Shape;605;p32"/>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606" name="Google Shape;606;p32"/>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607" name="Google Shape;607;p32"/>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608" name="Google Shape;608;p32"/>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609" name="Google Shape;609;p32"/>
            <p:cNvCxnSpPr>
              <a:stCxn id="608" idx="2"/>
              <a:endCxn id="603"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610" name="Google Shape;610;p32"/>
            <p:cNvCxnSpPr>
              <a:stCxn id="606" idx="3"/>
              <a:endCxn id="607"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611" name="Google Shape;611;p32"/>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612" name="Google Shape;612;p32"/>
            <p:cNvCxnSpPr>
              <a:stCxn id="608" idx="3"/>
              <a:endCxn id="606"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613" name="Google Shape;613;p32"/>
            <p:cNvCxnSpPr>
              <a:stCxn id="611" idx="2"/>
              <a:endCxn id="606"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614" name="Google Shape;614;p32"/>
            <p:cNvCxnSpPr>
              <a:stCxn id="606" idx="2"/>
              <a:endCxn id="605"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615" name="Google Shape;615;p32"/>
            <p:cNvCxnSpPr>
              <a:stCxn id="611" idx="2"/>
              <a:endCxn id="605"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616" name="Google Shape;616;p32"/>
            <p:cNvCxnSpPr>
              <a:stCxn id="603" idx="2"/>
              <a:endCxn id="604"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617" name="Google Shape;617;p32"/>
            <p:cNvCxnSpPr>
              <a:stCxn id="607" idx="2"/>
              <a:endCxn id="605"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618" name="Google Shape;618;p32"/>
            <p:cNvCxnSpPr>
              <a:stCxn id="605" idx="1"/>
              <a:endCxn id="603"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619" name="Google Shape;619;p32"/>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620" name="Google Shape;620;p32"/>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621" name="Google Shape;621;p32"/>
          <p:cNvCxnSpPr/>
          <p:nvPr/>
        </p:nvCxnSpPr>
        <p:spPr>
          <a:xfrm rot="10800000" flipH="1">
            <a:off x="2868542" y="2448900"/>
            <a:ext cx="199800" cy="329400"/>
          </a:xfrm>
          <a:prstGeom prst="straightConnector1">
            <a:avLst/>
          </a:prstGeom>
          <a:noFill/>
          <a:ln w="28575" cap="flat" cmpd="sng">
            <a:solidFill>
              <a:srgbClr val="FF0000"/>
            </a:solidFill>
            <a:prstDash val="solid"/>
            <a:round/>
            <a:headEnd type="none" w="med" len="med"/>
            <a:tailEnd type="triangle" w="med" len="med"/>
          </a:ln>
        </p:spPr>
      </p:cxnSp>
      <p:cxnSp>
        <p:nvCxnSpPr>
          <p:cNvPr id="622" name="Google Shape;622;p32"/>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623" name="Google Shape;623;p32"/>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624" name="Google Shape;624;p32"/>
          <p:cNvCxnSpPr/>
          <p:nvPr/>
        </p:nvCxnSpPr>
        <p:spPr>
          <a:xfrm rot="10800000">
            <a:off x="3938727" y="3328994"/>
            <a:ext cx="455700" cy="62400"/>
          </a:xfrm>
          <a:prstGeom prst="straightConnector1">
            <a:avLst/>
          </a:prstGeom>
          <a:noFill/>
          <a:ln w="38100" cap="flat" cmpd="sng">
            <a:solidFill>
              <a:srgbClr val="38761D"/>
            </a:solidFill>
            <a:prstDash val="solid"/>
            <a:round/>
            <a:headEnd type="none" w="med" len="med"/>
            <a:tailEnd type="triangle" w="med" len="med"/>
          </a:ln>
        </p:spPr>
      </p:cxnSp>
      <p:cxnSp>
        <p:nvCxnSpPr>
          <p:cNvPr id="625" name="Google Shape;625;p32"/>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626" name="Google Shape;626;p32"/>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627" name="Google Shape;627;p32"/>
          <p:cNvCxnSpPr/>
          <p:nvPr/>
        </p:nvCxnSpPr>
        <p:spPr>
          <a:xfrm rot="10800000" flipH="1">
            <a:off x="6080400" y="2583975"/>
            <a:ext cx="122700" cy="336600"/>
          </a:xfrm>
          <a:prstGeom prst="straightConnector1">
            <a:avLst/>
          </a:prstGeom>
          <a:noFill/>
          <a:ln w="28575" cap="flat" cmpd="sng">
            <a:solidFill>
              <a:srgbClr val="38761D"/>
            </a:solidFill>
            <a:prstDash val="solid"/>
            <a:round/>
            <a:headEnd type="none" w="med" len="med"/>
            <a:tailEnd type="triangle" w="med" len="med"/>
          </a:ln>
        </p:spPr>
      </p:cxnSp>
      <p:cxnSp>
        <p:nvCxnSpPr>
          <p:cNvPr id="628" name="Google Shape;628;p32"/>
          <p:cNvCxnSpPr/>
          <p:nvPr/>
        </p:nvCxnSpPr>
        <p:spPr>
          <a:xfrm rot="10800000" flipH="1">
            <a:off x="6384225" y="2743963"/>
            <a:ext cx="495300" cy="252300"/>
          </a:xfrm>
          <a:prstGeom prst="straightConnector1">
            <a:avLst/>
          </a:prstGeom>
          <a:noFill/>
          <a:ln w="28575" cap="flat" cmpd="sng">
            <a:solidFill>
              <a:srgbClr val="38761D"/>
            </a:solidFill>
            <a:prstDash val="solid"/>
            <a:round/>
            <a:headEnd type="none" w="med" len="med"/>
            <a:tailEnd type="triangle" w="med" len="med"/>
          </a:ln>
        </p:spPr>
      </p:cxnSp>
      <p:cxnSp>
        <p:nvCxnSpPr>
          <p:cNvPr id="629" name="Google Shape;629;p32"/>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630" name="Google Shape;630;p32"/>
          <p:cNvCxnSpPr/>
          <p:nvPr/>
        </p:nvCxnSpPr>
        <p:spPr>
          <a:xfrm rot="10800000" flipH="1">
            <a:off x="5605650" y="2431400"/>
            <a:ext cx="63900" cy="457500"/>
          </a:xfrm>
          <a:prstGeom prst="straightConnector1">
            <a:avLst/>
          </a:prstGeom>
          <a:noFill/>
          <a:ln w="28575" cap="flat" cmpd="sng">
            <a:solidFill>
              <a:srgbClr val="FF0000"/>
            </a:solidFill>
            <a:prstDash val="solid"/>
            <a:round/>
            <a:headEnd type="none" w="med" len="med"/>
            <a:tailEnd type="triangle" w="med" len="med"/>
          </a:ln>
        </p:spPr>
      </p:cxnSp>
      <p:cxnSp>
        <p:nvCxnSpPr>
          <p:cNvPr id="631" name="Google Shape;631;p32"/>
          <p:cNvCxnSpPr/>
          <p:nvPr/>
        </p:nvCxnSpPr>
        <p:spPr>
          <a:xfrm flipH="1">
            <a:off x="3656650" y="1176650"/>
            <a:ext cx="590400" cy="3152700"/>
          </a:xfrm>
          <a:prstGeom prst="straightConnector1">
            <a:avLst/>
          </a:prstGeom>
          <a:noFill/>
          <a:ln w="19050" cap="flat" cmpd="sng">
            <a:solidFill>
              <a:srgbClr val="FF0000"/>
            </a:solidFill>
            <a:prstDash val="dash"/>
            <a:round/>
            <a:headEnd type="none" w="med" len="med"/>
            <a:tailEnd type="none" w="med" len="med"/>
          </a:ln>
        </p:spPr>
      </p:cxnSp>
      <p:cxnSp>
        <p:nvCxnSpPr>
          <p:cNvPr id="632" name="Google Shape;632;p32"/>
          <p:cNvCxnSpPr/>
          <p:nvPr/>
        </p:nvCxnSpPr>
        <p:spPr>
          <a:xfrm>
            <a:off x="5899275" y="584100"/>
            <a:ext cx="1643400" cy="3231000"/>
          </a:xfrm>
          <a:prstGeom prst="straightConnector1">
            <a:avLst/>
          </a:prstGeom>
          <a:noFill/>
          <a:ln w="19050" cap="flat" cmpd="sng">
            <a:solidFill>
              <a:srgbClr val="FF0000"/>
            </a:solidFill>
            <a:prstDash val="dash"/>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14"/>
          <p:cNvGrpSpPr/>
          <p:nvPr/>
        </p:nvGrpSpPr>
        <p:grpSpPr>
          <a:xfrm>
            <a:off x="372013" y="1332063"/>
            <a:ext cx="8399975" cy="2479375"/>
            <a:chOff x="179075" y="1467450"/>
            <a:chExt cx="8399975" cy="2479375"/>
          </a:xfrm>
        </p:grpSpPr>
        <p:sp>
          <p:nvSpPr>
            <p:cNvPr id="65" name="Google Shape;65;p14"/>
            <p:cNvSpPr/>
            <p:nvPr/>
          </p:nvSpPr>
          <p:spPr>
            <a:xfrm>
              <a:off x="179075" y="1467450"/>
              <a:ext cx="4765500" cy="220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4"/>
            <p:cNvSpPr/>
            <p:nvPr/>
          </p:nvSpPr>
          <p:spPr>
            <a:xfrm>
              <a:off x="3813550" y="1467450"/>
              <a:ext cx="4765500" cy="220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4"/>
            <p:cNvSpPr txBox="1"/>
            <p:nvPr/>
          </p:nvSpPr>
          <p:spPr>
            <a:xfrm>
              <a:off x="905350" y="1855500"/>
              <a:ext cx="2908200" cy="14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2200">
                  <a:solidFill>
                    <a:schemeClr val="dk2"/>
                  </a:solidFill>
                </a:rPr>
                <a:t>Innovations in relaxed-priority </a:t>
              </a:r>
              <a:endParaRPr sz="2200">
                <a:solidFill>
                  <a:schemeClr val="dk2"/>
                </a:solidFill>
              </a:endParaRPr>
            </a:p>
            <a:p>
              <a:pPr marL="0" lvl="0" indent="0" algn="ctr" rtl="0">
                <a:spcBef>
                  <a:spcPts val="0"/>
                </a:spcBef>
                <a:spcAft>
                  <a:spcPts val="0"/>
                </a:spcAft>
                <a:buNone/>
              </a:pPr>
              <a:r>
                <a:rPr lang="en-CA" sz="2200">
                  <a:solidFill>
                    <a:schemeClr val="dk2"/>
                  </a:solidFill>
                </a:rPr>
                <a:t>belief propagation</a:t>
              </a:r>
              <a:endParaRPr sz="2200">
                <a:solidFill>
                  <a:schemeClr val="dk2"/>
                </a:solidFill>
              </a:endParaRPr>
            </a:p>
          </p:txBody>
        </p:sp>
        <p:sp>
          <p:nvSpPr>
            <p:cNvPr id="68" name="Google Shape;68;p14"/>
            <p:cNvSpPr txBox="1"/>
            <p:nvPr/>
          </p:nvSpPr>
          <p:spPr>
            <a:xfrm>
              <a:off x="4944575" y="1855500"/>
              <a:ext cx="2908200" cy="14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2200">
                  <a:solidFill>
                    <a:schemeClr val="dk2"/>
                  </a:solidFill>
                </a:rPr>
                <a:t>Hardware support </a:t>
              </a:r>
              <a:endParaRPr sz="2200">
                <a:solidFill>
                  <a:schemeClr val="dk2"/>
                </a:solidFill>
              </a:endParaRPr>
            </a:p>
            <a:p>
              <a:pPr marL="0" lvl="0" indent="0" algn="ctr" rtl="0">
                <a:spcBef>
                  <a:spcPts val="0"/>
                </a:spcBef>
                <a:spcAft>
                  <a:spcPts val="0"/>
                </a:spcAft>
                <a:buNone/>
              </a:pPr>
              <a:r>
                <a:rPr lang="en-CA" sz="2200">
                  <a:solidFill>
                    <a:schemeClr val="dk2"/>
                  </a:solidFill>
                </a:rPr>
                <a:t>for priority-ordered irregular algorithms</a:t>
              </a:r>
              <a:endParaRPr sz="2200">
                <a:solidFill>
                  <a:schemeClr val="dk2"/>
                </a:solidFill>
              </a:endParaRPr>
            </a:p>
          </p:txBody>
        </p:sp>
        <p:sp>
          <p:nvSpPr>
            <p:cNvPr id="69" name="Google Shape;69;p14"/>
            <p:cNvSpPr/>
            <p:nvPr/>
          </p:nvSpPr>
          <p:spPr>
            <a:xfrm>
              <a:off x="4188025" y="3045025"/>
              <a:ext cx="384000" cy="901800"/>
            </a:xfrm>
            <a:prstGeom prst="upArrow">
              <a:avLst>
                <a:gd name="adj1" fmla="val 50000"/>
                <a:gd name="adj2" fmla="val 50000"/>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0" name="Google Shape;70;p1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latin typeface="Roboto Light"/>
                <a:ea typeface="Roboto Light"/>
                <a:cs typeface="Roboto Light"/>
                <a:sym typeface="Roboto Light"/>
              </a:rPr>
              <a:t>2</a:t>
            </a:fld>
            <a:endParaRPr>
              <a:latin typeface="Roboto Light"/>
              <a:ea typeface="Roboto Light"/>
              <a:cs typeface="Roboto Light"/>
              <a:sym typeface="Roboto Light"/>
            </a:endParaRPr>
          </a:p>
        </p:txBody>
      </p:sp>
      <p:sp>
        <p:nvSpPr>
          <p:cNvPr id="71" name="Google Shape;71;p14"/>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20</a:t>
            </a:fld>
            <a:endParaRPr/>
          </a:p>
        </p:txBody>
      </p:sp>
      <p:sp>
        <p:nvSpPr>
          <p:cNvPr id="638" name="Google Shape;63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Relaxed-Priority Update Order</a:t>
            </a:r>
            <a:endParaRPr/>
          </a:p>
        </p:txBody>
      </p:sp>
      <p:grpSp>
        <p:nvGrpSpPr>
          <p:cNvPr id="639" name="Google Shape;639;p33"/>
          <p:cNvGrpSpPr/>
          <p:nvPr/>
        </p:nvGrpSpPr>
        <p:grpSpPr>
          <a:xfrm>
            <a:off x="676275" y="584100"/>
            <a:ext cx="8048700" cy="3962400"/>
            <a:chOff x="676275" y="584100"/>
            <a:chExt cx="8048700" cy="3962400"/>
          </a:xfrm>
        </p:grpSpPr>
        <p:sp>
          <p:nvSpPr>
            <p:cNvPr id="640" name="Google Shape;640;p33"/>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641" name="Google Shape;641;p33"/>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642" name="Google Shape;642;p33"/>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643" name="Google Shape;643;p33"/>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644" name="Google Shape;644;p33"/>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645" name="Google Shape;645;p33"/>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646" name="Google Shape;646;p33"/>
            <p:cNvCxnSpPr>
              <a:stCxn id="645" idx="2"/>
              <a:endCxn id="640"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647" name="Google Shape;647;p33"/>
            <p:cNvCxnSpPr>
              <a:stCxn id="643" idx="3"/>
              <a:endCxn id="644"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648" name="Google Shape;648;p33"/>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649" name="Google Shape;649;p33"/>
            <p:cNvCxnSpPr>
              <a:stCxn id="645" idx="3"/>
              <a:endCxn id="643"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650" name="Google Shape;650;p33"/>
            <p:cNvCxnSpPr>
              <a:stCxn id="648" idx="2"/>
              <a:endCxn id="643"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651" name="Google Shape;651;p33"/>
            <p:cNvCxnSpPr>
              <a:stCxn id="643" idx="2"/>
              <a:endCxn id="642"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652" name="Google Shape;652;p33"/>
            <p:cNvCxnSpPr>
              <a:stCxn id="648" idx="2"/>
              <a:endCxn id="642"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653" name="Google Shape;653;p33"/>
            <p:cNvCxnSpPr>
              <a:stCxn id="640" idx="2"/>
              <a:endCxn id="641"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654" name="Google Shape;654;p33"/>
            <p:cNvCxnSpPr>
              <a:stCxn id="644" idx="2"/>
              <a:endCxn id="642"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655" name="Google Shape;655;p33"/>
            <p:cNvCxnSpPr>
              <a:stCxn id="642" idx="1"/>
              <a:endCxn id="640"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grpSp>
      <p:sp>
        <p:nvSpPr>
          <p:cNvPr id="656" name="Google Shape;656;p33"/>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cxnSp>
        <p:nvCxnSpPr>
          <p:cNvPr id="657" name="Google Shape;657;p33"/>
          <p:cNvCxnSpPr/>
          <p:nvPr/>
        </p:nvCxnSpPr>
        <p:spPr>
          <a:xfrm rot="10800000" flipH="1">
            <a:off x="1777650" y="3700250"/>
            <a:ext cx="425400" cy="275400"/>
          </a:xfrm>
          <a:prstGeom prst="straightConnector1">
            <a:avLst/>
          </a:prstGeom>
          <a:noFill/>
          <a:ln w="9525" cap="flat" cmpd="sng">
            <a:solidFill>
              <a:srgbClr val="38761D"/>
            </a:solidFill>
            <a:prstDash val="solid"/>
            <a:round/>
            <a:headEnd type="none" w="med" len="med"/>
            <a:tailEnd type="triangle" w="med" len="med"/>
          </a:ln>
        </p:spPr>
      </p:cxnSp>
      <p:cxnSp>
        <p:nvCxnSpPr>
          <p:cNvPr id="658" name="Google Shape;658;p33"/>
          <p:cNvCxnSpPr/>
          <p:nvPr/>
        </p:nvCxnSpPr>
        <p:spPr>
          <a:xfrm rot="10800000" flipH="1">
            <a:off x="2868542" y="2448900"/>
            <a:ext cx="199800" cy="329400"/>
          </a:xfrm>
          <a:prstGeom prst="straightConnector1">
            <a:avLst/>
          </a:prstGeom>
          <a:noFill/>
          <a:ln w="28575" cap="flat" cmpd="sng">
            <a:solidFill>
              <a:srgbClr val="FF0000"/>
            </a:solidFill>
            <a:prstDash val="solid"/>
            <a:round/>
            <a:headEnd type="none" w="med" len="med"/>
            <a:tailEnd type="triangle" w="med" len="med"/>
          </a:ln>
        </p:spPr>
      </p:cxnSp>
      <p:cxnSp>
        <p:nvCxnSpPr>
          <p:cNvPr id="659" name="Google Shape;659;p33"/>
          <p:cNvCxnSpPr/>
          <p:nvPr/>
        </p:nvCxnSpPr>
        <p:spPr>
          <a:xfrm rot="10800000" flipH="1">
            <a:off x="2775150" y="2067900"/>
            <a:ext cx="199800" cy="329400"/>
          </a:xfrm>
          <a:prstGeom prst="straightConnector1">
            <a:avLst/>
          </a:prstGeom>
          <a:noFill/>
          <a:ln w="19050" cap="flat" cmpd="sng">
            <a:solidFill>
              <a:srgbClr val="38761D"/>
            </a:solidFill>
            <a:prstDash val="solid"/>
            <a:round/>
            <a:headEnd type="triangle" w="med" len="med"/>
            <a:tailEnd type="none" w="med" len="med"/>
          </a:ln>
        </p:spPr>
      </p:cxnSp>
      <p:cxnSp>
        <p:nvCxnSpPr>
          <p:cNvPr id="660" name="Google Shape;660;p33"/>
          <p:cNvCxnSpPr/>
          <p:nvPr/>
        </p:nvCxnSpPr>
        <p:spPr>
          <a:xfrm rot="10800000">
            <a:off x="4309996" y="1713729"/>
            <a:ext cx="408900" cy="87300"/>
          </a:xfrm>
          <a:prstGeom prst="straightConnector1">
            <a:avLst/>
          </a:prstGeom>
          <a:noFill/>
          <a:ln w="28575" cap="flat" cmpd="sng">
            <a:solidFill>
              <a:srgbClr val="38761D"/>
            </a:solidFill>
            <a:prstDash val="solid"/>
            <a:round/>
            <a:headEnd type="none" w="med" len="med"/>
            <a:tailEnd type="triangle" w="med" len="med"/>
          </a:ln>
        </p:spPr>
      </p:cxnSp>
      <p:cxnSp>
        <p:nvCxnSpPr>
          <p:cNvPr id="661" name="Google Shape;661;p33"/>
          <p:cNvCxnSpPr/>
          <p:nvPr/>
        </p:nvCxnSpPr>
        <p:spPr>
          <a:xfrm rot="10800000">
            <a:off x="3938727" y="3328994"/>
            <a:ext cx="455700" cy="62400"/>
          </a:xfrm>
          <a:prstGeom prst="straightConnector1">
            <a:avLst/>
          </a:prstGeom>
          <a:noFill/>
          <a:ln w="38100" cap="flat" cmpd="sng">
            <a:solidFill>
              <a:srgbClr val="FF0000"/>
            </a:solidFill>
            <a:prstDash val="solid"/>
            <a:round/>
            <a:headEnd type="none" w="med" len="med"/>
            <a:tailEnd type="triangle" w="med" len="med"/>
          </a:ln>
        </p:spPr>
      </p:cxnSp>
      <p:cxnSp>
        <p:nvCxnSpPr>
          <p:cNvPr id="662" name="Google Shape;662;p33"/>
          <p:cNvCxnSpPr/>
          <p:nvPr/>
        </p:nvCxnSpPr>
        <p:spPr>
          <a:xfrm flipH="1">
            <a:off x="5829600" y="1314325"/>
            <a:ext cx="290400" cy="170700"/>
          </a:xfrm>
          <a:prstGeom prst="straightConnector1">
            <a:avLst/>
          </a:prstGeom>
          <a:noFill/>
          <a:ln w="9525" cap="flat" cmpd="sng">
            <a:solidFill>
              <a:srgbClr val="38761D"/>
            </a:solidFill>
            <a:prstDash val="solid"/>
            <a:round/>
            <a:headEnd type="none" w="med" len="med"/>
            <a:tailEnd type="triangle" w="med" len="med"/>
          </a:ln>
        </p:spPr>
      </p:cxnSp>
      <p:cxnSp>
        <p:nvCxnSpPr>
          <p:cNvPr id="663" name="Google Shape;663;p33"/>
          <p:cNvCxnSpPr/>
          <p:nvPr/>
        </p:nvCxnSpPr>
        <p:spPr>
          <a:xfrm rot="10800000">
            <a:off x="6743925" y="1902962"/>
            <a:ext cx="396000" cy="12300"/>
          </a:xfrm>
          <a:prstGeom prst="straightConnector1">
            <a:avLst/>
          </a:prstGeom>
          <a:noFill/>
          <a:ln w="9525" cap="flat" cmpd="sng">
            <a:solidFill>
              <a:srgbClr val="38761D"/>
            </a:solidFill>
            <a:prstDash val="solid"/>
            <a:round/>
            <a:headEnd type="none" w="med" len="med"/>
            <a:tailEnd type="triangle" w="med" len="med"/>
          </a:ln>
        </p:spPr>
      </p:cxnSp>
      <p:cxnSp>
        <p:nvCxnSpPr>
          <p:cNvPr id="664" name="Google Shape;664;p33"/>
          <p:cNvCxnSpPr/>
          <p:nvPr/>
        </p:nvCxnSpPr>
        <p:spPr>
          <a:xfrm rot="10800000" flipH="1">
            <a:off x="6080400" y="2583975"/>
            <a:ext cx="122700" cy="336600"/>
          </a:xfrm>
          <a:prstGeom prst="straightConnector1">
            <a:avLst/>
          </a:prstGeom>
          <a:noFill/>
          <a:ln w="28575" cap="flat" cmpd="sng">
            <a:solidFill>
              <a:srgbClr val="38761D"/>
            </a:solidFill>
            <a:prstDash val="solid"/>
            <a:round/>
            <a:headEnd type="none" w="med" len="med"/>
            <a:tailEnd type="triangle" w="med" len="med"/>
          </a:ln>
        </p:spPr>
      </p:cxnSp>
      <p:cxnSp>
        <p:nvCxnSpPr>
          <p:cNvPr id="665" name="Google Shape;665;p33"/>
          <p:cNvCxnSpPr/>
          <p:nvPr/>
        </p:nvCxnSpPr>
        <p:spPr>
          <a:xfrm rot="10800000" flipH="1">
            <a:off x="6384225" y="2743963"/>
            <a:ext cx="495300" cy="252300"/>
          </a:xfrm>
          <a:prstGeom prst="straightConnector1">
            <a:avLst/>
          </a:prstGeom>
          <a:noFill/>
          <a:ln w="28575" cap="flat" cmpd="sng">
            <a:solidFill>
              <a:srgbClr val="38761D"/>
            </a:solidFill>
            <a:prstDash val="solid"/>
            <a:round/>
            <a:headEnd type="none" w="med" len="med"/>
            <a:tailEnd type="triangle" w="med" len="med"/>
          </a:ln>
        </p:spPr>
      </p:cxnSp>
      <p:cxnSp>
        <p:nvCxnSpPr>
          <p:cNvPr id="666" name="Google Shape;666;p33"/>
          <p:cNvCxnSpPr/>
          <p:nvPr/>
        </p:nvCxnSpPr>
        <p:spPr>
          <a:xfrm rot="10800000" flipH="1">
            <a:off x="7374825" y="2439163"/>
            <a:ext cx="495300" cy="252300"/>
          </a:xfrm>
          <a:prstGeom prst="straightConnector1">
            <a:avLst/>
          </a:prstGeom>
          <a:noFill/>
          <a:ln w="9525" cap="flat" cmpd="sng">
            <a:solidFill>
              <a:srgbClr val="38761D"/>
            </a:solidFill>
            <a:prstDash val="solid"/>
            <a:round/>
            <a:headEnd type="triangle" w="med" len="med"/>
            <a:tailEnd type="none" w="med" len="med"/>
          </a:ln>
        </p:spPr>
      </p:cxnSp>
      <p:cxnSp>
        <p:nvCxnSpPr>
          <p:cNvPr id="667" name="Google Shape;667;p33"/>
          <p:cNvCxnSpPr/>
          <p:nvPr/>
        </p:nvCxnSpPr>
        <p:spPr>
          <a:xfrm rot="10800000" flipH="1">
            <a:off x="5605650" y="2431400"/>
            <a:ext cx="63900" cy="4575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21</a:t>
            </a:fld>
            <a:endParaRPr/>
          </a:p>
        </p:txBody>
      </p:sp>
      <p:graphicFrame>
        <p:nvGraphicFramePr>
          <p:cNvPr id="673" name="Google Shape;673;p34"/>
          <p:cNvGraphicFramePr/>
          <p:nvPr/>
        </p:nvGraphicFramePr>
        <p:xfrm>
          <a:off x="311675" y="1126113"/>
          <a:ext cx="8520625" cy="3200190"/>
        </p:xfrm>
        <a:graphic>
          <a:graphicData uri="http://schemas.openxmlformats.org/drawingml/2006/table">
            <a:tbl>
              <a:tblPr>
                <a:noFill/>
                <a:tableStyleId>{20F6D8A1-8127-4CEB-9CE0-68E85972FB52}</a:tableStyleId>
              </a:tblPr>
              <a:tblGrid>
                <a:gridCol w="1915825">
                  <a:extLst>
                    <a:ext uri="{9D8B030D-6E8A-4147-A177-3AD203B41FA5}">
                      <a16:colId xmlns:a16="http://schemas.microsoft.com/office/drawing/2014/main" val="20000"/>
                    </a:ext>
                  </a:extLst>
                </a:gridCol>
                <a:gridCol w="2720250">
                  <a:extLst>
                    <a:ext uri="{9D8B030D-6E8A-4147-A177-3AD203B41FA5}">
                      <a16:colId xmlns:a16="http://schemas.microsoft.com/office/drawing/2014/main" val="20001"/>
                    </a:ext>
                  </a:extLst>
                </a:gridCol>
                <a:gridCol w="1012925">
                  <a:extLst>
                    <a:ext uri="{9D8B030D-6E8A-4147-A177-3AD203B41FA5}">
                      <a16:colId xmlns:a16="http://schemas.microsoft.com/office/drawing/2014/main" val="20002"/>
                    </a:ext>
                  </a:extLst>
                </a:gridCol>
                <a:gridCol w="629375">
                  <a:extLst>
                    <a:ext uri="{9D8B030D-6E8A-4147-A177-3AD203B41FA5}">
                      <a16:colId xmlns:a16="http://schemas.microsoft.com/office/drawing/2014/main" val="20003"/>
                    </a:ext>
                  </a:extLst>
                </a:gridCol>
                <a:gridCol w="1121125">
                  <a:extLst>
                    <a:ext uri="{9D8B030D-6E8A-4147-A177-3AD203B41FA5}">
                      <a16:colId xmlns:a16="http://schemas.microsoft.com/office/drawing/2014/main" val="20004"/>
                    </a:ext>
                  </a:extLst>
                </a:gridCol>
                <a:gridCol w="1121125">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r>
                        <a:rPr lang="en-CA" b="1"/>
                        <a:t>Algorithm</a:t>
                      </a:r>
                      <a:endParaRPr b="1"/>
                    </a:p>
                  </a:txBody>
                  <a:tcPr marL="91425" marR="91425" marT="91425" marB="91425"/>
                </a:tc>
                <a:tc>
                  <a:txBody>
                    <a:bodyPr/>
                    <a:lstStyle/>
                    <a:p>
                      <a:pPr marL="0" lvl="0" indent="0" algn="l" rtl="0">
                        <a:spcBef>
                          <a:spcPts val="0"/>
                        </a:spcBef>
                        <a:spcAft>
                          <a:spcPts val="0"/>
                        </a:spcAft>
                        <a:buNone/>
                      </a:pPr>
                      <a:r>
                        <a:rPr lang="en-CA" b="1"/>
                        <a:t>How do updates happen?</a:t>
                      </a:r>
                      <a:endParaRPr b="1"/>
                    </a:p>
                  </a:txBody>
                  <a:tcPr marL="91425" marR="91425" marT="91425" marB="91425"/>
                </a:tc>
                <a:tc>
                  <a:txBody>
                    <a:bodyPr/>
                    <a:lstStyle/>
                    <a:p>
                      <a:pPr marL="0" lvl="0" indent="0" algn="l" rtl="0">
                        <a:spcBef>
                          <a:spcPts val="0"/>
                        </a:spcBef>
                        <a:spcAft>
                          <a:spcPts val="0"/>
                        </a:spcAft>
                        <a:buNone/>
                      </a:pPr>
                      <a:r>
                        <a:rPr lang="en-CA" b="1"/>
                        <a:t>Coverage</a:t>
                      </a:r>
                      <a:endParaRPr b="1"/>
                    </a:p>
                  </a:txBody>
                  <a:tcPr marL="91425" marR="91425" marT="91425" marB="91425"/>
                </a:tc>
                <a:tc>
                  <a:txBody>
                    <a:bodyPr/>
                    <a:lstStyle/>
                    <a:p>
                      <a:pPr marL="0" lvl="0" indent="0" algn="l" rtl="0">
                        <a:spcBef>
                          <a:spcPts val="0"/>
                        </a:spcBef>
                        <a:spcAft>
                          <a:spcPts val="0"/>
                        </a:spcAft>
                        <a:buNone/>
                      </a:pPr>
                      <a:r>
                        <a:rPr lang="en-CA" b="1"/>
                        <a:t>Rate</a:t>
                      </a:r>
                      <a:endParaRPr b="1"/>
                    </a:p>
                  </a:txBody>
                  <a:tcPr marL="91425" marR="91425" marT="91425" marB="91425"/>
                </a:tc>
                <a:tc>
                  <a:txBody>
                    <a:bodyPr/>
                    <a:lstStyle/>
                    <a:p>
                      <a:pPr marL="0" lvl="0" indent="0" algn="l" rtl="0">
                        <a:spcBef>
                          <a:spcPts val="0"/>
                        </a:spcBef>
                        <a:spcAft>
                          <a:spcPts val="0"/>
                        </a:spcAft>
                        <a:buNone/>
                      </a:pPr>
                      <a:r>
                        <a:rPr lang="en-CA" b="1"/>
                        <a:t>Scalability</a:t>
                      </a:r>
                      <a:endParaRPr b="1"/>
                    </a:p>
                  </a:txBody>
                  <a:tcPr marL="91425" marR="91425" marT="91425" marB="91425"/>
                </a:tc>
                <a:tc>
                  <a:txBody>
                    <a:bodyPr/>
                    <a:lstStyle/>
                    <a:p>
                      <a:pPr marL="0" lvl="0" indent="0" algn="l" rtl="0">
                        <a:spcBef>
                          <a:spcPts val="0"/>
                        </a:spcBef>
                        <a:spcAft>
                          <a:spcPts val="0"/>
                        </a:spcAft>
                        <a:buNone/>
                      </a:pPr>
                      <a:r>
                        <a:rPr lang="en-CA" b="1"/>
                        <a:t>Efficiency</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CA"/>
                        <a:t>Bulk Synchronous [6] </a:t>
                      </a:r>
                      <a:endParaRPr/>
                    </a:p>
                  </a:txBody>
                  <a:tcPr marL="91425" marR="91425" marT="91425" marB="91425"/>
                </a:tc>
                <a:tc>
                  <a:txBody>
                    <a:bodyPr/>
                    <a:lstStyle/>
                    <a:p>
                      <a:pPr marL="0" lvl="0" indent="0" algn="l" rtl="0">
                        <a:spcBef>
                          <a:spcPts val="0"/>
                        </a:spcBef>
                        <a:spcAft>
                          <a:spcPts val="0"/>
                        </a:spcAft>
                        <a:buNone/>
                      </a:pPr>
                      <a:r>
                        <a:rPr lang="en-CA"/>
                        <a:t>Synchronous, single-threaded</a:t>
                      </a:r>
                      <a:endParaRPr/>
                    </a:p>
                  </a:txBody>
                  <a:tcPr marL="91425" marR="91425" marT="91425" marB="91425"/>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None</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N/A</a:t>
                      </a:r>
                      <a:endParaRPr/>
                    </a:p>
                  </a:txBody>
                  <a:tcPr marL="91425" marR="91425" marT="91425" marB="91425">
                    <a:solidFill>
                      <a:srgbClr val="D9D9D9"/>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CA"/>
                        <a:t>Parallel [7]</a:t>
                      </a:r>
                      <a:endParaRPr/>
                    </a:p>
                  </a:txBody>
                  <a:tcPr marL="91425" marR="91425" marT="91425" marB="91425"/>
                </a:tc>
                <a:tc>
                  <a:txBody>
                    <a:bodyPr/>
                    <a:lstStyle/>
                    <a:p>
                      <a:pPr marL="0" lvl="0" indent="0" algn="l" rtl="0">
                        <a:spcBef>
                          <a:spcPts val="0"/>
                        </a:spcBef>
                        <a:spcAft>
                          <a:spcPts val="0"/>
                        </a:spcAft>
                        <a:buNone/>
                      </a:pPr>
                      <a:r>
                        <a:rPr lang="en-CA"/>
                        <a:t>Synchronous, multi-threaded </a:t>
                      </a:r>
                      <a:endParaRPr/>
                    </a:p>
                  </a:txBody>
                  <a:tcPr marL="91425" marR="91425" marT="91425" marB="91425"/>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Linear</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N/A</a:t>
                      </a:r>
                      <a:endParaRPr/>
                    </a:p>
                  </a:txBody>
                  <a:tcPr marL="91425" marR="91425" marT="91425" marB="91425">
                    <a:solidFill>
                      <a:srgbClr val="D9D9D9"/>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CA"/>
                        <a:t>Residual [8]</a:t>
                      </a:r>
                      <a:endParaRPr/>
                    </a:p>
                  </a:txBody>
                  <a:tcPr marL="91425" marR="91425" marT="91425" marB="91425"/>
                </a:tc>
                <a:tc>
                  <a:txBody>
                    <a:bodyPr/>
                    <a:lstStyle/>
                    <a:p>
                      <a:pPr marL="0" lvl="0" indent="0" algn="l" rtl="0">
                        <a:spcBef>
                          <a:spcPts val="0"/>
                        </a:spcBef>
                        <a:spcAft>
                          <a:spcPts val="0"/>
                        </a:spcAft>
                        <a:buNone/>
                      </a:pPr>
                      <a:r>
                        <a:rPr lang="en-CA"/>
                        <a:t>Asynchronous, strictly-ordered</a:t>
                      </a:r>
                      <a:endParaRPr/>
                    </a:p>
                  </a:txBody>
                  <a:tcPr marL="91425" marR="91425" marT="91425" marB="91425"/>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None</a:t>
                      </a:r>
                      <a:endParaRPr/>
                    </a:p>
                  </a:txBody>
                  <a:tcPr marL="91425" marR="91425" marT="91425" marB="91425">
                    <a:solidFill>
                      <a:srgbClr val="F4CCCC"/>
                    </a:solidFill>
                  </a:tcPr>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CA"/>
                        <a:t>Residual Splash [9] </a:t>
                      </a:r>
                      <a:endParaRPr/>
                    </a:p>
                  </a:txBody>
                  <a:tcPr marL="91425" marR="91425" marT="91425" marB="91425"/>
                </a:tc>
                <a:tc>
                  <a:txBody>
                    <a:bodyPr/>
                    <a:lstStyle/>
                    <a:p>
                      <a:pPr marL="0" lvl="0" indent="0" algn="l" rtl="0">
                        <a:spcBef>
                          <a:spcPts val="0"/>
                        </a:spcBef>
                        <a:spcAft>
                          <a:spcPts val="0"/>
                        </a:spcAft>
                        <a:buNone/>
                      </a:pPr>
                      <a:r>
                        <a:rPr lang="en-CA"/>
                        <a:t>Asynchronous, </a:t>
                      </a:r>
                      <a:r>
                        <a:rPr lang="en-CA">
                          <a:solidFill>
                            <a:schemeClr val="dk1"/>
                          </a:solidFill>
                        </a:rPr>
                        <a:t>strictly-ordered and partitioned</a:t>
                      </a:r>
                      <a:endParaRPr/>
                    </a:p>
                  </a:txBody>
                  <a:tcPr marL="91425" marR="91425" marT="91425" marB="91425"/>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Sub-linear</a:t>
                      </a:r>
                      <a:endParaRPr/>
                    </a:p>
                  </a:txBody>
                  <a:tcPr marL="91425" marR="91425" marT="91425" marB="91425">
                    <a:solidFill>
                      <a:srgbClr val="FFF2CC"/>
                    </a:solidFill>
                  </a:tcPr>
                </a:tc>
                <a:tc>
                  <a:txBody>
                    <a:bodyPr/>
                    <a:lstStyle/>
                    <a:p>
                      <a:pPr marL="0" lvl="0" indent="0" algn="l" rtl="0">
                        <a:spcBef>
                          <a:spcPts val="0"/>
                        </a:spcBef>
                        <a:spcAft>
                          <a:spcPts val="0"/>
                        </a:spcAft>
                        <a:buNone/>
                      </a:pPr>
                      <a:r>
                        <a:rPr lang="en-CA"/>
                        <a:t>Poor</a:t>
                      </a:r>
                      <a:endParaRPr/>
                    </a:p>
                  </a:txBody>
                  <a:tcPr marL="91425" marR="91425" marT="91425" marB="91425">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CA"/>
                        <a:t>Relaxed-priority [10]</a:t>
                      </a:r>
                      <a:endParaRPr/>
                    </a:p>
                  </a:txBody>
                  <a:tcPr marL="91425" marR="91425" marT="91425" marB="91425"/>
                </a:tc>
                <a:tc>
                  <a:txBody>
                    <a:bodyPr/>
                    <a:lstStyle/>
                    <a:p>
                      <a:pPr marL="0" lvl="0" indent="0" algn="l" rtl="0">
                        <a:spcBef>
                          <a:spcPts val="0"/>
                        </a:spcBef>
                        <a:spcAft>
                          <a:spcPts val="0"/>
                        </a:spcAft>
                        <a:buNone/>
                      </a:pPr>
                      <a:r>
                        <a:rPr lang="en-CA">
                          <a:solidFill>
                            <a:schemeClr val="dk1"/>
                          </a:solidFill>
                        </a:rPr>
                        <a:t>Loosely-ordered asynchronous </a:t>
                      </a:r>
                      <a:endParaRPr/>
                    </a:p>
                  </a:txBody>
                  <a:tcPr marL="91425" marR="91425" marT="91425" marB="91425"/>
                </a:tc>
                <a:tc>
                  <a:txBody>
                    <a:bodyPr/>
                    <a:lstStyle/>
                    <a:p>
                      <a:pPr marL="0" lvl="0" indent="0" algn="l" rtl="0">
                        <a:spcBef>
                          <a:spcPts val="0"/>
                        </a:spcBef>
                        <a:spcAft>
                          <a:spcPts val="0"/>
                        </a:spcAft>
                        <a:buNone/>
                      </a:pPr>
                      <a:r>
                        <a:rPr lang="en-CA"/>
                        <a:t>Okay</a:t>
                      </a:r>
                      <a:endParaRPr/>
                    </a:p>
                  </a:txBody>
                  <a:tcPr marL="91425" marR="91425" marT="91425" marB="91425">
                    <a:solidFill>
                      <a:srgbClr val="FFF2CC"/>
                    </a:solidFill>
                  </a:tcPr>
                </a:tc>
                <a:tc>
                  <a:txBody>
                    <a:bodyPr/>
                    <a:lstStyle/>
                    <a:p>
                      <a:pPr marL="0" lvl="0" indent="0" algn="l" rtl="0">
                        <a:spcBef>
                          <a:spcPts val="0"/>
                        </a:spcBef>
                        <a:spcAft>
                          <a:spcPts val="0"/>
                        </a:spcAft>
                        <a:buNone/>
                      </a:pPr>
                      <a:r>
                        <a:rPr lang="en-CA"/>
                        <a:t>Okay</a:t>
                      </a:r>
                      <a:endParaRPr/>
                    </a:p>
                  </a:txBody>
                  <a:tcPr marL="91425" marR="91425" marT="91425" marB="91425">
                    <a:solidFill>
                      <a:srgbClr val="FFF2CC"/>
                    </a:solidFill>
                  </a:tcPr>
                </a:tc>
                <a:tc>
                  <a:txBody>
                    <a:bodyPr/>
                    <a:lstStyle/>
                    <a:p>
                      <a:pPr marL="0" lvl="0" indent="0" algn="l" rtl="0">
                        <a:spcBef>
                          <a:spcPts val="0"/>
                        </a:spcBef>
                        <a:spcAft>
                          <a:spcPts val="0"/>
                        </a:spcAft>
                        <a:buNone/>
                      </a:pPr>
                      <a:r>
                        <a:rPr lang="en-CA"/>
                        <a:t>Sub-linear</a:t>
                      </a:r>
                      <a:endParaRPr/>
                    </a:p>
                  </a:txBody>
                  <a:tcPr marL="91425" marR="91425" marT="91425" marB="91425">
                    <a:solidFill>
                      <a:srgbClr val="FFF2CC"/>
                    </a:solidFill>
                  </a:tcPr>
                </a:tc>
                <a:tc>
                  <a:txBody>
                    <a:bodyPr/>
                    <a:lstStyle/>
                    <a:p>
                      <a:pPr marL="0" lvl="0" indent="0" algn="l" rtl="0">
                        <a:spcBef>
                          <a:spcPts val="0"/>
                        </a:spcBef>
                        <a:spcAft>
                          <a:spcPts val="0"/>
                        </a:spcAft>
                        <a:buNone/>
                      </a:pPr>
                      <a:r>
                        <a:rPr lang="en-CA"/>
                        <a:t>Okay</a:t>
                      </a:r>
                      <a:endParaRPr/>
                    </a:p>
                  </a:txBody>
                  <a:tcPr marL="91425" marR="91425" marT="91425" marB="91425">
                    <a:solidFill>
                      <a:srgbClr val="FFF2CC"/>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CA"/>
                        <a:t>Speculative Parallel Residual [11]</a:t>
                      </a:r>
                      <a:endParaRPr/>
                    </a:p>
                  </a:txBody>
                  <a:tcPr marL="91425" marR="91425" marT="91425" marB="91425"/>
                </a:tc>
                <a:tc>
                  <a:txBody>
                    <a:bodyPr/>
                    <a:lstStyle/>
                    <a:p>
                      <a:pPr marL="0" lvl="0" indent="0" algn="l" rtl="0">
                        <a:spcBef>
                          <a:spcPts val="0"/>
                        </a:spcBef>
                        <a:spcAft>
                          <a:spcPts val="0"/>
                        </a:spcAft>
                        <a:buNone/>
                      </a:pPr>
                      <a:r>
                        <a:rPr lang="en-CA"/>
                        <a:t>Asynchronous, strict-order avoided using speculation</a:t>
                      </a:r>
                      <a:endParaRPr/>
                    </a:p>
                  </a:txBody>
                  <a:tcPr marL="91425" marR="91425" marT="91425" marB="91425"/>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Linear</a:t>
                      </a:r>
                      <a:endParaRPr/>
                    </a:p>
                  </a:txBody>
                  <a:tcPr marL="91425" marR="91425" marT="91425" marB="91425">
                    <a:solidFill>
                      <a:srgbClr val="D9EAD3"/>
                    </a:solidFill>
                  </a:tcPr>
                </a:tc>
                <a:tc>
                  <a:txBody>
                    <a:bodyPr/>
                    <a:lstStyle/>
                    <a:p>
                      <a:pPr marL="0" lvl="0" indent="0" algn="l" rtl="0">
                        <a:spcBef>
                          <a:spcPts val="0"/>
                        </a:spcBef>
                        <a:spcAft>
                          <a:spcPts val="0"/>
                        </a:spcAft>
                        <a:buNone/>
                      </a:pPr>
                      <a:r>
                        <a:rPr lang="en-CA"/>
                        <a:t>Good</a:t>
                      </a:r>
                      <a:endParaRPr/>
                    </a:p>
                  </a:txBody>
                  <a:tcPr marL="91425" marR="91425" marT="91425" marB="91425">
                    <a:solidFill>
                      <a:srgbClr val="D9EAD3"/>
                    </a:solidFill>
                  </a:tcPr>
                </a:tc>
                <a:extLst>
                  <a:ext uri="{0D108BD9-81ED-4DB2-BD59-A6C34878D82A}">
                    <a16:rowId xmlns:a16="http://schemas.microsoft.com/office/drawing/2014/main" val="10006"/>
                  </a:ext>
                </a:extLst>
              </a:tr>
            </a:tbl>
          </a:graphicData>
        </a:graphic>
      </p:graphicFrame>
      <p:sp>
        <p:nvSpPr>
          <p:cNvPr id="674" name="Google Shape;674;p34"/>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
        <p:nvSpPr>
          <p:cNvPr id="675" name="Google Shape;67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Algorithmic Innovations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Task-Based Hardware Parallelism</a:t>
            </a:r>
            <a:endParaRPr/>
          </a:p>
        </p:txBody>
      </p:sp>
      <p:sp>
        <p:nvSpPr>
          <p:cNvPr id="681" name="Google Shape;681;p35"/>
          <p:cNvSpPr txBox="1">
            <a:spLocks noGrp="1"/>
          </p:cNvSpPr>
          <p:nvPr>
            <p:ph type="body" idx="1"/>
          </p:nvPr>
        </p:nvSpPr>
        <p:spPr>
          <a:xfrm>
            <a:off x="311700" y="11703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sz="2200"/>
              <a:t>Spatially-Located Ordered Tasks</a:t>
            </a:r>
            <a:br>
              <a:rPr lang="en-CA" sz="2200"/>
            </a:br>
            <a:r>
              <a:rPr lang="en-CA"/>
              <a:t>Chronos [12]</a:t>
            </a:r>
            <a:endParaRPr/>
          </a:p>
          <a:p>
            <a:pPr marL="0" lvl="0" indent="0" algn="ctr" rtl="0">
              <a:spcBef>
                <a:spcPts val="1200"/>
              </a:spcBef>
              <a:spcAft>
                <a:spcPts val="0"/>
              </a:spcAft>
              <a:buNone/>
            </a:pPr>
            <a:endParaRPr/>
          </a:p>
          <a:p>
            <a:pPr marL="457200" lvl="0" indent="0" algn="l" rtl="0">
              <a:spcBef>
                <a:spcPts val="1200"/>
              </a:spcBef>
              <a:spcAft>
                <a:spcPts val="1200"/>
              </a:spcAft>
              <a:buNone/>
            </a:pPr>
            <a:endParaRPr/>
          </a:p>
        </p:txBody>
      </p:sp>
      <p:sp>
        <p:nvSpPr>
          <p:cNvPr id="682" name="Google Shape;682;p3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22</a:t>
            </a:fld>
            <a:endParaRPr/>
          </a:p>
        </p:txBody>
      </p:sp>
      <p:sp>
        <p:nvSpPr>
          <p:cNvPr id="683" name="Google Shape;683;p35"/>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pic>
        <p:nvPicPr>
          <p:cNvPr id="684" name="Google Shape;684;p35"/>
          <p:cNvPicPr preferRelativeResize="0"/>
          <p:nvPr/>
        </p:nvPicPr>
        <p:blipFill>
          <a:blip r:embed="rId3">
            <a:alphaModFix/>
          </a:blip>
          <a:stretch>
            <a:fillRect/>
          </a:stretch>
        </p:blipFill>
        <p:spPr>
          <a:xfrm>
            <a:off x="1213887" y="2091503"/>
            <a:ext cx="6716224" cy="244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CA"/>
              <a:t>Task-Based Hardware Parallelism</a:t>
            </a:r>
            <a:endParaRPr/>
          </a:p>
          <a:p>
            <a:pPr marL="0" lvl="0" indent="0" algn="l" rtl="0">
              <a:spcBef>
                <a:spcPts val="0"/>
              </a:spcBef>
              <a:spcAft>
                <a:spcPts val="0"/>
              </a:spcAft>
              <a:buNone/>
            </a:pPr>
            <a:endParaRPr/>
          </a:p>
        </p:txBody>
      </p:sp>
      <p:sp>
        <p:nvSpPr>
          <p:cNvPr id="690" name="Google Shape;690;p3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23</a:t>
            </a:fld>
            <a:endParaRPr/>
          </a:p>
        </p:txBody>
      </p:sp>
      <p:sp>
        <p:nvSpPr>
          <p:cNvPr id="691" name="Google Shape;691;p36"/>
          <p:cNvSpPr txBox="1"/>
          <p:nvPr/>
        </p:nvSpPr>
        <p:spPr>
          <a:xfrm>
            <a:off x="335700" y="1175700"/>
            <a:ext cx="84726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while (updates &gt; convergence_criteria) {</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pick_updates();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compute_beliefs();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	send_updates();</a:t>
            </a:r>
            <a:endParaRPr sz="2200" b="1">
              <a:solidFill>
                <a:schemeClr val="dk2"/>
              </a:solidFill>
              <a:latin typeface="Courier New"/>
              <a:ea typeface="Courier New"/>
              <a:cs typeface="Courier New"/>
              <a:sym typeface="Courier New"/>
            </a:endParaRPr>
          </a:p>
          <a:p>
            <a:pPr marL="0" lvl="0" indent="0" algn="l" rtl="0">
              <a:spcBef>
                <a:spcPts val="0"/>
              </a:spcBef>
              <a:spcAft>
                <a:spcPts val="0"/>
              </a:spcAft>
              <a:buNone/>
            </a:pPr>
            <a:r>
              <a:rPr lang="en-CA" sz="2200" b="1">
                <a:solidFill>
                  <a:schemeClr val="dk2"/>
                </a:solidFill>
                <a:latin typeface="Courier New"/>
                <a:ea typeface="Courier New"/>
                <a:cs typeface="Courier New"/>
                <a:sym typeface="Courier New"/>
              </a:rPr>
              <a:t>}</a:t>
            </a:r>
            <a:endParaRPr sz="2200" b="1">
              <a:solidFill>
                <a:schemeClr val="dk2"/>
              </a:solidFill>
              <a:latin typeface="Courier New"/>
              <a:ea typeface="Courier New"/>
              <a:cs typeface="Courier New"/>
              <a:sym typeface="Courier New"/>
            </a:endParaRPr>
          </a:p>
        </p:txBody>
      </p:sp>
      <p:sp>
        <p:nvSpPr>
          <p:cNvPr id="692" name="Google Shape;692;p36"/>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
        <p:nvSpPr>
          <p:cNvPr id="693" name="Google Shape;693;p36"/>
          <p:cNvSpPr/>
          <p:nvPr/>
        </p:nvSpPr>
        <p:spPr>
          <a:xfrm>
            <a:off x="798975" y="3867425"/>
            <a:ext cx="1505100" cy="6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 updates</a:t>
            </a:r>
            <a:br>
              <a:rPr lang="en-CA"/>
            </a:br>
            <a:r>
              <a:rPr lang="en-CA"/>
              <a:t>@node 1</a:t>
            </a:r>
            <a:endParaRPr/>
          </a:p>
        </p:txBody>
      </p:sp>
      <p:sp>
        <p:nvSpPr>
          <p:cNvPr id="694" name="Google Shape;694;p36"/>
          <p:cNvSpPr/>
          <p:nvPr/>
        </p:nvSpPr>
        <p:spPr>
          <a:xfrm>
            <a:off x="2708750" y="3867425"/>
            <a:ext cx="1505100" cy="6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Compute beliefs</a:t>
            </a:r>
            <a:endParaRPr/>
          </a:p>
          <a:p>
            <a:pPr marL="0" lvl="0" indent="0" algn="ctr" rtl="0">
              <a:spcBef>
                <a:spcPts val="0"/>
              </a:spcBef>
              <a:spcAft>
                <a:spcPts val="0"/>
              </a:spcAft>
              <a:buNone/>
            </a:pPr>
            <a:r>
              <a:rPr lang="en-CA"/>
              <a:t>@node 1</a:t>
            </a:r>
            <a:endParaRPr/>
          </a:p>
        </p:txBody>
      </p:sp>
      <p:sp>
        <p:nvSpPr>
          <p:cNvPr id="695" name="Google Shape;695;p36"/>
          <p:cNvSpPr/>
          <p:nvPr/>
        </p:nvSpPr>
        <p:spPr>
          <a:xfrm>
            <a:off x="4618525" y="3867425"/>
            <a:ext cx="1505100" cy="6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Send updates -&gt;node 2</a:t>
            </a:r>
            <a:endParaRPr/>
          </a:p>
        </p:txBody>
      </p:sp>
      <p:sp>
        <p:nvSpPr>
          <p:cNvPr id="696" name="Google Shape;696;p36"/>
          <p:cNvSpPr/>
          <p:nvPr/>
        </p:nvSpPr>
        <p:spPr>
          <a:xfrm>
            <a:off x="4618525" y="2949475"/>
            <a:ext cx="1505100" cy="6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 updates</a:t>
            </a:r>
            <a:br>
              <a:rPr lang="en-CA"/>
            </a:br>
            <a:r>
              <a:rPr lang="en-CA"/>
              <a:t>@node 2</a:t>
            </a:r>
            <a:endParaRPr/>
          </a:p>
        </p:txBody>
      </p:sp>
      <p:sp>
        <p:nvSpPr>
          <p:cNvPr id="697" name="Google Shape;697;p36"/>
          <p:cNvSpPr/>
          <p:nvPr/>
        </p:nvSpPr>
        <p:spPr>
          <a:xfrm>
            <a:off x="6590125" y="2949475"/>
            <a:ext cx="1505100" cy="67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Compute beliefs</a:t>
            </a:r>
            <a:endParaRPr/>
          </a:p>
          <a:p>
            <a:pPr marL="0" lvl="0" indent="0" algn="ctr" rtl="0">
              <a:spcBef>
                <a:spcPts val="0"/>
              </a:spcBef>
              <a:spcAft>
                <a:spcPts val="0"/>
              </a:spcAft>
              <a:buNone/>
            </a:pPr>
            <a:r>
              <a:rPr lang="en-CA"/>
              <a:t>@node 2</a:t>
            </a:r>
            <a:endParaRPr/>
          </a:p>
        </p:txBody>
      </p:sp>
      <p:cxnSp>
        <p:nvCxnSpPr>
          <p:cNvPr id="698" name="Google Shape;698;p36"/>
          <p:cNvCxnSpPr>
            <a:stCxn id="693" idx="3"/>
            <a:endCxn id="694" idx="1"/>
          </p:cNvCxnSpPr>
          <p:nvPr/>
        </p:nvCxnSpPr>
        <p:spPr>
          <a:xfrm>
            <a:off x="2304075" y="4203125"/>
            <a:ext cx="404700" cy="600"/>
          </a:xfrm>
          <a:prstGeom prst="curvedConnector3">
            <a:avLst>
              <a:gd name="adj1" fmla="val 49997"/>
            </a:avLst>
          </a:prstGeom>
          <a:noFill/>
          <a:ln w="9525" cap="flat" cmpd="sng">
            <a:solidFill>
              <a:schemeClr val="dk2"/>
            </a:solidFill>
            <a:prstDash val="solid"/>
            <a:round/>
            <a:headEnd type="none" w="med" len="med"/>
            <a:tailEnd type="triangle" w="med" len="med"/>
          </a:ln>
        </p:spPr>
      </p:cxnSp>
      <p:cxnSp>
        <p:nvCxnSpPr>
          <p:cNvPr id="699" name="Google Shape;699;p36"/>
          <p:cNvCxnSpPr>
            <a:stCxn id="694" idx="3"/>
            <a:endCxn id="696" idx="1"/>
          </p:cNvCxnSpPr>
          <p:nvPr/>
        </p:nvCxnSpPr>
        <p:spPr>
          <a:xfrm rot="10800000" flipH="1">
            <a:off x="4213850" y="3285125"/>
            <a:ext cx="404700" cy="918000"/>
          </a:xfrm>
          <a:prstGeom prst="curvedConnector3">
            <a:avLst>
              <a:gd name="adj1" fmla="val 49997"/>
            </a:avLst>
          </a:prstGeom>
          <a:noFill/>
          <a:ln w="9525" cap="flat" cmpd="sng">
            <a:solidFill>
              <a:schemeClr val="dk2"/>
            </a:solidFill>
            <a:prstDash val="solid"/>
            <a:round/>
            <a:headEnd type="none" w="med" len="med"/>
            <a:tailEnd type="triangle" w="med" len="med"/>
          </a:ln>
        </p:spPr>
      </p:cxnSp>
      <p:cxnSp>
        <p:nvCxnSpPr>
          <p:cNvPr id="700" name="Google Shape;700;p36"/>
          <p:cNvCxnSpPr>
            <a:stCxn id="694" idx="3"/>
            <a:endCxn id="695" idx="1"/>
          </p:cNvCxnSpPr>
          <p:nvPr/>
        </p:nvCxnSpPr>
        <p:spPr>
          <a:xfrm>
            <a:off x="4213850" y="4203125"/>
            <a:ext cx="404700" cy="600"/>
          </a:xfrm>
          <a:prstGeom prst="curvedConnector3">
            <a:avLst>
              <a:gd name="adj1" fmla="val 49997"/>
            </a:avLst>
          </a:prstGeom>
          <a:noFill/>
          <a:ln w="9525" cap="flat" cmpd="sng">
            <a:solidFill>
              <a:schemeClr val="dk2"/>
            </a:solidFill>
            <a:prstDash val="solid"/>
            <a:round/>
            <a:headEnd type="none" w="med" len="med"/>
            <a:tailEnd type="triangle" w="med" len="med"/>
          </a:ln>
        </p:spPr>
      </p:cxnSp>
      <p:cxnSp>
        <p:nvCxnSpPr>
          <p:cNvPr id="701" name="Google Shape;701;p36"/>
          <p:cNvCxnSpPr>
            <a:stCxn id="695" idx="3"/>
            <a:endCxn id="697" idx="1"/>
          </p:cNvCxnSpPr>
          <p:nvPr/>
        </p:nvCxnSpPr>
        <p:spPr>
          <a:xfrm rot="10800000" flipH="1">
            <a:off x="6123625" y="3285125"/>
            <a:ext cx="466500" cy="9180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702" name="Google Shape;702;p36"/>
          <p:cNvCxnSpPr>
            <a:stCxn id="696" idx="3"/>
            <a:endCxn id="697" idx="1"/>
          </p:cNvCxnSpPr>
          <p:nvPr/>
        </p:nvCxnSpPr>
        <p:spPr>
          <a:xfrm>
            <a:off x="6123625" y="3285175"/>
            <a:ext cx="4665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703" name="Google Shape;703;p36"/>
          <p:cNvCxnSpPr>
            <a:stCxn id="697" idx="3"/>
          </p:cNvCxnSpPr>
          <p:nvPr/>
        </p:nvCxnSpPr>
        <p:spPr>
          <a:xfrm>
            <a:off x="8095225" y="3285175"/>
            <a:ext cx="523800" cy="4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Speculation Extracts Parallelism by Relaxing Order</a:t>
            </a:r>
            <a:endParaRPr/>
          </a:p>
        </p:txBody>
      </p:sp>
      <p:sp>
        <p:nvSpPr>
          <p:cNvPr id="709" name="Google Shape;709;p37"/>
          <p:cNvSpPr txBox="1">
            <a:spLocks noGrp="1"/>
          </p:cNvSpPr>
          <p:nvPr>
            <p:ph type="body" idx="1"/>
          </p:nvPr>
        </p:nvSpPr>
        <p:spPr>
          <a:xfrm>
            <a:off x="311700" y="11703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CA"/>
              <a:t>Chronos [12]</a:t>
            </a:r>
            <a:endParaRPr/>
          </a:p>
          <a:p>
            <a:pPr marL="457200" lvl="0" indent="0" algn="l" rtl="0">
              <a:spcBef>
                <a:spcPts val="1200"/>
              </a:spcBef>
              <a:spcAft>
                <a:spcPts val="1200"/>
              </a:spcAft>
              <a:buNone/>
            </a:pPr>
            <a:endParaRPr/>
          </a:p>
        </p:txBody>
      </p:sp>
      <p:sp>
        <p:nvSpPr>
          <p:cNvPr id="710" name="Google Shape;710;p3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24</a:t>
            </a:fld>
            <a:endParaRPr/>
          </a:p>
        </p:txBody>
      </p:sp>
      <p:sp>
        <p:nvSpPr>
          <p:cNvPr id="711" name="Google Shape;711;p37"/>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pic>
        <p:nvPicPr>
          <p:cNvPr id="712" name="Google Shape;712;p37"/>
          <p:cNvPicPr preferRelativeResize="0"/>
          <p:nvPr/>
        </p:nvPicPr>
        <p:blipFill>
          <a:blip r:embed="rId3">
            <a:alphaModFix/>
          </a:blip>
          <a:stretch>
            <a:fillRect/>
          </a:stretch>
        </p:blipFill>
        <p:spPr>
          <a:xfrm>
            <a:off x="2488863" y="1630925"/>
            <a:ext cx="4166275" cy="3003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Research Gap</a:t>
            </a:r>
            <a:endParaRPr/>
          </a:p>
        </p:txBody>
      </p:sp>
      <p:sp>
        <p:nvSpPr>
          <p:cNvPr id="718" name="Google Shape;71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200"/>
              <a:t>Existing accelerators are </a:t>
            </a:r>
            <a:endParaRPr sz="2200"/>
          </a:p>
          <a:p>
            <a:pPr marL="457200" lvl="0" indent="-368300" algn="l" rtl="0">
              <a:spcBef>
                <a:spcPts val="1200"/>
              </a:spcBef>
              <a:spcAft>
                <a:spcPts val="0"/>
              </a:spcAft>
              <a:buSzPts val="2200"/>
              <a:buChar char="●"/>
            </a:pPr>
            <a:r>
              <a:rPr lang="en-CA" sz="2200"/>
              <a:t>overly specific [5]</a:t>
            </a:r>
            <a:endParaRPr sz="2200"/>
          </a:p>
          <a:p>
            <a:pPr marL="457200" lvl="0" indent="-368300" algn="l" rtl="0">
              <a:spcBef>
                <a:spcPts val="0"/>
              </a:spcBef>
              <a:spcAft>
                <a:spcPts val="0"/>
              </a:spcAft>
              <a:buSzPts val="2200"/>
              <a:buChar char="●"/>
            </a:pPr>
            <a:r>
              <a:rPr lang="en-CA" sz="2200"/>
              <a:t>too costly to implement [11]</a:t>
            </a:r>
            <a:endParaRPr sz="2200"/>
          </a:p>
          <a:p>
            <a:pPr marL="0" lvl="0" indent="0" algn="l" rtl="0">
              <a:spcBef>
                <a:spcPts val="1200"/>
              </a:spcBef>
              <a:spcAft>
                <a:spcPts val="0"/>
              </a:spcAft>
              <a:buNone/>
            </a:pPr>
            <a:endParaRPr/>
          </a:p>
          <a:p>
            <a:pPr marL="0" lvl="0" indent="0" algn="ctr" rtl="0">
              <a:spcBef>
                <a:spcPts val="1200"/>
              </a:spcBef>
              <a:spcAft>
                <a:spcPts val="1200"/>
              </a:spcAft>
              <a:buNone/>
            </a:pPr>
            <a:r>
              <a:rPr lang="en-CA" sz="2400" b="1"/>
              <a:t>General Belief Propagation Accelerator on Chronos</a:t>
            </a:r>
            <a:endParaRPr sz="2400" b="1"/>
          </a:p>
        </p:txBody>
      </p:sp>
      <p:sp>
        <p:nvSpPr>
          <p:cNvPr id="719" name="Google Shape;719;p3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25</a:t>
            </a:fld>
            <a:endParaRPr/>
          </a:p>
        </p:txBody>
      </p:sp>
      <p:sp>
        <p:nvSpPr>
          <p:cNvPr id="720" name="Google Shape;720;p38"/>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Design Goal</a:t>
            </a:r>
            <a:endParaRPr/>
          </a:p>
        </p:txBody>
      </p:sp>
      <p:sp>
        <p:nvSpPr>
          <p:cNvPr id="726" name="Google Shape;726;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2000"/>
              <a:t>Eliminate deadlocks while retaining functional correctness</a:t>
            </a:r>
            <a:endParaRPr sz="2000"/>
          </a:p>
          <a:p>
            <a:pPr marL="0" lvl="0" indent="0" algn="l" rtl="0">
              <a:spcBef>
                <a:spcPts val="1200"/>
              </a:spcBef>
              <a:spcAft>
                <a:spcPts val="0"/>
              </a:spcAft>
              <a:buNone/>
            </a:pPr>
            <a:r>
              <a:rPr lang="en-CA" sz="2000"/>
              <a:t>Scaling and optimizing to improve:</a:t>
            </a:r>
            <a:endParaRPr sz="2000"/>
          </a:p>
          <a:p>
            <a:pPr marL="457200" lvl="0" indent="-355600" algn="l" rtl="0">
              <a:spcBef>
                <a:spcPts val="0"/>
              </a:spcBef>
              <a:spcAft>
                <a:spcPts val="0"/>
              </a:spcAft>
              <a:buSzPts val="2000"/>
              <a:buChar char="●"/>
            </a:pPr>
            <a:r>
              <a:rPr lang="en-CA" sz="2000"/>
              <a:t>Convergence coverage</a:t>
            </a:r>
            <a:endParaRPr sz="2000"/>
          </a:p>
          <a:p>
            <a:pPr marL="457200" lvl="0" indent="-355600" algn="l" rtl="0">
              <a:spcBef>
                <a:spcPts val="0"/>
              </a:spcBef>
              <a:spcAft>
                <a:spcPts val="0"/>
              </a:spcAft>
              <a:buSzPts val="2000"/>
              <a:buChar char="●"/>
            </a:pPr>
            <a:r>
              <a:rPr lang="en-CA" sz="2000"/>
              <a:t>Convergence rate</a:t>
            </a:r>
            <a:endParaRPr sz="2000"/>
          </a:p>
          <a:p>
            <a:pPr marL="457200" lvl="0" indent="-355600" algn="l" rtl="0">
              <a:spcBef>
                <a:spcPts val="0"/>
              </a:spcBef>
              <a:spcAft>
                <a:spcPts val="0"/>
              </a:spcAft>
              <a:buSzPts val="2000"/>
              <a:buChar char="●"/>
            </a:pPr>
            <a:r>
              <a:rPr lang="en-CA" sz="2000"/>
              <a:t>Scalability</a:t>
            </a:r>
            <a:endParaRPr sz="2000"/>
          </a:p>
          <a:p>
            <a:pPr marL="457200" lvl="0" indent="-355600" algn="l" rtl="0">
              <a:spcBef>
                <a:spcPts val="0"/>
              </a:spcBef>
              <a:spcAft>
                <a:spcPts val="0"/>
              </a:spcAft>
              <a:buSzPts val="2000"/>
              <a:buChar char="●"/>
            </a:pPr>
            <a:r>
              <a:rPr lang="en-CA" sz="2000"/>
              <a:t>Efficiency</a:t>
            </a:r>
            <a:endParaRPr sz="2000"/>
          </a:p>
        </p:txBody>
      </p:sp>
      <p:sp>
        <p:nvSpPr>
          <p:cNvPr id="727" name="Google Shape;727;p3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26</a:t>
            </a:fld>
            <a:endParaRPr/>
          </a:p>
        </p:txBody>
      </p:sp>
      <p:sp>
        <p:nvSpPr>
          <p:cNvPr id="728" name="Google Shape;728;p39"/>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pic>
        <p:nvPicPr>
          <p:cNvPr id="729" name="Google Shape;729;p39"/>
          <p:cNvPicPr preferRelativeResize="0"/>
          <p:nvPr/>
        </p:nvPicPr>
        <p:blipFill>
          <a:blip r:embed="rId3">
            <a:alphaModFix/>
          </a:blip>
          <a:stretch>
            <a:fillRect/>
          </a:stretch>
        </p:blipFill>
        <p:spPr>
          <a:xfrm>
            <a:off x="4484050" y="2134170"/>
            <a:ext cx="4491301" cy="2434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System Diagram</a:t>
            </a:r>
            <a:endParaRPr/>
          </a:p>
        </p:txBody>
      </p:sp>
      <p:sp>
        <p:nvSpPr>
          <p:cNvPr id="735" name="Google Shape;735;p4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27</a:t>
            </a:fld>
            <a:endParaRPr/>
          </a:p>
        </p:txBody>
      </p:sp>
      <p:sp>
        <p:nvSpPr>
          <p:cNvPr id="736" name="Google Shape;736;p40"/>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737" name="Google Shape;737;p40"/>
          <p:cNvSpPr/>
          <p:nvPr/>
        </p:nvSpPr>
        <p:spPr>
          <a:xfrm>
            <a:off x="716513" y="1491450"/>
            <a:ext cx="1562400" cy="246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a:t>
            </a:r>
            <a:endParaRPr/>
          </a:p>
        </p:txBody>
      </p:sp>
      <p:sp>
        <p:nvSpPr>
          <p:cNvPr id="738" name="Google Shape;738;p40"/>
          <p:cNvSpPr/>
          <p:nvPr/>
        </p:nvSpPr>
        <p:spPr>
          <a:xfrm>
            <a:off x="2766038" y="1491450"/>
            <a:ext cx="1562400" cy="246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a:t>
            </a:r>
            <a:endParaRPr/>
          </a:p>
        </p:txBody>
      </p:sp>
      <p:sp>
        <p:nvSpPr>
          <p:cNvPr id="739" name="Google Shape;739;p40"/>
          <p:cNvSpPr/>
          <p:nvPr/>
        </p:nvSpPr>
        <p:spPr>
          <a:xfrm>
            <a:off x="4815563" y="1491450"/>
            <a:ext cx="1562400" cy="246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a:t>
            </a:r>
            <a:endParaRPr/>
          </a:p>
        </p:txBody>
      </p:sp>
      <p:sp>
        <p:nvSpPr>
          <p:cNvPr id="740" name="Google Shape;740;p40"/>
          <p:cNvSpPr/>
          <p:nvPr/>
        </p:nvSpPr>
        <p:spPr>
          <a:xfrm>
            <a:off x="6865088" y="1491450"/>
            <a:ext cx="1562400" cy="246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a:t>
            </a:r>
            <a:endParaRPr/>
          </a:p>
        </p:txBody>
      </p:sp>
      <p:sp>
        <p:nvSpPr>
          <p:cNvPr id="741" name="Google Shape;741;p40"/>
          <p:cNvSpPr/>
          <p:nvPr/>
        </p:nvSpPr>
        <p:spPr>
          <a:xfrm>
            <a:off x="85217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2" name="Google Shape;742;p40"/>
          <p:cNvSpPr/>
          <p:nvPr/>
        </p:nvSpPr>
        <p:spPr>
          <a:xfrm>
            <a:off x="153797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3" name="Google Shape;743;p40"/>
          <p:cNvSpPr/>
          <p:nvPr/>
        </p:nvSpPr>
        <p:spPr>
          <a:xfrm>
            <a:off x="85217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4" name="Google Shape;744;p40"/>
          <p:cNvSpPr/>
          <p:nvPr/>
        </p:nvSpPr>
        <p:spPr>
          <a:xfrm>
            <a:off x="153797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5" name="Google Shape;745;p40"/>
          <p:cNvSpPr/>
          <p:nvPr/>
        </p:nvSpPr>
        <p:spPr>
          <a:xfrm>
            <a:off x="290957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6" name="Google Shape;746;p40"/>
          <p:cNvSpPr/>
          <p:nvPr/>
        </p:nvSpPr>
        <p:spPr>
          <a:xfrm>
            <a:off x="359537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7" name="Google Shape;747;p40"/>
          <p:cNvSpPr/>
          <p:nvPr/>
        </p:nvSpPr>
        <p:spPr>
          <a:xfrm>
            <a:off x="290957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8" name="Google Shape;748;p40"/>
          <p:cNvSpPr/>
          <p:nvPr/>
        </p:nvSpPr>
        <p:spPr>
          <a:xfrm>
            <a:off x="359537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49" name="Google Shape;749;p40"/>
          <p:cNvSpPr/>
          <p:nvPr/>
        </p:nvSpPr>
        <p:spPr>
          <a:xfrm>
            <a:off x="4956830"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0" name="Google Shape;750;p40"/>
          <p:cNvSpPr/>
          <p:nvPr/>
        </p:nvSpPr>
        <p:spPr>
          <a:xfrm>
            <a:off x="5642630"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1" name="Google Shape;751;p40"/>
          <p:cNvSpPr/>
          <p:nvPr/>
        </p:nvSpPr>
        <p:spPr>
          <a:xfrm>
            <a:off x="4956830"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2" name="Google Shape;752;p40"/>
          <p:cNvSpPr/>
          <p:nvPr/>
        </p:nvSpPr>
        <p:spPr>
          <a:xfrm>
            <a:off x="5642630"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3" name="Google Shape;753;p40"/>
          <p:cNvSpPr/>
          <p:nvPr/>
        </p:nvSpPr>
        <p:spPr>
          <a:xfrm>
            <a:off x="700408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4" name="Google Shape;754;p40"/>
          <p:cNvSpPr/>
          <p:nvPr/>
        </p:nvSpPr>
        <p:spPr>
          <a:xfrm>
            <a:off x="7689885" y="16029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5" name="Google Shape;755;p40"/>
          <p:cNvSpPr/>
          <p:nvPr/>
        </p:nvSpPr>
        <p:spPr>
          <a:xfrm>
            <a:off x="700408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6" name="Google Shape;756;p40"/>
          <p:cNvSpPr/>
          <p:nvPr/>
        </p:nvSpPr>
        <p:spPr>
          <a:xfrm>
            <a:off x="7689885" y="2060100"/>
            <a:ext cx="598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PE</a:t>
            </a:r>
            <a:endParaRPr/>
          </a:p>
        </p:txBody>
      </p:sp>
      <p:sp>
        <p:nvSpPr>
          <p:cNvPr id="757" name="Google Shape;757;p40"/>
          <p:cNvSpPr/>
          <p:nvPr/>
        </p:nvSpPr>
        <p:spPr>
          <a:xfrm>
            <a:off x="852175" y="2942050"/>
            <a:ext cx="1284300" cy="8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 Infrastructure</a:t>
            </a:r>
            <a:endParaRPr/>
          </a:p>
        </p:txBody>
      </p:sp>
      <p:sp>
        <p:nvSpPr>
          <p:cNvPr id="758" name="Google Shape;758;p40"/>
          <p:cNvSpPr/>
          <p:nvPr/>
        </p:nvSpPr>
        <p:spPr>
          <a:xfrm>
            <a:off x="2896515" y="2941963"/>
            <a:ext cx="1284300" cy="8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 Infrastructure</a:t>
            </a:r>
            <a:endParaRPr/>
          </a:p>
        </p:txBody>
      </p:sp>
      <p:sp>
        <p:nvSpPr>
          <p:cNvPr id="759" name="Google Shape;759;p40"/>
          <p:cNvSpPr/>
          <p:nvPr/>
        </p:nvSpPr>
        <p:spPr>
          <a:xfrm>
            <a:off x="4964770" y="2962240"/>
            <a:ext cx="1284300" cy="8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 Infrastructure</a:t>
            </a:r>
            <a:endParaRPr/>
          </a:p>
        </p:txBody>
      </p:sp>
      <p:sp>
        <p:nvSpPr>
          <p:cNvPr id="760" name="Google Shape;760;p40"/>
          <p:cNvSpPr/>
          <p:nvPr/>
        </p:nvSpPr>
        <p:spPr>
          <a:xfrm>
            <a:off x="7024415" y="2962252"/>
            <a:ext cx="1284300" cy="852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Tile Infrastructure</a:t>
            </a:r>
            <a:endParaRPr/>
          </a:p>
        </p:txBody>
      </p:sp>
      <p:sp>
        <p:nvSpPr>
          <p:cNvPr id="761" name="Google Shape;761;p40"/>
          <p:cNvSpPr/>
          <p:nvPr/>
        </p:nvSpPr>
        <p:spPr>
          <a:xfrm>
            <a:off x="483600" y="4304582"/>
            <a:ext cx="8176800" cy="10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2" name="Google Shape;762;p40"/>
          <p:cNvSpPr/>
          <p:nvPr/>
        </p:nvSpPr>
        <p:spPr>
          <a:xfrm>
            <a:off x="1423625" y="3956850"/>
            <a:ext cx="148200" cy="34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3" name="Google Shape;763;p40"/>
          <p:cNvSpPr/>
          <p:nvPr/>
        </p:nvSpPr>
        <p:spPr>
          <a:xfrm>
            <a:off x="3473150" y="3956850"/>
            <a:ext cx="148200" cy="34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4" name="Google Shape;764;p40"/>
          <p:cNvSpPr/>
          <p:nvPr/>
        </p:nvSpPr>
        <p:spPr>
          <a:xfrm>
            <a:off x="5591900" y="3956850"/>
            <a:ext cx="148200" cy="34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5" name="Google Shape;765;p40"/>
          <p:cNvSpPr/>
          <p:nvPr/>
        </p:nvSpPr>
        <p:spPr>
          <a:xfrm>
            <a:off x="7641425" y="3956850"/>
            <a:ext cx="148200" cy="34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Deadlock Avoidance Prioritizes the GVT</a:t>
            </a:r>
            <a:endParaRPr/>
          </a:p>
        </p:txBody>
      </p:sp>
      <p:sp>
        <p:nvSpPr>
          <p:cNvPr id="771" name="Google Shape;771;p4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28</a:t>
            </a:fld>
            <a:endParaRPr/>
          </a:p>
        </p:txBody>
      </p:sp>
      <p:sp>
        <p:nvSpPr>
          <p:cNvPr id="772" name="Google Shape;772;p41"/>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773" name="Google Shape;773;p41"/>
          <p:cNvSpPr/>
          <p:nvPr/>
        </p:nvSpPr>
        <p:spPr>
          <a:xfrm>
            <a:off x="2566450" y="143562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Core</a:t>
            </a:r>
            <a:endParaRPr/>
          </a:p>
        </p:txBody>
      </p:sp>
      <p:sp>
        <p:nvSpPr>
          <p:cNvPr id="774" name="Google Shape;774;p41"/>
          <p:cNvSpPr/>
          <p:nvPr/>
        </p:nvSpPr>
        <p:spPr>
          <a:xfrm>
            <a:off x="4037700" y="143562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Core</a:t>
            </a:r>
            <a:endParaRPr/>
          </a:p>
        </p:txBody>
      </p:sp>
      <p:sp>
        <p:nvSpPr>
          <p:cNvPr id="775" name="Google Shape;775;p41"/>
          <p:cNvSpPr/>
          <p:nvPr/>
        </p:nvSpPr>
        <p:spPr>
          <a:xfrm>
            <a:off x="5508950" y="143562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Core</a:t>
            </a:r>
            <a:endParaRPr/>
          </a:p>
        </p:txBody>
      </p:sp>
      <p:sp>
        <p:nvSpPr>
          <p:cNvPr id="776" name="Google Shape;776;p41"/>
          <p:cNvSpPr/>
          <p:nvPr/>
        </p:nvSpPr>
        <p:spPr>
          <a:xfrm>
            <a:off x="6980200" y="143562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Core</a:t>
            </a:r>
            <a:endParaRPr/>
          </a:p>
        </p:txBody>
      </p:sp>
      <p:sp>
        <p:nvSpPr>
          <p:cNvPr id="777" name="Google Shape;777;p41"/>
          <p:cNvSpPr/>
          <p:nvPr/>
        </p:nvSpPr>
        <p:spPr>
          <a:xfrm>
            <a:off x="4768150" y="267302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Task Send Buffer</a:t>
            </a:r>
            <a:endParaRPr/>
          </a:p>
        </p:txBody>
      </p:sp>
      <p:cxnSp>
        <p:nvCxnSpPr>
          <p:cNvPr id="778" name="Google Shape;778;p41"/>
          <p:cNvCxnSpPr>
            <a:stCxn id="773" idx="2"/>
            <a:endCxn id="777" idx="0"/>
          </p:cNvCxnSpPr>
          <p:nvPr/>
        </p:nvCxnSpPr>
        <p:spPr>
          <a:xfrm rot="-5400000" flipH="1">
            <a:off x="3845050" y="1217375"/>
            <a:ext cx="709800" cy="2201700"/>
          </a:xfrm>
          <a:prstGeom prst="bentConnector3">
            <a:avLst>
              <a:gd name="adj1" fmla="val 49993"/>
            </a:avLst>
          </a:prstGeom>
          <a:noFill/>
          <a:ln w="28575" cap="flat" cmpd="sng">
            <a:solidFill>
              <a:schemeClr val="dk2"/>
            </a:solidFill>
            <a:prstDash val="solid"/>
            <a:round/>
            <a:headEnd type="none" w="med" len="med"/>
            <a:tailEnd type="triangle" w="med" len="med"/>
          </a:ln>
        </p:spPr>
      </p:cxnSp>
      <p:cxnSp>
        <p:nvCxnSpPr>
          <p:cNvPr id="779" name="Google Shape;779;p41"/>
          <p:cNvCxnSpPr>
            <a:stCxn id="774" idx="2"/>
            <a:endCxn id="777" idx="0"/>
          </p:cNvCxnSpPr>
          <p:nvPr/>
        </p:nvCxnSpPr>
        <p:spPr>
          <a:xfrm rot="-5400000" flipH="1">
            <a:off x="4580700" y="1952975"/>
            <a:ext cx="709800" cy="730500"/>
          </a:xfrm>
          <a:prstGeom prst="bentConnector3">
            <a:avLst>
              <a:gd name="adj1" fmla="val 49993"/>
            </a:avLst>
          </a:prstGeom>
          <a:noFill/>
          <a:ln w="28575" cap="flat" cmpd="sng">
            <a:solidFill>
              <a:schemeClr val="dk2"/>
            </a:solidFill>
            <a:prstDash val="solid"/>
            <a:round/>
            <a:headEnd type="none" w="med" len="med"/>
            <a:tailEnd type="triangle" w="med" len="med"/>
          </a:ln>
        </p:spPr>
      </p:cxnSp>
      <p:cxnSp>
        <p:nvCxnSpPr>
          <p:cNvPr id="780" name="Google Shape;780;p41"/>
          <p:cNvCxnSpPr>
            <a:stCxn id="775" idx="2"/>
            <a:endCxn id="777" idx="0"/>
          </p:cNvCxnSpPr>
          <p:nvPr/>
        </p:nvCxnSpPr>
        <p:spPr>
          <a:xfrm rot="5400000">
            <a:off x="5316350" y="1947875"/>
            <a:ext cx="709800" cy="740700"/>
          </a:xfrm>
          <a:prstGeom prst="bentConnector3">
            <a:avLst>
              <a:gd name="adj1" fmla="val 49993"/>
            </a:avLst>
          </a:prstGeom>
          <a:noFill/>
          <a:ln w="28575" cap="flat" cmpd="sng">
            <a:solidFill>
              <a:schemeClr val="dk2"/>
            </a:solidFill>
            <a:prstDash val="solid"/>
            <a:round/>
            <a:headEnd type="none" w="med" len="med"/>
            <a:tailEnd type="triangle" w="med" len="med"/>
          </a:ln>
        </p:spPr>
      </p:cxnSp>
      <p:cxnSp>
        <p:nvCxnSpPr>
          <p:cNvPr id="781" name="Google Shape;781;p41"/>
          <p:cNvCxnSpPr>
            <a:stCxn id="776" idx="2"/>
            <a:endCxn id="777" idx="0"/>
          </p:cNvCxnSpPr>
          <p:nvPr/>
        </p:nvCxnSpPr>
        <p:spPr>
          <a:xfrm rot="5400000">
            <a:off x="6051850" y="1212125"/>
            <a:ext cx="709800" cy="2212200"/>
          </a:xfrm>
          <a:prstGeom prst="bentConnector3">
            <a:avLst>
              <a:gd name="adj1" fmla="val 49993"/>
            </a:avLst>
          </a:prstGeom>
          <a:noFill/>
          <a:ln w="28575" cap="flat" cmpd="sng">
            <a:solidFill>
              <a:schemeClr val="dk2"/>
            </a:solidFill>
            <a:prstDash val="solid"/>
            <a:round/>
            <a:headEnd type="none" w="med" len="med"/>
            <a:tailEnd type="triangle" w="med" len="med"/>
          </a:ln>
        </p:spPr>
      </p:cxnSp>
      <p:sp>
        <p:nvSpPr>
          <p:cNvPr id="782" name="Google Shape;782;p41"/>
          <p:cNvSpPr/>
          <p:nvPr/>
        </p:nvSpPr>
        <p:spPr>
          <a:xfrm>
            <a:off x="2038925" y="2039525"/>
            <a:ext cx="294300" cy="709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3" name="Google Shape;783;p41"/>
          <p:cNvSpPr txBox="1"/>
          <p:nvPr/>
        </p:nvSpPr>
        <p:spPr>
          <a:xfrm>
            <a:off x="973625" y="1887125"/>
            <a:ext cx="1065300" cy="101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Local virtual time</a:t>
            </a:r>
            <a:endParaRPr sz="1800">
              <a:solidFill>
                <a:schemeClr val="dk2"/>
              </a:solidFill>
            </a:endParaRPr>
          </a:p>
        </p:txBody>
      </p:sp>
      <p:cxnSp>
        <p:nvCxnSpPr>
          <p:cNvPr id="784" name="Google Shape;784;p41"/>
          <p:cNvCxnSpPr>
            <a:stCxn id="777" idx="2"/>
          </p:cNvCxnSpPr>
          <p:nvPr/>
        </p:nvCxnSpPr>
        <p:spPr>
          <a:xfrm>
            <a:off x="5300800" y="3200725"/>
            <a:ext cx="3300" cy="687300"/>
          </a:xfrm>
          <a:prstGeom prst="straightConnector1">
            <a:avLst/>
          </a:prstGeom>
          <a:noFill/>
          <a:ln w="28575" cap="flat" cmpd="sng">
            <a:solidFill>
              <a:schemeClr val="dk2"/>
            </a:solidFill>
            <a:prstDash val="solid"/>
            <a:round/>
            <a:headEnd type="none" w="med" len="med"/>
            <a:tailEnd type="triangle" w="med" len="med"/>
          </a:ln>
        </p:spPr>
      </p:cxnSp>
      <p:sp>
        <p:nvSpPr>
          <p:cNvPr id="785" name="Google Shape;785;p41"/>
          <p:cNvSpPr txBox="1"/>
          <p:nvPr/>
        </p:nvSpPr>
        <p:spPr>
          <a:xfrm>
            <a:off x="3270900" y="3148425"/>
            <a:ext cx="19569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Global virtual </a:t>
            </a:r>
            <a:endParaRPr sz="1800">
              <a:solidFill>
                <a:schemeClr val="dk2"/>
              </a:solidFill>
            </a:endParaRPr>
          </a:p>
          <a:p>
            <a:pPr marL="0" lvl="0" indent="0" algn="ctr" rtl="0">
              <a:spcBef>
                <a:spcPts val="0"/>
              </a:spcBef>
              <a:spcAft>
                <a:spcPts val="0"/>
              </a:spcAft>
              <a:buNone/>
            </a:pPr>
            <a:r>
              <a:rPr lang="en-CA" sz="1800">
                <a:solidFill>
                  <a:schemeClr val="dk2"/>
                </a:solidFill>
              </a:rPr>
              <a:t>time (GVT)</a:t>
            </a:r>
            <a:endParaRPr sz="1800">
              <a:solidFill>
                <a:schemeClr val="dk2"/>
              </a:solidFill>
            </a:endParaRPr>
          </a:p>
        </p:txBody>
      </p:sp>
      <p:sp>
        <p:nvSpPr>
          <p:cNvPr id="786" name="Google Shape;786;p41"/>
          <p:cNvSpPr/>
          <p:nvPr/>
        </p:nvSpPr>
        <p:spPr>
          <a:xfrm>
            <a:off x="2951950" y="1825050"/>
            <a:ext cx="294300" cy="304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7" name="Google Shape;787;p41"/>
          <p:cNvSpPr/>
          <p:nvPr/>
        </p:nvSpPr>
        <p:spPr>
          <a:xfrm>
            <a:off x="4423196" y="1825050"/>
            <a:ext cx="294300" cy="304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8" name="Google Shape;788;p41"/>
          <p:cNvSpPr/>
          <p:nvPr/>
        </p:nvSpPr>
        <p:spPr>
          <a:xfrm>
            <a:off x="5894450" y="1825050"/>
            <a:ext cx="294300" cy="3045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9" name="Google Shape;789;p41"/>
          <p:cNvSpPr/>
          <p:nvPr/>
        </p:nvSpPr>
        <p:spPr>
          <a:xfrm>
            <a:off x="7365700" y="1825050"/>
            <a:ext cx="294300" cy="30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0" name="Google Shape;790;p41"/>
          <p:cNvSpPr/>
          <p:nvPr/>
        </p:nvSpPr>
        <p:spPr>
          <a:xfrm>
            <a:off x="2731627" y="2673035"/>
            <a:ext cx="1065300" cy="52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Arbiter</a:t>
            </a:r>
            <a:endParaRPr/>
          </a:p>
        </p:txBody>
      </p:sp>
      <p:cxnSp>
        <p:nvCxnSpPr>
          <p:cNvPr id="791" name="Google Shape;791;p41"/>
          <p:cNvCxnSpPr>
            <a:stCxn id="790" idx="3"/>
            <a:endCxn id="777" idx="1"/>
          </p:cNvCxnSpPr>
          <p:nvPr/>
        </p:nvCxnSpPr>
        <p:spPr>
          <a:xfrm>
            <a:off x="3796927" y="2936885"/>
            <a:ext cx="971100" cy="0"/>
          </a:xfrm>
          <a:prstGeom prst="straightConnector1">
            <a:avLst/>
          </a:prstGeom>
          <a:noFill/>
          <a:ln w="19050" cap="flat" cmpd="sng">
            <a:solidFill>
              <a:srgbClr val="FF9900"/>
            </a:solidFill>
            <a:prstDash val="solid"/>
            <a:round/>
            <a:headEnd type="none" w="med" len="med"/>
            <a:tailEnd type="triangle" w="med" len="med"/>
          </a:ln>
        </p:spPr>
      </p:cxnSp>
      <p:cxnSp>
        <p:nvCxnSpPr>
          <p:cNvPr id="792" name="Google Shape;792;p41"/>
          <p:cNvCxnSpPr>
            <a:stCxn id="786" idx="4"/>
            <a:endCxn id="790" idx="0"/>
          </p:cNvCxnSpPr>
          <p:nvPr/>
        </p:nvCxnSpPr>
        <p:spPr>
          <a:xfrm>
            <a:off x="3099100" y="2129550"/>
            <a:ext cx="165300" cy="543600"/>
          </a:xfrm>
          <a:prstGeom prst="straightConnector1">
            <a:avLst/>
          </a:prstGeom>
          <a:noFill/>
          <a:ln w="9525" cap="flat" cmpd="sng">
            <a:solidFill>
              <a:schemeClr val="dk2"/>
            </a:solidFill>
            <a:prstDash val="solid"/>
            <a:round/>
            <a:headEnd type="none" w="med" len="med"/>
            <a:tailEnd type="triangle" w="med" len="med"/>
          </a:ln>
        </p:spPr>
      </p:cxnSp>
      <p:cxnSp>
        <p:nvCxnSpPr>
          <p:cNvPr id="793" name="Google Shape;793;p41"/>
          <p:cNvCxnSpPr>
            <a:stCxn id="787" idx="3"/>
            <a:endCxn id="790" idx="0"/>
          </p:cNvCxnSpPr>
          <p:nvPr/>
        </p:nvCxnSpPr>
        <p:spPr>
          <a:xfrm flipH="1">
            <a:off x="3264196" y="2084957"/>
            <a:ext cx="1202100" cy="588000"/>
          </a:xfrm>
          <a:prstGeom prst="straightConnector1">
            <a:avLst/>
          </a:prstGeom>
          <a:noFill/>
          <a:ln w="9525" cap="flat" cmpd="sng">
            <a:solidFill>
              <a:schemeClr val="dk2"/>
            </a:solidFill>
            <a:prstDash val="solid"/>
            <a:round/>
            <a:headEnd type="none" w="med" len="med"/>
            <a:tailEnd type="triangle" w="med" len="med"/>
          </a:ln>
        </p:spPr>
      </p:cxnSp>
      <p:cxnSp>
        <p:nvCxnSpPr>
          <p:cNvPr id="794" name="Google Shape;794;p41"/>
          <p:cNvCxnSpPr>
            <a:stCxn id="788" idx="3"/>
            <a:endCxn id="790" idx="0"/>
          </p:cNvCxnSpPr>
          <p:nvPr/>
        </p:nvCxnSpPr>
        <p:spPr>
          <a:xfrm flipH="1">
            <a:off x="3264249" y="2084957"/>
            <a:ext cx="2673300" cy="588000"/>
          </a:xfrm>
          <a:prstGeom prst="straightConnector1">
            <a:avLst/>
          </a:prstGeom>
          <a:noFill/>
          <a:ln w="9525" cap="flat" cmpd="sng">
            <a:solidFill>
              <a:schemeClr val="dk2"/>
            </a:solidFill>
            <a:prstDash val="solid"/>
            <a:round/>
            <a:headEnd type="none" w="med" len="med"/>
            <a:tailEnd type="triangle" w="med" len="med"/>
          </a:ln>
        </p:spPr>
      </p:cxnSp>
      <p:cxnSp>
        <p:nvCxnSpPr>
          <p:cNvPr id="795" name="Google Shape;795;p41"/>
          <p:cNvCxnSpPr>
            <a:stCxn id="789" idx="3"/>
            <a:endCxn id="790" idx="0"/>
          </p:cNvCxnSpPr>
          <p:nvPr/>
        </p:nvCxnSpPr>
        <p:spPr>
          <a:xfrm flipH="1">
            <a:off x="3264299" y="2084957"/>
            <a:ext cx="4144500" cy="588000"/>
          </a:xfrm>
          <a:prstGeom prst="straightConnector1">
            <a:avLst/>
          </a:prstGeom>
          <a:noFill/>
          <a:ln w="9525" cap="flat" cmpd="sng">
            <a:solidFill>
              <a:schemeClr val="dk2"/>
            </a:solidFill>
            <a:prstDash val="solid"/>
            <a:round/>
            <a:headEnd type="none" w="med" len="med"/>
            <a:tailEnd type="triangle" w="med" len="med"/>
          </a:ln>
        </p:spPr>
      </p:cxnSp>
      <p:sp>
        <p:nvSpPr>
          <p:cNvPr id="796" name="Google Shape;796;p41"/>
          <p:cNvSpPr/>
          <p:nvPr/>
        </p:nvSpPr>
        <p:spPr>
          <a:xfrm>
            <a:off x="5153650" y="3301195"/>
            <a:ext cx="294300" cy="304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Prioritizing the GVT with Reservations</a:t>
            </a:r>
            <a:endParaRPr/>
          </a:p>
        </p:txBody>
      </p:sp>
      <p:sp>
        <p:nvSpPr>
          <p:cNvPr id="802" name="Google Shape;802;p4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29</a:t>
            </a:fld>
            <a:endParaRPr/>
          </a:p>
        </p:txBody>
      </p:sp>
      <p:sp>
        <p:nvSpPr>
          <p:cNvPr id="803" name="Google Shape;803;p42"/>
          <p:cNvSpPr/>
          <p:nvPr/>
        </p:nvSpPr>
        <p:spPr>
          <a:xfrm>
            <a:off x="2102850" y="2074650"/>
            <a:ext cx="548700" cy="9942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4" name="Google Shape;804;p42"/>
          <p:cNvSpPr/>
          <p:nvPr/>
        </p:nvSpPr>
        <p:spPr>
          <a:xfrm>
            <a:off x="32002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5" name="Google Shape;805;p42"/>
          <p:cNvSpPr/>
          <p:nvPr/>
        </p:nvSpPr>
        <p:spPr>
          <a:xfrm>
            <a:off x="26515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6" name="Google Shape;806;p42"/>
          <p:cNvSpPr/>
          <p:nvPr/>
        </p:nvSpPr>
        <p:spPr>
          <a:xfrm>
            <a:off x="37489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7" name="Google Shape;807;p42"/>
          <p:cNvSpPr/>
          <p:nvPr/>
        </p:nvSpPr>
        <p:spPr>
          <a:xfrm>
            <a:off x="42976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8" name="Google Shape;808;p42"/>
          <p:cNvSpPr/>
          <p:nvPr/>
        </p:nvSpPr>
        <p:spPr>
          <a:xfrm>
            <a:off x="48463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9" name="Google Shape;809;p42"/>
          <p:cNvSpPr/>
          <p:nvPr/>
        </p:nvSpPr>
        <p:spPr>
          <a:xfrm>
            <a:off x="53950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0" name="Google Shape;810;p42"/>
          <p:cNvSpPr/>
          <p:nvPr/>
        </p:nvSpPr>
        <p:spPr>
          <a:xfrm>
            <a:off x="59437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1" name="Google Shape;811;p42"/>
          <p:cNvSpPr/>
          <p:nvPr/>
        </p:nvSpPr>
        <p:spPr>
          <a:xfrm>
            <a:off x="64924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2" name="Google Shape;812;p42"/>
          <p:cNvSpPr/>
          <p:nvPr/>
        </p:nvSpPr>
        <p:spPr>
          <a:xfrm>
            <a:off x="2323175" y="1349300"/>
            <a:ext cx="1832700" cy="476700"/>
          </a:xfrm>
          <a:prstGeom prst="wedgeRectCallout">
            <a:avLst>
              <a:gd name="adj1" fmla="val -46190"/>
              <a:gd name="adj2" fmla="val 8620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Reservation for GVT</a:t>
            </a:r>
            <a:endParaRPr/>
          </a:p>
        </p:txBody>
      </p:sp>
      <p:sp>
        <p:nvSpPr>
          <p:cNvPr id="813" name="Google Shape;813;p42"/>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814" name="Google Shape;814;p42"/>
          <p:cNvSpPr/>
          <p:nvPr/>
        </p:nvSpPr>
        <p:spPr>
          <a:xfrm>
            <a:off x="831875" y="2191325"/>
            <a:ext cx="253500" cy="253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5" name="Google Shape;815;p42"/>
          <p:cNvSpPr/>
          <p:nvPr/>
        </p:nvSpPr>
        <p:spPr>
          <a:xfrm>
            <a:off x="1420300" y="2160875"/>
            <a:ext cx="432600" cy="31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6" name="Google Shape;816;p42"/>
          <p:cNvSpPr/>
          <p:nvPr/>
        </p:nvSpPr>
        <p:spPr>
          <a:xfrm>
            <a:off x="2102850" y="3065250"/>
            <a:ext cx="4938300" cy="31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Task Send Buffer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latin typeface="Roboto Light"/>
                <a:ea typeface="Roboto Light"/>
                <a:cs typeface="Roboto Light"/>
                <a:sym typeface="Roboto Light"/>
              </a:rPr>
              <a:t>3</a:t>
            </a:fld>
            <a:endParaRPr>
              <a:latin typeface="Roboto Light"/>
              <a:ea typeface="Roboto Light"/>
              <a:cs typeface="Roboto Light"/>
              <a:sym typeface="Roboto Light"/>
            </a:endParaRPr>
          </a:p>
        </p:txBody>
      </p:sp>
      <p:sp>
        <p:nvSpPr>
          <p:cNvPr id="77" name="Google Shape;7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78" name="Google Shape;78;p15"/>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79" name="Google Shape;79;p15"/>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80" name="Google Shape;80;p15"/>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81" name="Google Shape;81;p15"/>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82" name="Google Shape;82;p15"/>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83" name="Google Shape;83;p15"/>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84" name="Google Shape;84;p15"/>
          <p:cNvCxnSpPr>
            <a:stCxn id="83" idx="2"/>
            <a:endCxn id="78" idx="0"/>
          </p:cNvCxnSpPr>
          <p:nvPr/>
        </p:nvCxnSpPr>
        <p:spPr>
          <a:xfrm flipH="1">
            <a:off x="2662275" y="1987575"/>
            <a:ext cx="523800" cy="89850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5"/>
          <p:cNvCxnSpPr>
            <a:stCxn id="81" idx="3"/>
            <a:endCxn id="82" idx="1"/>
          </p:cNvCxnSpPr>
          <p:nvPr/>
        </p:nvCxnSpPr>
        <p:spPr>
          <a:xfrm>
            <a:off x="6177075" y="1987500"/>
            <a:ext cx="1319100" cy="41100"/>
          </a:xfrm>
          <a:prstGeom prst="straightConnector1">
            <a:avLst/>
          </a:prstGeom>
          <a:noFill/>
          <a:ln w="9525" cap="flat" cmpd="sng">
            <a:solidFill>
              <a:schemeClr val="dk2"/>
            </a:solidFill>
            <a:prstDash val="solid"/>
            <a:round/>
            <a:headEnd type="none" w="med" len="med"/>
            <a:tailEnd type="none" w="med" len="med"/>
          </a:ln>
        </p:spPr>
      </p:cxnSp>
      <p:sp>
        <p:nvSpPr>
          <p:cNvPr id="86" name="Google Shape;86;p15"/>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87" name="Google Shape;87;p15"/>
          <p:cNvCxnSpPr>
            <a:stCxn id="83" idx="3"/>
            <a:endCxn id="81" idx="1"/>
          </p:cNvCxnSpPr>
          <p:nvPr/>
        </p:nvCxnSpPr>
        <p:spPr>
          <a:xfrm>
            <a:off x="3800475" y="1790775"/>
            <a:ext cx="1147800" cy="19680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15"/>
          <p:cNvCxnSpPr>
            <a:stCxn id="86" idx="2"/>
            <a:endCxn id="81"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15"/>
          <p:cNvCxnSpPr>
            <a:stCxn id="81" idx="2"/>
            <a:endCxn id="80" idx="0"/>
          </p:cNvCxnSpPr>
          <p:nvPr/>
        </p:nvCxnSpPr>
        <p:spPr>
          <a:xfrm flipH="1">
            <a:off x="5433975" y="2184300"/>
            <a:ext cx="128700" cy="912600"/>
          </a:xfrm>
          <a:prstGeom prst="straightConnector1">
            <a:avLst/>
          </a:prstGeom>
          <a:noFill/>
          <a:ln w="9525" cap="flat" cmpd="sng">
            <a:solidFill>
              <a:schemeClr val="dk2"/>
            </a:solidFill>
            <a:prstDash val="solid"/>
            <a:round/>
            <a:headEnd type="none" w="med" len="med"/>
            <a:tailEnd type="none" w="med" len="med"/>
          </a:ln>
        </p:spPr>
      </p:cxnSp>
      <p:cxnSp>
        <p:nvCxnSpPr>
          <p:cNvPr id="90" name="Google Shape;90;p15"/>
          <p:cNvCxnSpPr>
            <a:stCxn id="86" idx="2"/>
            <a:endCxn id="80" idx="3"/>
          </p:cNvCxnSpPr>
          <p:nvPr/>
        </p:nvCxnSpPr>
        <p:spPr>
          <a:xfrm flipH="1">
            <a:off x="6048525" y="977700"/>
            <a:ext cx="788100" cy="2316000"/>
          </a:xfrm>
          <a:prstGeom prst="straightConnector1">
            <a:avLst/>
          </a:prstGeom>
          <a:noFill/>
          <a:ln w="9525" cap="flat" cmpd="sng">
            <a:solidFill>
              <a:schemeClr val="dk2"/>
            </a:solidFill>
            <a:prstDash val="solid"/>
            <a:round/>
            <a:headEnd type="none" w="med" len="med"/>
            <a:tailEnd type="none" w="med" len="med"/>
          </a:ln>
        </p:spPr>
      </p:cxnSp>
      <p:cxnSp>
        <p:nvCxnSpPr>
          <p:cNvPr id="91" name="Google Shape;91;p15"/>
          <p:cNvCxnSpPr>
            <a:stCxn id="78" idx="2"/>
            <a:endCxn id="79" idx="0"/>
          </p:cNvCxnSpPr>
          <p:nvPr/>
        </p:nvCxnSpPr>
        <p:spPr>
          <a:xfrm flipH="1">
            <a:off x="1290675" y="3279675"/>
            <a:ext cx="1371600" cy="8733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15"/>
          <p:cNvCxnSpPr>
            <a:stCxn id="82" idx="2"/>
            <a:endCxn id="80" idx="3"/>
          </p:cNvCxnSpPr>
          <p:nvPr/>
        </p:nvCxnSpPr>
        <p:spPr>
          <a:xfrm flipH="1">
            <a:off x="6048375" y="2225475"/>
            <a:ext cx="2062200" cy="1068000"/>
          </a:xfrm>
          <a:prstGeom prst="straightConnector1">
            <a:avLst/>
          </a:prstGeom>
          <a:noFill/>
          <a:ln w="9525" cap="flat" cmpd="sng">
            <a:solidFill>
              <a:schemeClr val="dk2"/>
            </a:solidFill>
            <a:prstDash val="solid"/>
            <a:round/>
            <a:headEnd type="none" w="med" len="med"/>
            <a:tailEnd type="none" w="med" len="med"/>
          </a:ln>
        </p:spPr>
      </p:cxnSp>
      <p:cxnSp>
        <p:nvCxnSpPr>
          <p:cNvPr id="93" name="Google Shape;93;p15"/>
          <p:cNvCxnSpPr>
            <a:stCxn id="80" idx="1"/>
            <a:endCxn id="78"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none" w="med" len="med"/>
          </a:ln>
        </p:spPr>
      </p:cxnSp>
      <p:sp>
        <p:nvSpPr>
          <p:cNvPr id="94" name="Google Shape;94;p15"/>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43"/>
          <p:cNvSpPr/>
          <p:nvPr/>
        </p:nvSpPr>
        <p:spPr>
          <a:xfrm>
            <a:off x="5010450" y="3459425"/>
            <a:ext cx="253500" cy="2535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2" name="Google Shape;822;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Prioritizing the GVT with Resource Aborts</a:t>
            </a:r>
            <a:endParaRPr/>
          </a:p>
        </p:txBody>
      </p:sp>
      <p:sp>
        <p:nvSpPr>
          <p:cNvPr id="823" name="Google Shape;823;p4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30</a:t>
            </a:fld>
            <a:endParaRPr/>
          </a:p>
        </p:txBody>
      </p:sp>
      <p:sp>
        <p:nvSpPr>
          <p:cNvPr id="824" name="Google Shape;824;p43"/>
          <p:cNvSpPr/>
          <p:nvPr/>
        </p:nvSpPr>
        <p:spPr>
          <a:xfrm>
            <a:off x="32002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5" name="Google Shape;825;p43"/>
          <p:cNvSpPr/>
          <p:nvPr/>
        </p:nvSpPr>
        <p:spPr>
          <a:xfrm>
            <a:off x="21028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6" name="Google Shape;826;p43"/>
          <p:cNvSpPr/>
          <p:nvPr/>
        </p:nvSpPr>
        <p:spPr>
          <a:xfrm>
            <a:off x="26515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7" name="Google Shape;827;p43"/>
          <p:cNvSpPr/>
          <p:nvPr/>
        </p:nvSpPr>
        <p:spPr>
          <a:xfrm>
            <a:off x="37489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8" name="Google Shape;828;p43"/>
          <p:cNvSpPr/>
          <p:nvPr/>
        </p:nvSpPr>
        <p:spPr>
          <a:xfrm>
            <a:off x="42976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9" name="Google Shape;829;p43"/>
          <p:cNvSpPr/>
          <p:nvPr/>
        </p:nvSpPr>
        <p:spPr>
          <a:xfrm>
            <a:off x="4846350" y="2074650"/>
            <a:ext cx="548700" cy="994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0" name="Google Shape;830;p43"/>
          <p:cNvSpPr/>
          <p:nvPr/>
        </p:nvSpPr>
        <p:spPr>
          <a:xfrm>
            <a:off x="53950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1" name="Google Shape;831;p43"/>
          <p:cNvSpPr/>
          <p:nvPr/>
        </p:nvSpPr>
        <p:spPr>
          <a:xfrm>
            <a:off x="59437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2" name="Google Shape;832;p43"/>
          <p:cNvSpPr/>
          <p:nvPr/>
        </p:nvSpPr>
        <p:spPr>
          <a:xfrm>
            <a:off x="64924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3" name="Google Shape;833;p43"/>
          <p:cNvSpPr/>
          <p:nvPr/>
        </p:nvSpPr>
        <p:spPr>
          <a:xfrm>
            <a:off x="5015400" y="2931925"/>
            <a:ext cx="210600" cy="476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34" name="Google Shape;834;p43"/>
          <p:cNvPicPr preferRelativeResize="0"/>
          <p:nvPr/>
        </p:nvPicPr>
        <p:blipFill>
          <a:blip r:embed="rId3">
            <a:alphaModFix/>
          </a:blip>
          <a:stretch>
            <a:fillRect/>
          </a:stretch>
        </p:blipFill>
        <p:spPr>
          <a:xfrm>
            <a:off x="4801225" y="3601476"/>
            <a:ext cx="671950" cy="748600"/>
          </a:xfrm>
          <a:prstGeom prst="rect">
            <a:avLst/>
          </a:prstGeom>
          <a:noFill/>
          <a:ln>
            <a:noFill/>
          </a:ln>
        </p:spPr>
      </p:pic>
      <p:sp>
        <p:nvSpPr>
          <p:cNvPr id="835" name="Google Shape;835;p43"/>
          <p:cNvSpPr/>
          <p:nvPr/>
        </p:nvSpPr>
        <p:spPr>
          <a:xfrm>
            <a:off x="6259450" y="3459425"/>
            <a:ext cx="2018700" cy="476700"/>
          </a:xfrm>
          <a:prstGeom prst="wedgeRectCallout">
            <a:avLst>
              <a:gd name="adj1" fmla="val -89198"/>
              <a:gd name="adj2" fmla="val -7766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Resource Aborts</a:t>
            </a:r>
            <a:endParaRPr/>
          </a:p>
        </p:txBody>
      </p:sp>
      <p:sp>
        <p:nvSpPr>
          <p:cNvPr id="836" name="Google Shape;836;p43"/>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837" name="Google Shape;837;p43"/>
          <p:cNvSpPr/>
          <p:nvPr/>
        </p:nvSpPr>
        <p:spPr>
          <a:xfrm>
            <a:off x="831875" y="2191325"/>
            <a:ext cx="253500" cy="253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8" name="Google Shape;838;p43"/>
          <p:cNvSpPr/>
          <p:nvPr/>
        </p:nvSpPr>
        <p:spPr>
          <a:xfrm>
            <a:off x="1420300" y="2160875"/>
            <a:ext cx="432600" cy="31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4"/>
          <p:cNvSpPr/>
          <p:nvPr/>
        </p:nvSpPr>
        <p:spPr>
          <a:xfrm>
            <a:off x="0" y="1258374"/>
            <a:ext cx="9144000" cy="326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CA"/>
              <a:t>Tile</a:t>
            </a:r>
            <a:endParaRPr/>
          </a:p>
        </p:txBody>
      </p:sp>
      <p:sp>
        <p:nvSpPr>
          <p:cNvPr id="844" name="Google Shape;84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Deadlock Avoidance</a:t>
            </a:r>
            <a:endParaRPr/>
          </a:p>
        </p:txBody>
      </p:sp>
      <p:sp>
        <p:nvSpPr>
          <p:cNvPr id="845" name="Google Shape;845;p4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31</a:t>
            </a:fld>
            <a:endParaRPr/>
          </a:p>
        </p:txBody>
      </p:sp>
      <p:sp>
        <p:nvSpPr>
          <p:cNvPr id="846" name="Google Shape;846;p44"/>
          <p:cNvSpPr/>
          <p:nvPr/>
        </p:nvSpPr>
        <p:spPr>
          <a:xfrm>
            <a:off x="2102850" y="2074650"/>
            <a:ext cx="548700" cy="9942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7" name="Google Shape;847;p44"/>
          <p:cNvSpPr/>
          <p:nvPr/>
        </p:nvSpPr>
        <p:spPr>
          <a:xfrm>
            <a:off x="32002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8" name="Google Shape;848;p44"/>
          <p:cNvSpPr/>
          <p:nvPr/>
        </p:nvSpPr>
        <p:spPr>
          <a:xfrm>
            <a:off x="26515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9" name="Google Shape;849;p44"/>
          <p:cNvSpPr/>
          <p:nvPr/>
        </p:nvSpPr>
        <p:spPr>
          <a:xfrm>
            <a:off x="37489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0" name="Google Shape;850;p44"/>
          <p:cNvSpPr/>
          <p:nvPr/>
        </p:nvSpPr>
        <p:spPr>
          <a:xfrm>
            <a:off x="42976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1" name="Google Shape;851;p44"/>
          <p:cNvSpPr/>
          <p:nvPr/>
        </p:nvSpPr>
        <p:spPr>
          <a:xfrm>
            <a:off x="4846350" y="2074650"/>
            <a:ext cx="548700" cy="994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2" name="Google Shape;852;p44"/>
          <p:cNvSpPr/>
          <p:nvPr/>
        </p:nvSpPr>
        <p:spPr>
          <a:xfrm>
            <a:off x="5395050" y="2074650"/>
            <a:ext cx="548700" cy="994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3" name="Google Shape;853;p44"/>
          <p:cNvSpPr/>
          <p:nvPr/>
        </p:nvSpPr>
        <p:spPr>
          <a:xfrm>
            <a:off x="59437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4" name="Google Shape;854;p44"/>
          <p:cNvSpPr/>
          <p:nvPr/>
        </p:nvSpPr>
        <p:spPr>
          <a:xfrm>
            <a:off x="6492450" y="2074650"/>
            <a:ext cx="548700" cy="99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5" name="Google Shape;855;p44"/>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856" name="Google Shape;856;p44"/>
          <p:cNvSpPr/>
          <p:nvPr/>
        </p:nvSpPr>
        <p:spPr>
          <a:xfrm>
            <a:off x="831875" y="2191325"/>
            <a:ext cx="253500" cy="253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7" name="Google Shape;857;p44"/>
          <p:cNvSpPr/>
          <p:nvPr/>
        </p:nvSpPr>
        <p:spPr>
          <a:xfrm>
            <a:off x="1420300" y="2160875"/>
            <a:ext cx="432600" cy="31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8" name="Google Shape;858;p44"/>
          <p:cNvSpPr/>
          <p:nvPr/>
        </p:nvSpPr>
        <p:spPr>
          <a:xfrm>
            <a:off x="831875" y="2678425"/>
            <a:ext cx="253500" cy="2535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9" name="Google Shape;859;p44"/>
          <p:cNvSpPr/>
          <p:nvPr/>
        </p:nvSpPr>
        <p:spPr>
          <a:xfrm rot="10800000">
            <a:off x="1420300" y="2647975"/>
            <a:ext cx="432600" cy="314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0" name="Google Shape;860;p44"/>
          <p:cNvSpPr/>
          <p:nvPr/>
        </p:nvSpPr>
        <p:spPr>
          <a:xfrm>
            <a:off x="1226575" y="3136725"/>
            <a:ext cx="1724700" cy="476700"/>
          </a:xfrm>
          <a:prstGeom prst="wedgeRectCallout">
            <a:avLst>
              <a:gd name="adj1" fmla="val -56684"/>
              <a:gd name="adj2" fmla="val -9476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Task Held Back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5"/>
          <p:cNvSpPr/>
          <p:nvPr/>
        </p:nvSpPr>
        <p:spPr>
          <a:xfrm>
            <a:off x="0" y="1254275"/>
            <a:ext cx="3003900" cy="324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CA"/>
              <a:t>Tile</a:t>
            </a:r>
            <a:endParaRPr/>
          </a:p>
        </p:txBody>
      </p:sp>
      <p:sp>
        <p:nvSpPr>
          <p:cNvPr id="866" name="Google Shape;86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Deadlock Avoidance</a:t>
            </a:r>
            <a:endParaRPr/>
          </a:p>
        </p:txBody>
      </p:sp>
      <p:sp>
        <p:nvSpPr>
          <p:cNvPr id="867" name="Google Shape;867;p4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32</a:t>
            </a:fld>
            <a:endParaRPr/>
          </a:p>
        </p:txBody>
      </p:sp>
      <p:sp>
        <p:nvSpPr>
          <p:cNvPr id="868" name="Google Shape;868;p45"/>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a:t>
            </a:r>
            <a:r>
              <a:rPr lang="en-CA" sz="1300" b="1">
                <a:solidFill>
                  <a:schemeClr val="lt1"/>
                </a:solidFill>
                <a:latin typeface="Roboto"/>
                <a:ea typeface="Roboto"/>
                <a:cs typeface="Roboto"/>
                <a:sym typeface="Roboto"/>
              </a:rPr>
              <a:t>Design </a:t>
            </a:r>
            <a:r>
              <a:rPr lang="en-CA" sz="1300">
                <a:solidFill>
                  <a:schemeClr val="lt1"/>
                </a:solidFill>
                <a:latin typeface="Roboto Thin"/>
                <a:ea typeface="Roboto Thin"/>
                <a:cs typeface="Roboto Thin"/>
                <a:sym typeface="Roboto Thin"/>
              </a:rPr>
              <a:t>● Results ● Conclusion </a:t>
            </a:r>
            <a:endParaRPr sz="1300">
              <a:solidFill>
                <a:schemeClr val="lt1"/>
              </a:solidFill>
              <a:latin typeface="Roboto Thin"/>
              <a:ea typeface="Roboto Thin"/>
              <a:cs typeface="Roboto Thin"/>
              <a:sym typeface="Roboto Thin"/>
            </a:endParaRPr>
          </a:p>
        </p:txBody>
      </p:sp>
      <p:sp>
        <p:nvSpPr>
          <p:cNvPr id="869" name="Google Shape;869;p45"/>
          <p:cNvSpPr/>
          <p:nvPr/>
        </p:nvSpPr>
        <p:spPr>
          <a:xfrm>
            <a:off x="1562100" y="1894400"/>
            <a:ext cx="1065300" cy="2135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CA"/>
              <a:t>Task Unit</a:t>
            </a:r>
            <a:endParaRPr/>
          </a:p>
        </p:txBody>
      </p:sp>
      <p:sp>
        <p:nvSpPr>
          <p:cNvPr id="870" name="Google Shape;870;p45"/>
          <p:cNvSpPr/>
          <p:nvPr/>
        </p:nvSpPr>
        <p:spPr>
          <a:xfrm>
            <a:off x="3124675" y="2645100"/>
            <a:ext cx="4788300" cy="138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CA"/>
              <a:t>Memory</a:t>
            </a:r>
            <a:endParaRPr/>
          </a:p>
        </p:txBody>
      </p:sp>
      <p:sp>
        <p:nvSpPr>
          <p:cNvPr id="871" name="Google Shape;871;p45"/>
          <p:cNvSpPr/>
          <p:nvPr/>
        </p:nvSpPr>
        <p:spPr>
          <a:xfrm>
            <a:off x="1663675" y="2554200"/>
            <a:ext cx="294300" cy="304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2" name="Google Shape;872;p45"/>
          <p:cNvSpPr/>
          <p:nvPr/>
        </p:nvSpPr>
        <p:spPr>
          <a:xfrm>
            <a:off x="2029115" y="2498670"/>
            <a:ext cx="294300" cy="304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3" name="Google Shape;873;p45"/>
          <p:cNvSpPr/>
          <p:nvPr/>
        </p:nvSpPr>
        <p:spPr>
          <a:xfrm>
            <a:off x="1765250" y="2184025"/>
            <a:ext cx="294300" cy="3045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4" name="Google Shape;874;p45"/>
          <p:cNvSpPr/>
          <p:nvPr/>
        </p:nvSpPr>
        <p:spPr>
          <a:xfrm>
            <a:off x="2278200" y="2184025"/>
            <a:ext cx="294300" cy="30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5" name="Google Shape;875;p45"/>
          <p:cNvSpPr/>
          <p:nvPr/>
        </p:nvSpPr>
        <p:spPr>
          <a:xfrm>
            <a:off x="2059550" y="1731375"/>
            <a:ext cx="294300" cy="3045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6" name="Google Shape;876;p45"/>
          <p:cNvSpPr/>
          <p:nvPr/>
        </p:nvSpPr>
        <p:spPr>
          <a:xfrm>
            <a:off x="2211600" y="1453150"/>
            <a:ext cx="1744925" cy="1075375"/>
          </a:xfrm>
          <a:custGeom>
            <a:avLst/>
            <a:gdLst/>
            <a:ahLst/>
            <a:cxnLst/>
            <a:rect l="l" t="t" r="r" b="b"/>
            <a:pathLst>
              <a:path w="69797" h="43015" extrusionOk="0">
                <a:moveTo>
                  <a:pt x="0" y="12174"/>
                </a:moveTo>
                <a:lnTo>
                  <a:pt x="0" y="0"/>
                </a:lnTo>
                <a:lnTo>
                  <a:pt x="69797" y="0"/>
                </a:lnTo>
                <a:lnTo>
                  <a:pt x="69392" y="43015"/>
                </a:lnTo>
              </a:path>
            </a:pathLst>
          </a:custGeom>
          <a:noFill/>
          <a:ln w="28575" cap="flat" cmpd="sng">
            <a:solidFill>
              <a:schemeClr val="dk2"/>
            </a:solidFill>
            <a:prstDash val="solid"/>
            <a:round/>
            <a:headEnd type="none" w="med" len="med"/>
            <a:tailEnd type="triangle" w="med" len="med"/>
          </a:ln>
        </p:spPr>
        <p:txBody>
          <a:bodyPr/>
          <a:lstStyle/>
          <a:p>
            <a:endParaRPr lang="en-US"/>
          </a:p>
        </p:txBody>
      </p:sp>
      <p:sp>
        <p:nvSpPr>
          <p:cNvPr id="877" name="Google Shape;877;p45"/>
          <p:cNvSpPr/>
          <p:nvPr/>
        </p:nvSpPr>
        <p:spPr>
          <a:xfrm>
            <a:off x="3556675" y="2908950"/>
            <a:ext cx="294300" cy="30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8" name="Google Shape;878;p45"/>
          <p:cNvSpPr/>
          <p:nvPr/>
        </p:nvSpPr>
        <p:spPr>
          <a:xfrm>
            <a:off x="4098900" y="3274875"/>
            <a:ext cx="294300" cy="304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9" name="Google Shape;879;p45"/>
          <p:cNvSpPr/>
          <p:nvPr/>
        </p:nvSpPr>
        <p:spPr>
          <a:xfrm>
            <a:off x="3556675" y="3457325"/>
            <a:ext cx="294300" cy="3045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0" name="Google Shape;880;p45"/>
          <p:cNvSpPr txBox="1"/>
          <p:nvPr/>
        </p:nvSpPr>
        <p:spPr>
          <a:xfrm>
            <a:off x="4230450" y="1805800"/>
            <a:ext cx="1836300" cy="30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sz="1800">
                <a:solidFill>
                  <a:schemeClr val="dk2"/>
                </a:solidFill>
              </a:rPr>
              <a:t>Task Spilling</a:t>
            </a:r>
            <a:endParaRPr sz="1800">
              <a:solidFill>
                <a:schemeClr val="dk2"/>
              </a:solidFill>
            </a:endParaRPr>
          </a:p>
        </p:txBody>
      </p:sp>
      <p:sp>
        <p:nvSpPr>
          <p:cNvPr id="881" name="Google Shape;881;p45"/>
          <p:cNvSpPr/>
          <p:nvPr/>
        </p:nvSpPr>
        <p:spPr>
          <a:xfrm>
            <a:off x="2137825" y="3305075"/>
            <a:ext cx="294300" cy="304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2" name="Google Shape;882;p45"/>
          <p:cNvSpPr/>
          <p:nvPr/>
        </p:nvSpPr>
        <p:spPr>
          <a:xfrm>
            <a:off x="1691125" y="3305375"/>
            <a:ext cx="294300" cy="3045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3" name="Google Shape;883;p45"/>
          <p:cNvSpPr/>
          <p:nvPr/>
        </p:nvSpPr>
        <p:spPr>
          <a:xfrm>
            <a:off x="1924750" y="2924375"/>
            <a:ext cx="294300" cy="3045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4" name="Google Shape;884;p45"/>
          <p:cNvSpPr/>
          <p:nvPr/>
        </p:nvSpPr>
        <p:spPr>
          <a:xfrm>
            <a:off x="2282835" y="2797500"/>
            <a:ext cx="294300" cy="3045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85" name="Google Shape;885;p45"/>
          <p:cNvCxnSpPr/>
          <p:nvPr/>
        </p:nvCxnSpPr>
        <p:spPr>
          <a:xfrm>
            <a:off x="1136225" y="2100000"/>
            <a:ext cx="1765500" cy="0"/>
          </a:xfrm>
          <a:prstGeom prst="straightConnector1">
            <a:avLst/>
          </a:prstGeom>
          <a:noFill/>
          <a:ln w="28575" cap="flat" cmpd="sng">
            <a:solidFill>
              <a:schemeClr val="dk2"/>
            </a:solidFill>
            <a:prstDash val="solid"/>
            <a:round/>
            <a:headEnd type="none" w="med" len="med"/>
            <a:tailEnd type="none" w="med" len="med"/>
          </a:ln>
        </p:spPr>
      </p:cxnSp>
      <p:sp>
        <p:nvSpPr>
          <p:cNvPr id="886" name="Google Shape;886;p45"/>
          <p:cNvSpPr txBox="1"/>
          <p:nvPr/>
        </p:nvSpPr>
        <p:spPr>
          <a:xfrm>
            <a:off x="207865" y="1760275"/>
            <a:ext cx="1065300" cy="30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Spill</a:t>
            </a:r>
            <a:endParaRPr sz="1800">
              <a:solidFill>
                <a:schemeClr val="dk2"/>
              </a:solidFill>
            </a:endParaRPr>
          </a:p>
          <a:p>
            <a:pPr marL="0" lvl="0" indent="0" algn="ctr" rtl="0">
              <a:spcBef>
                <a:spcPts val="0"/>
              </a:spcBef>
              <a:spcAft>
                <a:spcPts val="0"/>
              </a:spcAft>
              <a:buNone/>
            </a:pPr>
            <a:r>
              <a:rPr lang="en-CA" sz="1800">
                <a:solidFill>
                  <a:schemeClr val="dk2"/>
                </a:solidFill>
              </a:rPr>
              <a:t>level</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Results</a:t>
            </a:r>
            <a:endParaRPr/>
          </a:p>
        </p:txBody>
      </p:sp>
      <p:sp>
        <p:nvSpPr>
          <p:cNvPr id="892" name="Google Shape;892;p46"/>
          <p:cNvSpPr txBox="1">
            <a:spLocks noGrp="1"/>
          </p:cNvSpPr>
          <p:nvPr>
            <p:ph type="body" idx="1"/>
          </p:nvPr>
        </p:nvSpPr>
        <p:spPr>
          <a:xfrm>
            <a:off x="311700" y="1170375"/>
            <a:ext cx="85206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AutoNum type="arabicPeriod"/>
            </a:pPr>
            <a:r>
              <a:rPr lang="en-CA" sz="2200" dirty="0"/>
              <a:t>Coverage improved by removing deadlocks that occur with large graphs</a:t>
            </a:r>
            <a:endParaRPr lang="en-US" sz="2200" dirty="0"/>
          </a:p>
          <a:p>
            <a:pPr marL="457200" lvl="0" indent="-368300" algn="l" rtl="0">
              <a:spcBef>
                <a:spcPts val="0"/>
              </a:spcBef>
              <a:spcAft>
                <a:spcPts val="0"/>
              </a:spcAft>
              <a:buSzPts val="2200"/>
              <a:buAutoNum type="arabicPeriod"/>
            </a:pPr>
            <a:r>
              <a:rPr lang="en-CA" sz="2200" dirty="0"/>
              <a:t>Rate improved by optimizing size and configuration of accelerator</a:t>
            </a:r>
            <a:endParaRPr sz="2200" dirty="0"/>
          </a:p>
          <a:p>
            <a:pPr marL="457200" lvl="0" indent="-368300" algn="l" rtl="0">
              <a:spcBef>
                <a:spcPts val="0"/>
              </a:spcBef>
              <a:spcAft>
                <a:spcPts val="0"/>
              </a:spcAft>
              <a:buSzPts val="2200"/>
              <a:buAutoNum type="arabicPeriod"/>
            </a:pPr>
            <a:r>
              <a:rPr lang="en-CA" sz="2200" dirty="0"/>
              <a:t>Scalability demonstrated with more PEs computing larger graphs</a:t>
            </a:r>
            <a:endParaRPr sz="2200" dirty="0"/>
          </a:p>
          <a:p>
            <a:pPr marL="457200" lvl="0" indent="-368300" algn="l" rtl="0">
              <a:spcBef>
                <a:spcPts val="0"/>
              </a:spcBef>
              <a:spcAft>
                <a:spcPts val="0"/>
              </a:spcAft>
              <a:buSzPts val="2200"/>
              <a:buAutoNum type="arabicPeriod"/>
            </a:pPr>
            <a:r>
              <a:rPr lang="en-CA" sz="2200" dirty="0"/>
              <a:t>Efficiency used to extract parallelism by lowering priority queue overhead</a:t>
            </a:r>
            <a:endParaRPr sz="2200" dirty="0"/>
          </a:p>
        </p:txBody>
      </p:sp>
      <p:sp>
        <p:nvSpPr>
          <p:cNvPr id="893" name="Google Shape;893;p4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33</a:t>
            </a:fld>
            <a:endParaRPr/>
          </a:p>
        </p:txBody>
      </p:sp>
      <p:sp>
        <p:nvSpPr>
          <p:cNvPr id="894" name="Google Shape;894;p46"/>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Design ● </a:t>
            </a:r>
            <a:r>
              <a:rPr lang="en-CA" sz="1300" b="1">
                <a:solidFill>
                  <a:schemeClr val="lt1"/>
                </a:solidFill>
                <a:latin typeface="Roboto"/>
                <a:ea typeface="Roboto"/>
                <a:cs typeface="Roboto"/>
                <a:sym typeface="Roboto"/>
              </a:rPr>
              <a:t>Results </a:t>
            </a:r>
            <a:r>
              <a:rPr lang="en-CA" sz="1300">
                <a:solidFill>
                  <a:schemeClr val="lt1"/>
                </a:solidFill>
                <a:latin typeface="Roboto Thin"/>
                <a:ea typeface="Roboto Thin"/>
                <a:cs typeface="Roboto Thin"/>
                <a:sym typeface="Roboto Thin"/>
              </a:rPr>
              <a:t>●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898"/>
        <p:cNvGrpSpPr/>
        <p:nvPr/>
      </p:nvGrpSpPr>
      <p:grpSpPr>
        <a:xfrm>
          <a:off x="0" y="0"/>
          <a:ext cx="0" cy="0"/>
          <a:chOff x="0" y="0"/>
          <a:chExt cx="0" cy="0"/>
        </a:xfrm>
      </p:grpSpPr>
      <p:sp>
        <p:nvSpPr>
          <p:cNvPr id="899" name="Google Shape;899;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Next Steps</a:t>
            </a:r>
            <a:endParaRPr/>
          </a:p>
        </p:txBody>
      </p:sp>
      <p:sp>
        <p:nvSpPr>
          <p:cNvPr id="900" name="Google Shape;900;p47"/>
          <p:cNvSpPr txBox="1">
            <a:spLocks noGrp="1"/>
          </p:cNvSpPr>
          <p:nvPr>
            <p:ph type="body" idx="1"/>
          </p:nvPr>
        </p:nvSpPr>
        <p:spPr>
          <a:xfrm>
            <a:off x="311700" y="117037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AutoNum type="arabicPeriod"/>
            </a:pPr>
            <a:r>
              <a:rPr lang="en-CA" sz="2200"/>
              <a:t>Implement and test solution in hardware</a:t>
            </a:r>
            <a:endParaRPr sz="2200"/>
          </a:p>
          <a:p>
            <a:pPr marL="457200" lvl="0" indent="-368300" algn="l" rtl="0">
              <a:spcBef>
                <a:spcPts val="0"/>
              </a:spcBef>
              <a:spcAft>
                <a:spcPts val="0"/>
              </a:spcAft>
              <a:buSzPts val="2200"/>
              <a:buAutoNum type="arabicPeriod"/>
            </a:pPr>
            <a:r>
              <a:rPr lang="en-CA" sz="2200"/>
              <a:t>Extend to larger graphs to test limits and compare to prior work</a:t>
            </a:r>
            <a:endParaRPr sz="2200"/>
          </a:p>
        </p:txBody>
      </p:sp>
      <p:sp>
        <p:nvSpPr>
          <p:cNvPr id="901" name="Google Shape;901;p4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34</a:t>
            </a:fld>
            <a:endParaRPr/>
          </a:p>
        </p:txBody>
      </p:sp>
      <p:sp>
        <p:nvSpPr>
          <p:cNvPr id="902" name="Google Shape;902;p47"/>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Design ● </a:t>
            </a:r>
            <a:r>
              <a:rPr lang="en-CA" sz="1300" b="1">
                <a:solidFill>
                  <a:schemeClr val="lt1"/>
                </a:solidFill>
                <a:latin typeface="Roboto"/>
                <a:ea typeface="Roboto"/>
                <a:cs typeface="Roboto"/>
                <a:sym typeface="Roboto"/>
              </a:rPr>
              <a:t>Results </a:t>
            </a:r>
            <a:r>
              <a:rPr lang="en-CA" sz="1300">
                <a:solidFill>
                  <a:schemeClr val="lt1"/>
                </a:solidFill>
                <a:latin typeface="Roboto Thin"/>
                <a:ea typeface="Roboto Thin"/>
                <a:cs typeface="Roboto Thin"/>
                <a:sym typeface="Roboto Thin"/>
              </a:rPr>
              <a:t>●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Conclusions</a:t>
            </a:r>
            <a:endParaRPr/>
          </a:p>
        </p:txBody>
      </p:sp>
      <p:sp>
        <p:nvSpPr>
          <p:cNvPr id="908" name="Google Shape;908;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CA" sz="2065"/>
              <a:t>Relaxed-priority BP and task-based parallelism can be combined to improve convergence coverage, convergence rate, and scalability of belief propagation through increased efficiency.</a:t>
            </a:r>
            <a:endParaRPr sz="2065"/>
          </a:p>
          <a:p>
            <a:pPr marL="0" lvl="0" indent="0" algn="l" rtl="0">
              <a:spcBef>
                <a:spcPts val="1200"/>
              </a:spcBef>
              <a:spcAft>
                <a:spcPts val="1200"/>
              </a:spcAft>
              <a:buSzPts val="1018"/>
              <a:buNone/>
            </a:pPr>
            <a:r>
              <a:rPr lang="en-CA" sz="2065"/>
              <a:t>Implementing the accelerator on an FPGA makes it accessible for use in broader applications.</a:t>
            </a:r>
            <a:endParaRPr sz="2065"/>
          </a:p>
        </p:txBody>
      </p:sp>
      <p:sp>
        <p:nvSpPr>
          <p:cNvPr id="909" name="Google Shape;909;p4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35</a:t>
            </a:fld>
            <a:endParaRPr/>
          </a:p>
        </p:txBody>
      </p:sp>
      <p:sp>
        <p:nvSpPr>
          <p:cNvPr id="910" name="Google Shape;910;p48"/>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a:solidFill>
                  <a:schemeClr val="lt1"/>
                </a:solidFill>
                <a:latin typeface="Roboto Thin"/>
                <a:ea typeface="Roboto Thin"/>
                <a:cs typeface="Roboto Thin"/>
                <a:sym typeface="Roboto Thin"/>
              </a:rPr>
              <a:t>Introduction ● Design ● Results ● </a:t>
            </a:r>
            <a:r>
              <a:rPr lang="en-CA" sz="1300" b="1">
                <a:solidFill>
                  <a:schemeClr val="lt1"/>
                </a:solidFill>
                <a:latin typeface="Roboto"/>
                <a:ea typeface="Roboto"/>
                <a:cs typeface="Roboto"/>
                <a:sym typeface="Roboto"/>
              </a:rPr>
              <a:t>Conclusion </a:t>
            </a:r>
            <a:endParaRPr sz="1300" b="1">
              <a:solidFill>
                <a:schemeClr val="lt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References</a:t>
            </a:r>
            <a:endParaRPr/>
          </a:p>
        </p:txBody>
      </p:sp>
      <p:sp>
        <p:nvSpPr>
          <p:cNvPr id="916" name="Google Shape;916;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Clr>
                <a:schemeClr val="dk1"/>
              </a:buClr>
              <a:buSzPct val="61111"/>
              <a:buFont typeface="Arial"/>
              <a:buNone/>
            </a:pPr>
            <a:r>
              <a:rPr lang="en-CA"/>
              <a:t>[0] L. Han, “Accelerating Belief Propagation with Hardware Speculative Parallelism,” Undergrad Thesis, University of Toronto, Toronto, Canada, 2023.</a:t>
            </a:r>
            <a:endParaRPr/>
          </a:p>
          <a:p>
            <a:pPr marL="0" lvl="0" indent="0" algn="l" rtl="0">
              <a:lnSpc>
                <a:spcPct val="100000"/>
              </a:lnSpc>
              <a:spcBef>
                <a:spcPts val="0"/>
              </a:spcBef>
              <a:spcAft>
                <a:spcPts val="0"/>
              </a:spcAft>
              <a:buClr>
                <a:schemeClr val="dk1"/>
              </a:buClr>
              <a:buSzPct val="61111"/>
              <a:buFont typeface="Arial"/>
              <a:buNone/>
            </a:pPr>
            <a:r>
              <a:rPr lang="en-CA"/>
              <a:t>[1] T. Yan, X. Yang, G. Yang, and Q. Zhao, “Hierarchical Belief Propagation on Image Segmentation Pyramid,” IEEE Transactions on Image Processing, 2023, doi: 10.1109/TIP.2023.3299192.</a:t>
            </a:r>
            <a:endParaRPr/>
          </a:p>
          <a:p>
            <a:pPr marL="0" lvl="0" indent="0" algn="l" rtl="0">
              <a:lnSpc>
                <a:spcPct val="100000"/>
              </a:lnSpc>
              <a:spcBef>
                <a:spcPts val="0"/>
              </a:spcBef>
              <a:spcAft>
                <a:spcPts val="0"/>
              </a:spcAft>
              <a:buClr>
                <a:schemeClr val="dk1"/>
              </a:buClr>
              <a:buSzPct val="61111"/>
              <a:buFont typeface="Arial"/>
              <a:buNone/>
            </a:pPr>
            <a:r>
              <a:rPr lang="en-CA"/>
              <a:t>[2] M. C. E. Simsekler and A. Qazi, “Adoption of a Data‐Driven Bayesian Belief Network Investigating Organizational Factors that Influence Patient Safety,” Risk Analysis, vol. 42, no. 6, pp. 1277–1293, Jun. 2022, doi: 10.1111/risa.13610.</a:t>
            </a:r>
            <a:endParaRPr/>
          </a:p>
          <a:p>
            <a:pPr marL="0" lvl="0" indent="0" algn="l" rtl="0">
              <a:lnSpc>
                <a:spcPct val="100000"/>
              </a:lnSpc>
              <a:spcBef>
                <a:spcPts val="0"/>
              </a:spcBef>
              <a:spcAft>
                <a:spcPts val="0"/>
              </a:spcAft>
              <a:buClr>
                <a:schemeClr val="dk1"/>
              </a:buClr>
              <a:buSzPct val="61111"/>
              <a:buFont typeface="Arial"/>
              <a:buNone/>
            </a:pPr>
            <a:r>
              <a:rPr lang="en-CA"/>
              <a:t>[3] A. Al Nuairi, M. C. E. Simsekler, A. Qazi, and A. Sleptchenko, “A data-driven Bayesian belief network model for exploring patient experience drivers in healthcare sector,” Ann Oper Res, Jun. 2023, doi: 10.1007/s10479-023-05437-9.</a:t>
            </a:r>
            <a:endParaRPr/>
          </a:p>
          <a:p>
            <a:pPr marL="0" lvl="0" indent="0" algn="l" rtl="0">
              <a:lnSpc>
                <a:spcPct val="100000"/>
              </a:lnSpc>
              <a:spcBef>
                <a:spcPts val="0"/>
              </a:spcBef>
              <a:spcAft>
                <a:spcPts val="0"/>
              </a:spcAft>
              <a:buClr>
                <a:schemeClr val="dk1"/>
              </a:buClr>
              <a:buSzPct val="61111"/>
              <a:buFont typeface="Arial"/>
              <a:buNone/>
            </a:pPr>
            <a:r>
              <a:rPr lang="en-CA"/>
              <a:t>[4] L. Mkrtchyan, U. Straub, M. Giachino, T. Kocher, and G. Sansavini, “Insurability risk assessment of oil refineries using Bayesian Belief Networks,” Journal of Loss Prevention in the Process Industries, vol. 74, p. 104673, Jan. 2022, doi: 10.1016/j.jlp.2021.104673.</a:t>
            </a:r>
            <a:endParaRPr/>
          </a:p>
          <a:p>
            <a:pPr marL="0" lvl="0" indent="0" algn="l" rtl="0">
              <a:lnSpc>
                <a:spcPct val="100000"/>
              </a:lnSpc>
              <a:spcBef>
                <a:spcPts val="0"/>
              </a:spcBef>
              <a:spcAft>
                <a:spcPts val="0"/>
              </a:spcAft>
              <a:buClr>
                <a:schemeClr val="dk1"/>
              </a:buClr>
              <a:buSzPct val="61111"/>
              <a:buFont typeface="Arial"/>
              <a:buNone/>
            </a:pPr>
            <a:r>
              <a:rPr lang="en-CA"/>
              <a:t>[5] Y. Sun, Y. Shen, W. Song, Z. Gong, X. You, and C. Zhang, “LSTM Network-Assisted Belief Propagation Flip Polar Decoder,” in 2020 54th Asilomar Conference on Signals, Systems, and Computers, Pacific Grove, CA, USA: IEEE, Nov. 2020, pp. 979–983. doi: 10.1109/IEEECONF51394.2020.9443504.</a:t>
            </a:r>
            <a:endParaRPr/>
          </a:p>
          <a:p>
            <a:pPr marL="0" lvl="0" indent="0" algn="l" rtl="0">
              <a:lnSpc>
                <a:spcPct val="100000"/>
              </a:lnSpc>
              <a:spcBef>
                <a:spcPts val="0"/>
              </a:spcBef>
              <a:spcAft>
                <a:spcPts val="0"/>
              </a:spcAft>
              <a:buClr>
                <a:schemeClr val="dk1"/>
              </a:buClr>
              <a:buSzPct val="61111"/>
              <a:buFont typeface="Arial"/>
              <a:buNone/>
            </a:pPr>
            <a:r>
              <a:rPr lang="en-CA"/>
              <a:t>[6] J. Pearl, Probabilistic reasoning in intelligent systems: networks of plausible inference, Rev. 2. ed., Transferred to digital printing. in The Morgan Kaufmann series in representation and reasoning. San Francisco, Calif: Morgan Kaufmann, 2009.</a:t>
            </a:r>
            <a:endParaRPr/>
          </a:p>
          <a:p>
            <a:pPr marL="0" lvl="0" indent="0" algn="l" rtl="0">
              <a:lnSpc>
                <a:spcPct val="100000"/>
              </a:lnSpc>
              <a:spcBef>
                <a:spcPts val="0"/>
              </a:spcBef>
              <a:spcAft>
                <a:spcPts val="0"/>
              </a:spcAft>
              <a:buClr>
                <a:schemeClr val="dk1"/>
              </a:buClr>
              <a:buSzPct val="61111"/>
              <a:buFont typeface="Arial"/>
              <a:buNone/>
            </a:pPr>
            <a:r>
              <a:rPr lang="en-CA"/>
              <a:t>[7] J.-F. Yan, J. Zeng, Y. Gao, and Z.-Q. Liu, “Communication-efficient algorithms for parallel latent Dirichlet allocation,” Soft Comput, vol. 19, no. 1, pp. 3–11, Jan. 2015, doi: 10.1007/s00500-014-1376-8.</a:t>
            </a:r>
            <a:endParaRPr/>
          </a:p>
          <a:p>
            <a:pPr marL="0" lvl="0" indent="0" algn="l" rtl="0">
              <a:lnSpc>
                <a:spcPct val="100000"/>
              </a:lnSpc>
              <a:spcBef>
                <a:spcPts val="0"/>
              </a:spcBef>
              <a:spcAft>
                <a:spcPts val="0"/>
              </a:spcAft>
              <a:buClr>
                <a:schemeClr val="dk1"/>
              </a:buClr>
              <a:buSzPct val="61111"/>
              <a:buFont typeface="Arial"/>
              <a:buNone/>
            </a:pPr>
            <a:r>
              <a:rPr lang="en-CA"/>
              <a:t>[8] G. Elidan, I. McGraw, and D. Koller, “Residual Belief Propagation: Informed Scheduling for Asynchronous Message Passing,” 2006. [Online]. Available: http://www.robotics.stanford.edu/~galel/papers/ElidanRBP.pdf</a:t>
            </a:r>
            <a:endParaRPr/>
          </a:p>
          <a:p>
            <a:pPr marL="0" lvl="0" indent="0" algn="l" rtl="0">
              <a:lnSpc>
                <a:spcPct val="100000"/>
              </a:lnSpc>
              <a:spcBef>
                <a:spcPts val="0"/>
              </a:spcBef>
              <a:spcAft>
                <a:spcPts val="0"/>
              </a:spcAft>
              <a:buClr>
                <a:schemeClr val="dk1"/>
              </a:buClr>
              <a:buSzPct val="61111"/>
              <a:buFont typeface="Arial"/>
              <a:buNone/>
            </a:pPr>
            <a:r>
              <a:rPr lang="en-CA"/>
              <a:t>[9] J. Gonzalez, Y. Low, and C. Guestrin, “Residual Splash for Optimally Parallelizing Belief Propagation,” in Proceedings of the Twelth International Conference on Artificial Intelligence and Statistics, PMLR, Apr. 2009, pp. 177–184. [Online]. Available: https://proceedings.mlr.press/v5/gonzalez09a.html</a:t>
            </a:r>
            <a:endParaRPr/>
          </a:p>
          <a:p>
            <a:pPr marL="0" lvl="0" indent="0" algn="l" rtl="0">
              <a:lnSpc>
                <a:spcPct val="100000"/>
              </a:lnSpc>
              <a:spcBef>
                <a:spcPts val="0"/>
              </a:spcBef>
              <a:spcAft>
                <a:spcPts val="0"/>
              </a:spcAft>
              <a:buClr>
                <a:schemeClr val="dk1"/>
              </a:buClr>
              <a:buSzPct val="61111"/>
              <a:buFont typeface="Arial"/>
              <a:buNone/>
            </a:pPr>
            <a:r>
              <a:rPr lang="en-CA"/>
              <a:t>[10] V. Aksenov, D. Alistarh, and J. H. Korhonen, “Relaxed Scheduling for Scalable Belief Propagation,” Dec. 2020. [Online]. Available: https://proceedings.neurips.cc/paper/2020/file/fdb2c3bab9d0701c4a050a4d8d782c7f-Paper.pdf</a:t>
            </a:r>
            <a:endParaRPr/>
          </a:p>
          <a:p>
            <a:pPr marL="0" lvl="0" indent="0" algn="l" rtl="0">
              <a:lnSpc>
                <a:spcPct val="100000"/>
              </a:lnSpc>
              <a:spcBef>
                <a:spcPts val="0"/>
              </a:spcBef>
              <a:spcAft>
                <a:spcPts val="0"/>
              </a:spcAft>
              <a:buClr>
                <a:schemeClr val="dk1"/>
              </a:buClr>
              <a:buSzPct val="61111"/>
              <a:buFont typeface="Arial"/>
              <a:buNone/>
            </a:pPr>
            <a:r>
              <a:rPr lang="en-CA"/>
              <a:t>[11] G. Posluns, Y. Zhu, G. Zhang, and M. C. Jeffrey, “A scalable architecture for reprioritizing ordered parallelism,” in Proceedings of the 49th Annual International Symposium on Computer Architecture, New York New York: ACM, Jun. 2022, pp. 437–453. doi: 10.1145/3470496.3527387.</a:t>
            </a:r>
            <a:endParaRPr/>
          </a:p>
          <a:p>
            <a:pPr marL="0" lvl="0" indent="0" algn="l" rtl="0">
              <a:lnSpc>
                <a:spcPct val="100000"/>
              </a:lnSpc>
              <a:spcBef>
                <a:spcPts val="0"/>
              </a:spcBef>
              <a:spcAft>
                <a:spcPts val="0"/>
              </a:spcAft>
              <a:buClr>
                <a:schemeClr val="dk1"/>
              </a:buClr>
              <a:buSzPct val="61111"/>
              <a:buFont typeface="Arial"/>
              <a:buNone/>
            </a:pPr>
            <a:r>
              <a:rPr lang="en-CA"/>
              <a:t>[12] M. Abeydeera and D. Sanchez, “Chronos: Efficient Speculative Parallelism for Accelerators,” Mar. 2020. doi: 10.1145/3373376.3378454.</a:t>
            </a:r>
            <a:endParaRPr/>
          </a:p>
        </p:txBody>
      </p:sp>
      <p:sp>
        <p:nvSpPr>
          <p:cNvPr id="917" name="Google Shape;917;p4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36</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4</a:t>
            </a:fld>
            <a:endParaRPr/>
          </a:p>
        </p:txBody>
      </p:sp>
      <p:sp>
        <p:nvSpPr>
          <p:cNvPr id="100" name="Google Shape;10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101" name="Google Shape;101;p16"/>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102" name="Google Shape;102;p16"/>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103" name="Google Shape;103;p16"/>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104" name="Google Shape;104;p16"/>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105" name="Google Shape;105;p16"/>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106" name="Google Shape;106;p16"/>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107" name="Google Shape;107;p16"/>
          <p:cNvCxnSpPr>
            <a:stCxn id="106" idx="2"/>
            <a:endCxn id="101" idx="0"/>
          </p:cNvCxnSpPr>
          <p:nvPr/>
        </p:nvCxnSpPr>
        <p:spPr>
          <a:xfrm flipH="1">
            <a:off x="2662275" y="1987575"/>
            <a:ext cx="523800" cy="898500"/>
          </a:xfrm>
          <a:prstGeom prst="straightConnector1">
            <a:avLst/>
          </a:prstGeom>
          <a:noFill/>
          <a:ln w="9525" cap="flat" cmpd="sng">
            <a:solidFill>
              <a:schemeClr val="dk2"/>
            </a:solidFill>
            <a:prstDash val="solid"/>
            <a:round/>
            <a:headEnd type="none" w="med" len="med"/>
            <a:tailEnd type="none" w="med" len="med"/>
          </a:ln>
        </p:spPr>
      </p:cxnSp>
      <p:cxnSp>
        <p:nvCxnSpPr>
          <p:cNvPr id="108" name="Google Shape;108;p16"/>
          <p:cNvCxnSpPr>
            <a:stCxn id="104" idx="3"/>
            <a:endCxn id="105" idx="1"/>
          </p:cNvCxnSpPr>
          <p:nvPr/>
        </p:nvCxnSpPr>
        <p:spPr>
          <a:xfrm>
            <a:off x="6177075" y="1987500"/>
            <a:ext cx="1319100" cy="4110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6"/>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110" name="Google Shape;110;p16"/>
          <p:cNvCxnSpPr>
            <a:stCxn id="106" idx="3"/>
            <a:endCxn id="104" idx="1"/>
          </p:cNvCxnSpPr>
          <p:nvPr/>
        </p:nvCxnSpPr>
        <p:spPr>
          <a:xfrm>
            <a:off x="3800475" y="1790775"/>
            <a:ext cx="1147800" cy="19680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6"/>
          <p:cNvCxnSpPr>
            <a:stCxn id="109" idx="2"/>
            <a:endCxn id="104"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6"/>
          <p:cNvCxnSpPr>
            <a:stCxn id="104" idx="2"/>
            <a:endCxn id="103" idx="0"/>
          </p:cNvCxnSpPr>
          <p:nvPr/>
        </p:nvCxnSpPr>
        <p:spPr>
          <a:xfrm flipH="1">
            <a:off x="5433975" y="2184300"/>
            <a:ext cx="128700" cy="9126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6"/>
          <p:cNvCxnSpPr>
            <a:stCxn id="109" idx="2"/>
            <a:endCxn id="103" idx="3"/>
          </p:cNvCxnSpPr>
          <p:nvPr/>
        </p:nvCxnSpPr>
        <p:spPr>
          <a:xfrm flipH="1">
            <a:off x="6048525" y="977700"/>
            <a:ext cx="788100" cy="23160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16"/>
          <p:cNvCxnSpPr>
            <a:stCxn id="101" idx="2"/>
            <a:endCxn id="102" idx="0"/>
          </p:cNvCxnSpPr>
          <p:nvPr/>
        </p:nvCxnSpPr>
        <p:spPr>
          <a:xfrm flipH="1">
            <a:off x="1290675" y="3279675"/>
            <a:ext cx="1371600" cy="873300"/>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16"/>
          <p:cNvCxnSpPr>
            <a:stCxn id="105" idx="2"/>
            <a:endCxn id="103" idx="3"/>
          </p:cNvCxnSpPr>
          <p:nvPr/>
        </p:nvCxnSpPr>
        <p:spPr>
          <a:xfrm flipH="1">
            <a:off x="6048375" y="2225475"/>
            <a:ext cx="2062200" cy="1068000"/>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16"/>
          <p:cNvCxnSpPr>
            <a:stCxn id="103" idx="1"/>
            <a:endCxn id="101"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none" w="med" len="med"/>
          </a:ln>
        </p:spPr>
      </p:cxnSp>
      <p:sp>
        <p:nvSpPr>
          <p:cNvPr id="117" name="Google Shape;117;p16"/>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10</a:t>
            </a:r>
            <a:endParaRPr sz="1800">
              <a:solidFill>
                <a:schemeClr val="dk2"/>
              </a:solidFill>
            </a:endParaRPr>
          </a:p>
        </p:txBody>
      </p:sp>
      <p:sp>
        <p:nvSpPr>
          <p:cNvPr id="118" name="Google Shape;118;p16"/>
          <p:cNvSpPr txBox="1"/>
          <p:nvPr/>
        </p:nvSpPr>
        <p:spPr>
          <a:xfrm>
            <a:off x="2387931" y="22154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5</a:t>
            </a:r>
            <a:endParaRPr sz="1800">
              <a:solidFill>
                <a:schemeClr val="dk2"/>
              </a:solidFill>
            </a:endParaRPr>
          </a:p>
        </p:txBody>
      </p:sp>
      <p:sp>
        <p:nvSpPr>
          <p:cNvPr id="119" name="Google Shape;119;p16"/>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2</a:t>
            </a:r>
            <a:endParaRPr sz="1800">
              <a:solidFill>
                <a:schemeClr val="dk2"/>
              </a:solidFill>
            </a:endParaRPr>
          </a:p>
        </p:txBody>
      </p:sp>
      <p:sp>
        <p:nvSpPr>
          <p:cNvPr id="120" name="Google Shape;120;p16"/>
          <p:cNvSpPr txBox="1"/>
          <p:nvPr/>
        </p:nvSpPr>
        <p:spPr>
          <a:xfrm>
            <a:off x="57150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5</a:t>
            </a:r>
            <a:endParaRPr sz="1800">
              <a:solidFill>
                <a:schemeClr val="dk2"/>
              </a:solidFill>
            </a:endParaRPr>
          </a:p>
        </p:txBody>
      </p:sp>
      <p:sp>
        <p:nvSpPr>
          <p:cNvPr id="121" name="Google Shape;121;p16"/>
          <p:cNvSpPr txBox="1"/>
          <p:nvPr/>
        </p:nvSpPr>
        <p:spPr>
          <a:xfrm>
            <a:off x="6562281" y="11627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3</a:t>
            </a:r>
            <a:endParaRPr sz="1800">
              <a:solidFill>
                <a:schemeClr val="dk2"/>
              </a:solidFill>
            </a:endParaRPr>
          </a:p>
        </p:txBody>
      </p:sp>
      <p:sp>
        <p:nvSpPr>
          <p:cNvPr id="122" name="Google Shape;122;p16"/>
          <p:cNvSpPr txBox="1"/>
          <p:nvPr/>
        </p:nvSpPr>
        <p:spPr>
          <a:xfrm>
            <a:off x="5100681" y="24191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2</a:t>
            </a:r>
            <a:endParaRPr sz="1800">
              <a:solidFill>
                <a:schemeClr val="dk2"/>
              </a:solidFill>
            </a:endParaRPr>
          </a:p>
        </p:txBody>
      </p:sp>
      <p:sp>
        <p:nvSpPr>
          <p:cNvPr id="123" name="Google Shape;123;p16"/>
          <p:cNvSpPr txBox="1"/>
          <p:nvPr/>
        </p:nvSpPr>
        <p:spPr>
          <a:xfrm>
            <a:off x="6947481" y="26239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4</a:t>
            </a:r>
            <a:endParaRPr sz="1800">
              <a:solidFill>
                <a:schemeClr val="dk2"/>
              </a:solidFill>
            </a:endParaRPr>
          </a:p>
        </p:txBody>
      </p:sp>
      <p:sp>
        <p:nvSpPr>
          <p:cNvPr id="124" name="Google Shape;124;p16"/>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1</a:t>
            </a:r>
            <a:endParaRPr sz="1800">
              <a:solidFill>
                <a:schemeClr val="dk2"/>
              </a:solidFill>
            </a:endParaRPr>
          </a:p>
        </p:txBody>
      </p:sp>
      <p:sp>
        <p:nvSpPr>
          <p:cNvPr id="125" name="Google Shape;125;p16"/>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5</a:t>
            </a:r>
            <a:endParaRPr sz="1800">
              <a:solidFill>
                <a:schemeClr val="dk2"/>
              </a:solidFill>
            </a:endParaRPr>
          </a:p>
        </p:txBody>
      </p:sp>
      <p:sp>
        <p:nvSpPr>
          <p:cNvPr id="126" name="Google Shape;126;p16"/>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5</a:t>
            </a:fld>
            <a:endParaRPr/>
          </a:p>
        </p:txBody>
      </p:sp>
      <p:sp>
        <p:nvSpPr>
          <p:cNvPr id="173" name="Google Shape;17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174" name="Google Shape;174;p18"/>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175" name="Google Shape;175;p18"/>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176" name="Google Shape;176;p18"/>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177" name="Google Shape;177;p18"/>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178" name="Google Shape;178;p18"/>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179" name="Google Shape;179;p18"/>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180" name="Google Shape;180;p18"/>
          <p:cNvCxnSpPr>
            <a:stCxn id="179" idx="2"/>
            <a:endCxn id="174"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181" name="Google Shape;181;p18"/>
          <p:cNvCxnSpPr>
            <a:stCxn id="177" idx="3"/>
            <a:endCxn id="178"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182" name="Google Shape;182;p18"/>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183" name="Google Shape;183;p18"/>
          <p:cNvCxnSpPr>
            <a:stCxn id="179" idx="3"/>
            <a:endCxn id="177"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184" name="Google Shape;184;p18"/>
          <p:cNvCxnSpPr>
            <a:stCxn id="182" idx="2"/>
            <a:endCxn id="177"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185" name="Google Shape;185;p18"/>
          <p:cNvCxnSpPr>
            <a:stCxn id="177" idx="2"/>
            <a:endCxn id="176"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186" name="Google Shape;186;p18"/>
          <p:cNvCxnSpPr>
            <a:stCxn id="182" idx="2"/>
            <a:endCxn id="176"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187" name="Google Shape;187;p18"/>
          <p:cNvCxnSpPr>
            <a:stCxn id="174" idx="2"/>
            <a:endCxn id="175"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188" name="Google Shape;188;p18"/>
          <p:cNvCxnSpPr>
            <a:stCxn id="178" idx="2"/>
            <a:endCxn id="176"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189" name="Google Shape;189;p18"/>
          <p:cNvCxnSpPr>
            <a:stCxn id="176" idx="1"/>
            <a:endCxn id="174"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18"/>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191" name="Google Shape;191;p18"/>
          <p:cNvSpPr txBox="1"/>
          <p:nvPr/>
        </p:nvSpPr>
        <p:spPr>
          <a:xfrm>
            <a:off x="2464131" y="20630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0.9</a:t>
            </a:r>
            <a:endParaRPr sz="1800">
              <a:solidFill>
                <a:schemeClr val="dk2"/>
              </a:solidFill>
            </a:endParaRPr>
          </a:p>
        </p:txBody>
      </p:sp>
      <p:sp>
        <p:nvSpPr>
          <p:cNvPr id="192" name="Google Shape;192;p18"/>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193" name="Google Shape;193;p18"/>
          <p:cNvSpPr txBox="1"/>
          <p:nvPr/>
        </p:nvSpPr>
        <p:spPr>
          <a:xfrm>
            <a:off x="56388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194" name="Google Shape;194;p18"/>
          <p:cNvSpPr txBox="1"/>
          <p:nvPr/>
        </p:nvSpPr>
        <p:spPr>
          <a:xfrm>
            <a:off x="6638481" y="12389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0.3</a:t>
            </a:r>
            <a:endParaRPr sz="1800">
              <a:solidFill>
                <a:schemeClr val="dk2"/>
              </a:solidFill>
            </a:endParaRPr>
          </a:p>
        </p:txBody>
      </p:sp>
      <p:sp>
        <p:nvSpPr>
          <p:cNvPr id="195" name="Google Shape;195;p18"/>
          <p:cNvSpPr txBox="1"/>
          <p:nvPr/>
        </p:nvSpPr>
        <p:spPr>
          <a:xfrm>
            <a:off x="5024481" y="22667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196" name="Google Shape;196;p18"/>
          <p:cNvSpPr txBox="1"/>
          <p:nvPr/>
        </p:nvSpPr>
        <p:spPr>
          <a:xfrm>
            <a:off x="6947481" y="27001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0.4</a:t>
            </a:r>
            <a:endParaRPr sz="1800">
              <a:solidFill>
                <a:schemeClr val="dk2"/>
              </a:solidFill>
            </a:endParaRPr>
          </a:p>
        </p:txBody>
      </p:sp>
      <p:sp>
        <p:nvSpPr>
          <p:cNvPr id="197" name="Google Shape;197;p18"/>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198" name="Google Shape;198;p18"/>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199" name="Google Shape;199;p18"/>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6</a:t>
            </a:fld>
            <a:endParaRPr/>
          </a:p>
        </p:txBody>
      </p:sp>
      <p:sp>
        <p:nvSpPr>
          <p:cNvPr id="205" name="Google Shape;2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206" name="Google Shape;206;p19"/>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207" name="Google Shape;207;p19"/>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208" name="Google Shape;208;p19"/>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209" name="Google Shape;209;p19"/>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210" name="Google Shape;210;p19"/>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211" name="Google Shape;211;p19"/>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212" name="Google Shape;212;p19"/>
          <p:cNvCxnSpPr>
            <a:stCxn id="211" idx="2"/>
            <a:endCxn id="206"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213" name="Google Shape;213;p19"/>
          <p:cNvCxnSpPr>
            <a:stCxn id="209" idx="3"/>
            <a:endCxn id="210"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214" name="Google Shape;214;p19"/>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215" name="Google Shape;215;p19"/>
          <p:cNvCxnSpPr>
            <a:stCxn id="211" idx="3"/>
            <a:endCxn id="209"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216" name="Google Shape;216;p19"/>
          <p:cNvCxnSpPr>
            <a:stCxn id="214" idx="2"/>
            <a:endCxn id="209"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217" name="Google Shape;217;p19"/>
          <p:cNvCxnSpPr>
            <a:stCxn id="209" idx="2"/>
            <a:endCxn id="208"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218" name="Google Shape;218;p19"/>
          <p:cNvCxnSpPr>
            <a:stCxn id="214" idx="2"/>
            <a:endCxn id="208"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219" name="Google Shape;219;p19"/>
          <p:cNvCxnSpPr>
            <a:stCxn id="206" idx="2"/>
            <a:endCxn id="207"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220" name="Google Shape;220;p19"/>
          <p:cNvCxnSpPr>
            <a:stCxn id="210" idx="2"/>
            <a:endCxn id="208"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221" name="Google Shape;221;p19"/>
          <p:cNvCxnSpPr>
            <a:stCxn id="208" idx="1"/>
            <a:endCxn id="206"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sp>
        <p:nvSpPr>
          <p:cNvPr id="222" name="Google Shape;222;p19"/>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223" name="Google Shape;223;p19"/>
          <p:cNvSpPr txBox="1"/>
          <p:nvPr/>
        </p:nvSpPr>
        <p:spPr>
          <a:xfrm>
            <a:off x="2464131" y="20630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0.9</a:t>
            </a:r>
            <a:endParaRPr sz="1800">
              <a:solidFill>
                <a:schemeClr val="dk2"/>
              </a:solidFill>
            </a:endParaRPr>
          </a:p>
        </p:txBody>
      </p:sp>
      <p:sp>
        <p:nvSpPr>
          <p:cNvPr id="224" name="Google Shape;224;p19"/>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225" name="Google Shape;225;p19"/>
          <p:cNvSpPr txBox="1"/>
          <p:nvPr/>
        </p:nvSpPr>
        <p:spPr>
          <a:xfrm>
            <a:off x="56388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226" name="Google Shape;226;p19"/>
          <p:cNvSpPr txBox="1"/>
          <p:nvPr/>
        </p:nvSpPr>
        <p:spPr>
          <a:xfrm>
            <a:off x="6638481" y="12389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0.3</a:t>
            </a:r>
            <a:endParaRPr sz="1800">
              <a:solidFill>
                <a:schemeClr val="dk2"/>
              </a:solidFill>
            </a:endParaRPr>
          </a:p>
        </p:txBody>
      </p:sp>
      <p:sp>
        <p:nvSpPr>
          <p:cNvPr id="227" name="Google Shape;227;p19"/>
          <p:cNvSpPr txBox="1"/>
          <p:nvPr/>
        </p:nvSpPr>
        <p:spPr>
          <a:xfrm>
            <a:off x="5024481" y="22667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228" name="Google Shape;228;p19"/>
          <p:cNvSpPr txBox="1"/>
          <p:nvPr/>
        </p:nvSpPr>
        <p:spPr>
          <a:xfrm>
            <a:off x="6947481" y="27001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0.4</a:t>
            </a:r>
            <a:endParaRPr sz="1800">
              <a:solidFill>
                <a:schemeClr val="dk2"/>
              </a:solidFill>
            </a:endParaRPr>
          </a:p>
        </p:txBody>
      </p:sp>
      <p:sp>
        <p:nvSpPr>
          <p:cNvPr id="229" name="Google Shape;229;p19"/>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230" name="Google Shape;230;p19"/>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231" name="Google Shape;231;p19"/>
          <p:cNvSpPr txBox="1"/>
          <p:nvPr/>
        </p:nvSpPr>
        <p:spPr>
          <a:xfrm>
            <a:off x="4572000" y="270257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70%</a:t>
            </a:r>
            <a:endParaRPr sz="1800">
              <a:solidFill>
                <a:srgbClr val="38761D"/>
              </a:solidFill>
            </a:endParaRPr>
          </a:p>
        </p:txBody>
      </p:sp>
      <p:sp>
        <p:nvSpPr>
          <p:cNvPr id="232" name="Google Shape;232;p19"/>
          <p:cNvSpPr txBox="1"/>
          <p:nvPr/>
        </p:nvSpPr>
        <p:spPr>
          <a:xfrm>
            <a:off x="5986500" y="1905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90%</a:t>
            </a:r>
            <a:endParaRPr sz="1800">
              <a:solidFill>
                <a:srgbClr val="38761D"/>
              </a:solidFill>
            </a:endParaRPr>
          </a:p>
        </p:txBody>
      </p:sp>
      <p:sp>
        <p:nvSpPr>
          <p:cNvPr id="233" name="Google Shape;233;p19"/>
          <p:cNvSpPr txBox="1"/>
          <p:nvPr/>
        </p:nvSpPr>
        <p:spPr>
          <a:xfrm>
            <a:off x="419100" y="37593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0%</a:t>
            </a:r>
            <a:endParaRPr sz="1800">
              <a:solidFill>
                <a:srgbClr val="38761D"/>
              </a:solidFill>
            </a:endParaRPr>
          </a:p>
        </p:txBody>
      </p:sp>
      <p:sp>
        <p:nvSpPr>
          <p:cNvPr id="234" name="Google Shape;234;p19"/>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7</a:t>
            </a:fld>
            <a:endParaRPr/>
          </a:p>
        </p:txBody>
      </p:sp>
      <p:sp>
        <p:nvSpPr>
          <p:cNvPr id="240" name="Google Shape;24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241" name="Google Shape;241;p20"/>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242" name="Google Shape;242;p20"/>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243" name="Google Shape;243;p20"/>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244" name="Google Shape;244;p20"/>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245" name="Google Shape;245;p20"/>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246" name="Google Shape;246;p20"/>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247" name="Google Shape;247;p20"/>
          <p:cNvCxnSpPr>
            <a:stCxn id="246" idx="2"/>
            <a:endCxn id="241"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248" name="Google Shape;248;p20"/>
          <p:cNvCxnSpPr>
            <a:stCxn id="244" idx="3"/>
            <a:endCxn id="245"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249" name="Google Shape;249;p20"/>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250" name="Google Shape;250;p20"/>
          <p:cNvCxnSpPr>
            <a:stCxn id="246" idx="3"/>
            <a:endCxn id="244"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251" name="Google Shape;251;p20"/>
          <p:cNvCxnSpPr>
            <a:stCxn id="249" idx="2"/>
            <a:endCxn id="244"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252" name="Google Shape;252;p20"/>
          <p:cNvCxnSpPr>
            <a:stCxn id="244" idx="2"/>
            <a:endCxn id="243"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253" name="Google Shape;253;p20"/>
          <p:cNvCxnSpPr>
            <a:stCxn id="249" idx="2"/>
            <a:endCxn id="243"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254" name="Google Shape;254;p20"/>
          <p:cNvCxnSpPr>
            <a:stCxn id="241" idx="2"/>
            <a:endCxn id="242"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255" name="Google Shape;255;p20"/>
          <p:cNvCxnSpPr>
            <a:stCxn id="245" idx="2"/>
            <a:endCxn id="243"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256" name="Google Shape;256;p20"/>
          <p:cNvCxnSpPr>
            <a:stCxn id="243" idx="1"/>
            <a:endCxn id="241"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sp>
        <p:nvSpPr>
          <p:cNvPr id="257" name="Google Shape;257;p20"/>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258" name="Google Shape;258;p20"/>
          <p:cNvSpPr txBox="1"/>
          <p:nvPr/>
        </p:nvSpPr>
        <p:spPr>
          <a:xfrm>
            <a:off x="2464131" y="20630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0.9</a:t>
            </a:r>
            <a:endParaRPr sz="1800">
              <a:solidFill>
                <a:schemeClr val="dk2"/>
              </a:solidFill>
            </a:endParaRPr>
          </a:p>
        </p:txBody>
      </p:sp>
      <p:sp>
        <p:nvSpPr>
          <p:cNvPr id="259" name="Google Shape;259;p20"/>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260" name="Google Shape;260;p20"/>
          <p:cNvSpPr txBox="1"/>
          <p:nvPr/>
        </p:nvSpPr>
        <p:spPr>
          <a:xfrm>
            <a:off x="56388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261" name="Google Shape;261;p20"/>
          <p:cNvSpPr txBox="1"/>
          <p:nvPr/>
        </p:nvSpPr>
        <p:spPr>
          <a:xfrm>
            <a:off x="6638481" y="12389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0.3</a:t>
            </a:r>
            <a:endParaRPr sz="1800">
              <a:solidFill>
                <a:schemeClr val="dk2"/>
              </a:solidFill>
            </a:endParaRPr>
          </a:p>
        </p:txBody>
      </p:sp>
      <p:sp>
        <p:nvSpPr>
          <p:cNvPr id="262" name="Google Shape;262;p20"/>
          <p:cNvSpPr txBox="1"/>
          <p:nvPr/>
        </p:nvSpPr>
        <p:spPr>
          <a:xfrm>
            <a:off x="5024481" y="22667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263" name="Google Shape;263;p20"/>
          <p:cNvSpPr txBox="1"/>
          <p:nvPr/>
        </p:nvSpPr>
        <p:spPr>
          <a:xfrm>
            <a:off x="6947481" y="27001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0.4</a:t>
            </a:r>
            <a:endParaRPr sz="1800">
              <a:solidFill>
                <a:schemeClr val="dk2"/>
              </a:solidFill>
            </a:endParaRPr>
          </a:p>
        </p:txBody>
      </p:sp>
      <p:sp>
        <p:nvSpPr>
          <p:cNvPr id="264" name="Google Shape;264;p20"/>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265" name="Google Shape;265;p20"/>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266" name="Google Shape;266;p20"/>
          <p:cNvSpPr txBox="1"/>
          <p:nvPr/>
        </p:nvSpPr>
        <p:spPr>
          <a:xfrm>
            <a:off x="4572000" y="270257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70%</a:t>
            </a:r>
            <a:endParaRPr sz="1800">
              <a:solidFill>
                <a:srgbClr val="38761D"/>
              </a:solidFill>
            </a:endParaRPr>
          </a:p>
        </p:txBody>
      </p:sp>
      <p:sp>
        <p:nvSpPr>
          <p:cNvPr id="267" name="Google Shape;267;p20"/>
          <p:cNvSpPr txBox="1"/>
          <p:nvPr/>
        </p:nvSpPr>
        <p:spPr>
          <a:xfrm>
            <a:off x="5986500" y="1905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90%</a:t>
            </a:r>
            <a:endParaRPr sz="1800">
              <a:solidFill>
                <a:srgbClr val="38761D"/>
              </a:solidFill>
            </a:endParaRPr>
          </a:p>
        </p:txBody>
      </p:sp>
      <p:sp>
        <p:nvSpPr>
          <p:cNvPr id="268" name="Google Shape;268;p20"/>
          <p:cNvSpPr txBox="1"/>
          <p:nvPr/>
        </p:nvSpPr>
        <p:spPr>
          <a:xfrm>
            <a:off x="419100" y="37593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0%</a:t>
            </a:r>
            <a:endParaRPr sz="1800">
              <a:solidFill>
                <a:srgbClr val="38761D"/>
              </a:solidFill>
            </a:endParaRPr>
          </a:p>
        </p:txBody>
      </p:sp>
      <p:cxnSp>
        <p:nvCxnSpPr>
          <p:cNvPr id="269" name="Google Shape;269;p20"/>
          <p:cNvCxnSpPr/>
          <p:nvPr/>
        </p:nvCxnSpPr>
        <p:spPr>
          <a:xfrm flipH="1">
            <a:off x="5591125" y="666575"/>
            <a:ext cx="537300" cy="358200"/>
          </a:xfrm>
          <a:prstGeom prst="straightConnector1">
            <a:avLst/>
          </a:prstGeom>
          <a:noFill/>
          <a:ln w="9525" cap="flat" cmpd="sng">
            <a:solidFill>
              <a:srgbClr val="38761D"/>
            </a:solidFill>
            <a:prstDash val="solid"/>
            <a:round/>
            <a:headEnd type="none" w="med" len="med"/>
            <a:tailEnd type="triangle" w="med" len="med"/>
          </a:ln>
        </p:spPr>
      </p:cxnSp>
      <p:cxnSp>
        <p:nvCxnSpPr>
          <p:cNvPr id="270" name="Google Shape;270;p20"/>
          <p:cNvCxnSpPr/>
          <p:nvPr/>
        </p:nvCxnSpPr>
        <p:spPr>
          <a:xfrm rot="10800000">
            <a:off x="3946200" y="2760225"/>
            <a:ext cx="580200" cy="84300"/>
          </a:xfrm>
          <a:prstGeom prst="straightConnector1">
            <a:avLst/>
          </a:prstGeom>
          <a:noFill/>
          <a:ln w="9525" cap="flat" cmpd="sng">
            <a:solidFill>
              <a:srgbClr val="38761D"/>
            </a:solidFill>
            <a:prstDash val="solid"/>
            <a:round/>
            <a:headEnd type="none" w="med" len="med"/>
            <a:tailEnd type="triangle" w="med" len="med"/>
          </a:ln>
        </p:spPr>
      </p:cxnSp>
      <p:cxnSp>
        <p:nvCxnSpPr>
          <p:cNvPr id="271" name="Google Shape;271;p20"/>
          <p:cNvCxnSpPr/>
          <p:nvPr/>
        </p:nvCxnSpPr>
        <p:spPr>
          <a:xfrm rot="10800000" flipH="1">
            <a:off x="1078050" y="3498450"/>
            <a:ext cx="294900" cy="226200"/>
          </a:xfrm>
          <a:prstGeom prst="straightConnector1">
            <a:avLst/>
          </a:prstGeom>
          <a:noFill/>
          <a:ln w="9525" cap="flat" cmpd="sng">
            <a:solidFill>
              <a:srgbClr val="38761D"/>
            </a:solidFill>
            <a:prstDash val="solid"/>
            <a:round/>
            <a:headEnd type="none" w="med" len="med"/>
            <a:tailEnd type="triangle" w="med" len="med"/>
          </a:ln>
        </p:spPr>
      </p:cxnSp>
      <p:cxnSp>
        <p:nvCxnSpPr>
          <p:cNvPr id="272" name="Google Shape;272;p20"/>
          <p:cNvCxnSpPr/>
          <p:nvPr/>
        </p:nvCxnSpPr>
        <p:spPr>
          <a:xfrm rot="10800000" flipH="1">
            <a:off x="4983600" y="2284725"/>
            <a:ext cx="114000" cy="331200"/>
          </a:xfrm>
          <a:prstGeom prst="straightConnector1">
            <a:avLst/>
          </a:prstGeom>
          <a:noFill/>
          <a:ln w="9525" cap="flat" cmpd="sng">
            <a:solidFill>
              <a:srgbClr val="38761D"/>
            </a:solidFill>
            <a:prstDash val="solid"/>
            <a:round/>
            <a:headEnd type="none" w="med" len="med"/>
            <a:tailEnd type="triangle" w="med" len="med"/>
          </a:ln>
        </p:spPr>
      </p:cxnSp>
      <p:cxnSp>
        <p:nvCxnSpPr>
          <p:cNvPr id="273" name="Google Shape;273;p20"/>
          <p:cNvCxnSpPr/>
          <p:nvPr/>
        </p:nvCxnSpPr>
        <p:spPr>
          <a:xfrm rot="10800000" flipH="1">
            <a:off x="5934375" y="2712975"/>
            <a:ext cx="114000" cy="331200"/>
          </a:xfrm>
          <a:prstGeom prst="straightConnector1">
            <a:avLst/>
          </a:prstGeom>
          <a:noFill/>
          <a:ln w="9525" cap="flat" cmpd="sng">
            <a:solidFill>
              <a:srgbClr val="38761D"/>
            </a:solidFill>
            <a:prstDash val="solid"/>
            <a:round/>
            <a:headEnd type="none" w="med" len="med"/>
            <a:tailEnd type="triangle" w="med" len="med"/>
          </a:ln>
        </p:spPr>
      </p:cxnSp>
      <p:cxnSp>
        <p:nvCxnSpPr>
          <p:cNvPr id="274" name="Google Shape;274;p20"/>
          <p:cNvCxnSpPr/>
          <p:nvPr/>
        </p:nvCxnSpPr>
        <p:spPr>
          <a:xfrm rot="10800000" flipH="1">
            <a:off x="6385575" y="2763075"/>
            <a:ext cx="362700" cy="204900"/>
          </a:xfrm>
          <a:prstGeom prst="straightConnector1">
            <a:avLst/>
          </a:prstGeom>
          <a:noFill/>
          <a:ln w="9525" cap="flat" cmpd="sng">
            <a:solidFill>
              <a:srgbClr val="38761D"/>
            </a:solidFill>
            <a:prstDash val="solid"/>
            <a:round/>
            <a:headEnd type="none" w="med" len="med"/>
            <a:tailEnd type="triangle" w="med" len="med"/>
          </a:ln>
        </p:spPr>
      </p:cxnSp>
      <p:sp>
        <p:nvSpPr>
          <p:cNvPr id="275" name="Google Shape;275;p20"/>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8</a:t>
            </a:fld>
            <a:endParaRPr/>
          </a:p>
        </p:txBody>
      </p:sp>
      <p:sp>
        <p:nvSpPr>
          <p:cNvPr id="281" name="Google Shape;28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282" name="Google Shape;282;p21"/>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283" name="Google Shape;283;p21"/>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284" name="Google Shape;284;p21"/>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285" name="Google Shape;285;p21"/>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286" name="Google Shape;286;p21"/>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287" name="Google Shape;287;p21"/>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288" name="Google Shape;288;p21"/>
          <p:cNvCxnSpPr>
            <a:stCxn id="287" idx="2"/>
            <a:endCxn id="282"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289" name="Google Shape;289;p21"/>
          <p:cNvCxnSpPr>
            <a:stCxn id="285" idx="3"/>
            <a:endCxn id="286"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290" name="Google Shape;290;p21"/>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291" name="Google Shape;291;p21"/>
          <p:cNvCxnSpPr>
            <a:stCxn id="287" idx="3"/>
            <a:endCxn id="285"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292" name="Google Shape;292;p21"/>
          <p:cNvCxnSpPr>
            <a:stCxn id="290" idx="2"/>
            <a:endCxn id="285"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21"/>
          <p:cNvCxnSpPr>
            <a:stCxn id="285" idx="2"/>
            <a:endCxn id="284"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294" name="Google Shape;294;p21"/>
          <p:cNvCxnSpPr>
            <a:stCxn id="290" idx="2"/>
            <a:endCxn id="284"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295" name="Google Shape;295;p21"/>
          <p:cNvCxnSpPr>
            <a:stCxn id="282" idx="2"/>
            <a:endCxn id="283"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296" name="Google Shape;296;p21"/>
          <p:cNvCxnSpPr>
            <a:stCxn id="286" idx="2"/>
            <a:endCxn id="284"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297" name="Google Shape;297;p21"/>
          <p:cNvCxnSpPr>
            <a:stCxn id="284" idx="1"/>
            <a:endCxn id="282"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sp>
        <p:nvSpPr>
          <p:cNvPr id="298" name="Google Shape;298;p21"/>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299" name="Google Shape;299;p21"/>
          <p:cNvSpPr txBox="1"/>
          <p:nvPr/>
        </p:nvSpPr>
        <p:spPr>
          <a:xfrm>
            <a:off x="2464131" y="20630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0.9</a:t>
            </a:r>
            <a:endParaRPr sz="1800">
              <a:solidFill>
                <a:schemeClr val="dk2"/>
              </a:solidFill>
            </a:endParaRPr>
          </a:p>
        </p:txBody>
      </p:sp>
      <p:sp>
        <p:nvSpPr>
          <p:cNvPr id="300" name="Google Shape;300;p21"/>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301" name="Google Shape;301;p21"/>
          <p:cNvSpPr txBox="1"/>
          <p:nvPr/>
        </p:nvSpPr>
        <p:spPr>
          <a:xfrm>
            <a:off x="56388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302" name="Google Shape;302;p21"/>
          <p:cNvSpPr txBox="1"/>
          <p:nvPr/>
        </p:nvSpPr>
        <p:spPr>
          <a:xfrm>
            <a:off x="6638481" y="12389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0.3</a:t>
            </a:r>
            <a:endParaRPr sz="1800">
              <a:solidFill>
                <a:schemeClr val="dk2"/>
              </a:solidFill>
            </a:endParaRPr>
          </a:p>
        </p:txBody>
      </p:sp>
      <p:sp>
        <p:nvSpPr>
          <p:cNvPr id="303" name="Google Shape;303;p21"/>
          <p:cNvSpPr txBox="1"/>
          <p:nvPr/>
        </p:nvSpPr>
        <p:spPr>
          <a:xfrm>
            <a:off x="5024481" y="22667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304" name="Google Shape;304;p21"/>
          <p:cNvSpPr txBox="1"/>
          <p:nvPr/>
        </p:nvSpPr>
        <p:spPr>
          <a:xfrm>
            <a:off x="6947481" y="27001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0.4</a:t>
            </a:r>
            <a:endParaRPr sz="1800">
              <a:solidFill>
                <a:schemeClr val="dk2"/>
              </a:solidFill>
            </a:endParaRPr>
          </a:p>
        </p:txBody>
      </p:sp>
      <p:sp>
        <p:nvSpPr>
          <p:cNvPr id="305" name="Google Shape;305;p21"/>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306" name="Google Shape;306;p21"/>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307" name="Google Shape;307;p21"/>
          <p:cNvSpPr txBox="1"/>
          <p:nvPr/>
        </p:nvSpPr>
        <p:spPr>
          <a:xfrm>
            <a:off x="4572000" y="270257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70%</a:t>
            </a:r>
            <a:endParaRPr sz="1800">
              <a:solidFill>
                <a:srgbClr val="38761D"/>
              </a:solidFill>
            </a:endParaRPr>
          </a:p>
        </p:txBody>
      </p:sp>
      <p:sp>
        <p:nvSpPr>
          <p:cNvPr id="308" name="Google Shape;308;p21"/>
          <p:cNvSpPr txBox="1"/>
          <p:nvPr/>
        </p:nvSpPr>
        <p:spPr>
          <a:xfrm>
            <a:off x="5986500" y="1905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80%</a:t>
            </a:r>
            <a:endParaRPr sz="1800">
              <a:solidFill>
                <a:srgbClr val="38761D"/>
              </a:solidFill>
            </a:endParaRPr>
          </a:p>
        </p:txBody>
      </p:sp>
      <p:sp>
        <p:nvSpPr>
          <p:cNvPr id="309" name="Google Shape;309;p21"/>
          <p:cNvSpPr txBox="1"/>
          <p:nvPr/>
        </p:nvSpPr>
        <p:spPr>
          <a:xfrm>
            <a:off x="419100" y="37593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0%</a:t>
            </a:r>
            <a:endParaRPr sz="1800">
              <a:solidFill>
                <a:srgbClr val="38761D"/>
              </a:solidFill>
            </a:endParaRPr>
          </a:p>
        </p:txBody>
      </p:sp>
      <p:cxnSp>
        <p:nvCxnSpPr>
          <p:cNvPr id="310" name="Google Shape;310;p21"/>
          <p:cNvCxnSpPr/>
          <p:nvPr/>
        </p:nvCxnSpPr>
        <p:spPr>
          <a:xfrm flipH="1">
            <a:off x="5591125" y="666575"/>
            <a:ext cx="537300" cy="358200"/>
          </a:xfrm>
          <a:prstGeom prst="straightConnector1">
            <a:avLst/>
          </a:prstGeom>
          <a:noFill/>
          <a:ln w="9525" cap="flat" cmpd="sng">
            <a:solidFill>
              <a:srgbClr val="38761D"/>
            </a:solidFill>
            <a:prstDash val="solid"/>
            <a:round/>
            <a:headEnd type="none" w="med" len="med"/>
            <a:tailEnd type="triangle" w="med" len="med"/>
          </a:ln>
        </p:spPr>
      </p:cxnSp>
      <p:cxnSp>
        <p:nvCxnSpPr>
          <p:cNvPr id="311" name="Google Shape;311;p21"/>
          <p:cNvCxnSpPr/>
          <p:nvPr/>
        </p:nvCxnSpPr>
        <p:spPr>
          <a:xfrm rot="10800000">
            <a:off x="3946200" y="2760225"/>
            <a:ext cx="580200" cy="84300"/>
          </a:xfrm>
          <a:prstGeom prst="straightConnector1">
            <a:avLst/>
          </a:prstGeom>
          <a:noFill/>
          <a:ln w="9525" cap="flat" cmpd="sng">
            <a:solidFill>
              <a:srgbClr val="38761D"/>
            </a:solidFill>
            <a:prstDash val="solid"/>
            <a:round/>
            <a:headEnd type="none" w="med" len="med"/>
            <a:tailEnd type="triangle" w="med" len="med"/>
          </a:ln>
        </p:spPr>
      </p:cxnSp>
      <p:cxnSp>
        <p:nvCxnSpPr>
          <p:cNvPr id="312" name="Google Shape;312;p21"/>
          <p:cNvCxnSpPr/>
          <p:nvPr/>
        </p:nvCxnSpPr>
        <p:spPr>
          <a:xfrm rot="10800000" flipH="1">
            <a:off x="1078050" y="3498450"/>
            <a:ext cx="294900" cy="226200"/>
          </a:xfrm>
          <a:prstGeom prst="straightConnector1">
            <a:avLst/>
          </a:prstGeom>
          <a:noFill/>
          <a:ln w="9525" cap="flat" cmpd="sng">
            <a:solidFill>
              <a:srgbClr val="38761D"/>
            </a:solidFill>
            <a:prstDash val="solid"/>
            <a:round/>
            <a:headEnd type="none" w="med" len="med"/>
            <a:tailEnd type="triangle" w="med" len="med"/>
          </a:ln>
        </p:spPr>
      </p:cxnSp>
      <p:sp>
        <p:nvSpPr>
          <p:cNvPr id="313" name="Google Shape;313;p21"/>
          <p:cNvSpPr txBox="1"/>
          <p:nvPr/>
        </p:nvSpPr>
        <p:spPr>
          <a:xfrm>
            <a:off x="1847742" y="2509373"/>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10%</a:t>
            </a:r>
            <a:endParaRPr sz="1800">
              <a:solidFill>
                <a:srgbClr val="38761D"/>
              </a:solidFill>
            </a:endParaRPr>
          </a:p>
        </p:txBody>
      </p:sp>
      <p:sp>
        <p:nvSpPr>
          <p:cNvPr id="314" name="Google Shape;314;p21"/>
          <p:cNvSpPr txBox="1"/>
          <p:nvPr/>
        </p:nvSpPr>
        <p:spPr>
          <a:xfrm>
            <a:off x="4680975" y="1404213"/>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85%</a:t>
            </a:r>
            <a:endParaRPr sz="1800">
              <a:solidFill>
                <a:srgbClr val="38761D"/>
              </a:solidFill>
            </a:endParaRPr>
          </a:p>
        </p:txBody>
      </p:sp>
      <p:cxnSp>
        <p:nvCxnSpPr>
          <p:cNvPr id="315" name="Google Shape;315;p21"/>
          <p:cNvCxnSpPr/>
          <p:nvPr/>
        </p:nvCxnSpPr>
        <p:spPr>
          <a:xfrm rot="10800000" flipH="1">
            <a:off x="5934375" y="2712975"/>
            <a:ext cx="114000" cy="331200"/>
          </a:xfrm>
          <a:prstGeom prst="straightConnector1">
            <a:avLst/>
          </a:prstGeom>
          <a:noFill/>
          <a:ln w="9525" cap="flat" cmpd="sng">
            <a:solidFill>
              <a:srgbClr val="38761D"/>
            </a:solidFill>
            <a:prstDash val="solid"/>
            <a:round/>
            <a:headEnd type="none" w="med" len="med"/>
            <a:tailEnd type="triangle" w="med" len="med"/>
          </a:ln>
        </p:spPr>
      </p:cxnSp>
      <p:cxnSp>
        <p:nvCxnSpPr>
          <p:cNvPr id="316" name="Google Shape;316;p21"/>
          <p:cNvCxnSpPr/>
          <p:nvPr/>
        </p:nvCxnSpPr>
        <p:spPr>
          <a:xfrm rot="10800000" flipH="1">
            <a:off x="6385575" y="2763075"/>
            <a:ext cx="362700" cy="204900"/>
          </a:xfrm>
          <a:prstGeom prst="straightConnector1">
            <a:avLst/>
          </a:prstGeom>
          <a:noFill/>
          <a:ln w="9525" cap="flat" cmpd="sng">
            <a:solidFill>
              <a:srgbClr val="38761D"/>
            </a:solidFill>
            <a:prstDash val="solid"/>
            <a:round/>
            <a:headEnd type="none" w="med" len="med"/>
            <a:tailEnd type="triangle" w="med" len="med"/>
          </a:ln>
        </p:spPr>
      </p:cxnSp>
      <p:cxnSp>
        <p:nvCxnSpPr>
          <p:cNvPr id="317" name="Google Shape;317;p21"/>
          <p:cNvCxnSpPr/>
          <p:nvPr/>
        </p:nvCxnSpPr>
        <p:spPr>
          <a:xfrm rot="10800000" flipH="1">
            <a:off x="4983600" y="2284725"/>
            <a:ext cx="114000" cy="331200"/>
          </a:xfrm>
          <a:prstGeom prst="straightConnector1">
            <a:avLst/>
          </a:prstGeom>
          <a:noFill/>
          <a:ln w="9525" cap="flat" cmpd="sng">
            <a:solidFill>
              <a:srgbClr val="38761D"/>
            </a:solidFill>
            <a:prstDash val="solid"/>
            <a:round/>
            <a:headEnd type="none" w="med" len="med"/>
            <a:tailEnd type="triangle" w="med" len="med"/>
          </a:ln>
        </p:spPr>
      </p:cxnSp>
      <p:sp>
        <p:nvSpPr>
          <p:cNvPr id="318" name="Google Shape;318;p21"/>
          <p:cNvSpPr txBox="1"/>
          <p:nvPr/>
        </p:nvSpPr>
        <p:spPr>
          <a:xfrm>
            <a:off x="7327846" y="14248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70%</a:t>
            </a:r>
            <a:endParaRPr sz="1800">
              <a:solidFill>
                <a:srgbClr val="38761D"/>
              </a:solidFill>
            </a:endParaRPr>
          </a:p>
        </p:txBody>
      </p:sp>
      <p:sp>
        <p:nvSpPr>
          <p:cNvPr id="319" name="Google Shape;319;p21"/>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CA"/>
              <a:t>9</a:t>
            </a:fld>
            <a:endParaRPr/>
          </a:p>
        </p:txBody>
      </p:sp>
      <p:sp>
        <p:nvSpPr>
          <p:cNvPr id="325" name="Google Shape;3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Belief Propagation</a:t>
            </a:r>
            <a:endParaRPr/>
          </a:p>
        </p:txBody>
      </p:sp>
      <p:sp>
        <p:nvSpPr>
          <p:cNvPr id="326" name="Google Shape;326;p22"/>
          <p:cNvSpPr/>
          <p:nvPr/>
        </p:nvSpPr>
        <p:spPr>
          <a:xfrm>
            <a:off x="2047875" y="28860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Mississauga</a:t>
            </a:r>
            <a:endParaRPr/>
          </a:p>
        </p:txBody>
      </p:sp>
      <p:sp>
        <p:nvSpPr>
          <p:cNvPr id="327" name="Google Shape;327;p22"/>
          <p:cNvSpPr/>
          <p:nvPr/>
        </p:nvSpPr>
        <p:spPr>
          <a:xfrm>
            <a:off x="676275" y="41529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Oakville</a:t>
            </a:r>
            <a:endParaRPr/>
          </a:p>
        </p:txBody>
      </p:sp>
      <p:sp>
        <p:nvSpPr>
          <p:cNvPr id="328" name="Google Shape;328;p22"/>
          <p:cNvSpPr/>
          <p:nvPr/>
        </p:nvSpPr>
        <p:spPr>
          <a:xfrm>
            <a:off x="4819650" y="30967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Toronto</a:t>
            </a:r>
            <a:endParaRPr/>
          </a:p>
        </p:txBody>
      </p:sp>
      <p:sp>
        <p:nvSpPr>
          <p:cNvPr id="329" name="Google Shape;329;p22"/>
          <p:cNvSpPr/>
          <p:nvPr/>
        </p:nvSpPr>
        <p:spPr>
          <a:xfrm>
            <a:off x="4948275" y="17907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Markham</a:t>
            </a:r>
            <a:endParaRPr/>
          </a:p>
        </p:txBody>
      </p:sp>
      <p:sp>
        <p:nvSpPr>
          <p:cNvPr id="330" name="Google Shape;330;p22"/>
          <p:cNvSpPr/>
          <p:nvPr/>
        </p:nvSpPr>
        <p:spPr>
          <a:xfrm>
            <a:off x="7496175" y="18318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Pickering</a:t>
            </a:r>
            <a:endParaRPr/>
          </a:p>
        </p:txBody>
      </p:sp>
      <p:sp>
        <p:nvSpPr>
          <p:cNvPr id="331" name="Google Shape;331;p22"/>
          <p:cNvSpPr/>
          <p:nvPr/>
        </p:nvSpPr>
        <p:spPr>
          <a:xfrm>
            <a:off x="2571675" y="1593975"/>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Vaughan</a:t>
            </a:r>
            <a:endParaRPr/>
          </a:p>
        </p:txBody>
      </p:sp>
      <p:cxnSp>
        <p:nvCxnSpPr>
          <p:cNvPr id="332" name="Google Shape;332;p22"/>
          <p:cNvCxnSpPr>
            <a:stCxn id="331" idx="2"/>
            <a:endCxn id="326" idx="0"/>
          </p:cNvCxnSpPr>
          <p:nvPr/>
        </p:nvCxnSpPr>
        <p:spPr>
          <a:xfrm flipH="1">
            <a:off x="2662275" y="1987575"/>
            <a:ext cx="523800" cy="898500"/>
          </a:xfrm>
          <a:prstGeom prst="straightConnector1">
            <a:avLst/>
          </a:prstGeom>
          <a:noFill/>
          <a:ln w="9525" cap="flat" cmpd="sng">
            <a:solidFill>
              <a:schemeClr val="dk2"/>
            </a:solidFill>
            <a:prstDash val="solid"/>
            <a:round/>
            <a:headEnd type="triangle" w="med" len="med"/>
            <a:tailEnd type="triangle" w="med" len="med"/>
          </a:ln>
        </p:spPr>
      </p:cxnSp>
      <p:cxnSp>
        <p:nvCxnSpPr>
          <p:cNvPr id="333" name="Google Shape;333;p22"/>
          <p:cNvCxnSpPr>
            <a:stCxn id="329" idx="3"/>
            <a:endCxn id="330" idx="1"/>
          </p:cNvCxnSpPr>
          <p:nvPr/>
        </p:nvCxnSpPr>
        <p:spPr>
          <a:xfrm>
            <a:off x="6177075" y="1987500"/>
            <a:ext cx="1319100" cy="41100"/>
          </a:xfrm>
          <a:prstGeom prst="straightConnector1">
            <a:avLst/>
          </a:prstGeom>
          <a:noFill/>
          <a:ln w="9525" cap="flat" cmpd="sng">
            <a:solidFill>
              <a:schemeClr val="dk2"/>
            </a:solidFill>
            <a:prstDash val="solid"/>
            <a:round/>
            <a:headEnd type="triangle" w="med" len="med"/>
            <a:tailEnd type="none" w="med" len="med"/>
          </a:ln>
        </p:spPr>
      </p:cxnSp>
      <p:sp>
        <p:nvSpPr>
          <p:cNvPr id="334" name="Google Shape;334;p22"/>
          <p:cNvSpPr/>
          <p:nvPr/>
        </p:nvSpPr>
        <p:spPr>
          <a:xfrm>
            <a:off x="6222225" y="584100"/>
            <a:ext cx="12288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CA"/>
              <a:t>Stouffville</a:t>
            </a:r>
            <a:endParaRPr/>
          </a:p>
        </p:txBody>
      </p:sp>
      <p:cxnSp>
        <p:nvCxnSpPr>
          <p:cNvPr id="335" name="Google Shape;335;p22"/>
          <p:cNvCxnSpPr>
            <a:stCxn id="331" idx="3"/>
            <a:endCxn id="329" idx="1"/>
          </p:cNvCxnSpPr>
          <p:nvPr/>
        </p:nvCxnSpPr>
        <p:spPr>
          <a:xfrm>
            <a:off x="3800475" y="1790775"/>
            <a:ext cx="1147800" cy="196800"/>
          </a:xfrm>
          <a:prstGeom prst="straightConnector1">
            <a:avLst/>
          </a:prstGeom>
          <a:noFill/>
          <a:ln w="9525" cap="flat" cmpd="sng">
            <a:solidFill>
              <a:schemeClr val="dk2"/>
            </a:solidFill>
            <a:prstDash val="solid"/>
            <a:round/>
            <a:headEnd type="triangle" w="med" len="med"/>
            <a:tailEnd type="none" w="med" len="med"/>
          </a:ln>
        </p:spPr>
      </p:cxnSp>
      <p:cxnSp>
        <p:nvCxnSpPr>
          <p:cNvPr id="336" name="Google Shape;336;p22"/>
          <p:cNvCxnSpPr>
            <a:stCxn id="334" idx="2"/>
            <a:endCxn id="329" idx="0"/>
          </p:cNvCxnSpPr>
          <p:nvPr/>
        </p:nvCxnSpPr>
        <p:spPr>
          <a:xfrm flipH="1">
            <a:off x="5562825" y="977700"/>
            <a:ext cx="1273800" cy="813000"/>
          </a:xfrm>
          <a:prstGeom prst="straightConnector1">
            <a:avLst/>
          </a:prstGeom>
          <a:noFill/>
          <a:ln w="9525" cap="flat" cmpd="sng">
            <a:solidFill>
              <a:schemeClr val="dk2"/>
            </a:solidFill>
            <a:prstDash val="solid"/>
            <a:round/>
            <a:headEnd type="none" w="med" len="med"/>
            <a:tailEnd type="triangle" w="med" len="med"/>
          </a:ln>
        </p:spPr>
      </p:cxnSp>
      <p:cxnSp>
        <p:nvCxnSpPr>
          <p:cNvPr id="337" name="Google Shape;337;p22"/>
          <p:cNvCxnSpPr>
            <a:stCxn id="329" idx="2"/>
            <a:endCxn id="328" idx="0"/>
          </p:cNvCxnSpPr>
          <p:nvPr/>
        </p:nvCxnSpPr>
        <p:spPr>
          <a:xfrm flipH="1">
            <a:off x="5433975" y="2184300"/>
            <a:ext cx="128700" cy="912600"/>
          </a:xfrm>
          <a:prstGeom prst="straightConnector1">
            <a:avLst/>
          </a:prstGeom>
          <a:noFill/>
          <a:ln w="9525" cap="flat" cmpd="sng">
            <a:solidFill>
              <a:schemeClr val="dk2"/>
            </a:solidFill>
            <a:prstDash val="solid"/>
            <a:round/>
            <a:headEnd type="triangle" w="med" len="med"/>
            <a:tailEnd type="triangle" w="med" len="med"/>
          </a:ln>
        </p:spPr>
      </p:cxnSp>
      <p:cxnSp>
        <p:nvCxnSpPr>
          <p:cNvPr id="338" name="Google Shape;338;p22"/>
          <p:cNvCxnSpPr>
            <a:stCxn id="334" idx="2"/>
            <a:endCxn id="328" idx="3"/>
          </p:cNvCxnSpPr>
          <p:nvPr/>
        </p:nvCxnSpPr>
        <p:spPr>
          <a:xfrm flipH="1">
            <a:off x="6048525" y="977700"/>
            <a:ext cx="788100" cy="2316000"/>
          </a:xfrm>
          <a:prstGeom prst="straightConnector1">
            <a:avLst/>
          </a:prstGeom>
          <a:noFill/>
          <a:ln w="9525" cap="flat" cmpd="sng">
            <a:solidFill>
              <a:schemeClr val="dk2"/>
            </a:solidFill>
            <a:prstDash val="solid"/>
            <a:round/>
            <a:headEnd type="triangle" w="med" len="med"/>
            <a:tailEnd type="none" w="med" len="med"/>
          </a:ln>
        </p:spPr>
      </p:cxnSp>
      <p:cxnSp>
        <p:nvCxnSpPr>
          <p:cNvPr id="339" name="Google Shape;339;p22"/>
          <p:cNvCxnSpPr>
            <a:stCxn id="326" idx="2"/>
            <a:endCxn id="327" idx="0"/>
          </p:cNvCxnSpPr>
          <p:nvPr/>
        </p:nvCxnSpPr>
        <p:spPr>
          <a:xfrm flipH="1">
            <a:off x="1290675" y="3279675"/>
            <a:ext cx="1371600" cy="873300"/>
          </a:xfrm>
          <a:prstGeom prst="straightConnector1">
            <a:avLst/>
          </a:prstGeom>
          <a:noFill/>
          <a:ln w="9525" cap="flat" cmpd="sng">
            <a:solidFill>
              <a:schemeClr val="dk2"/>
            </a:solidFill>
            <a:prstDash val="solid"/>
            <a:round/>
            <a:headEnd type="triangle" w="med" len="med"/>
            <a:tailEnd type="none" w="med" len="med"/>
          </a:ln>
        </p:spPr>
      </p:cxnSp>
      <p:cxnSp>
        <p:nvCxnSpPr>
          <p:cNvPr id="340" name="Google Shape;340;p22"/>
          <p:cNvCxnSpPr>
            <a:stCxn id="330" idx="2"/>
            <a:endCxn id="328" idx="3"/>
          </p:cNvCxnSpPr>
          <p:nvPr/>
        </p:nvCxnSpPr>
        <p:spPr>
          <a:xfrm flipH="1">
            <a:off x="6048375" y="2225475"/>
            <a:ext cx="2062200" cy="1068000"/>
          </a:xfrm>
          <a:prstGeom prst="straightConnector1">
            <a:avLst/>
          </a:prstGeom>
          <a:noFill/>
          <a:ln w="9525" cap="flat" cmpd="sng">
            <a:solidFill>
              <a:schemeClr val="dk2"/>
            </a:solidFill>
            <a:prstDash val="solid"/>
            <a:round/>
            <a:headEnd type="triangle" w="med" len="med"/>
            <a:tailEnd type="triangle" w="med" len="med"/>
          </a:ln>
        </p:spPr>
      </p:cxnSp>
      <p:cxnSp>
        <p:nvCxnSpPr>
          <p:cNvPr id="341" name="Google Shape;341;p22"/>
          <p:cNvCxnSpPr>
            <a:stCxn id="328" idx="1"/>
            <a:endCxn id="326" idx="3"/>
          </p:cNvCxnSpPr>
          <p:nvPr/>
        </p:nvCxnSpPr>
        <p:spPr>
          <a:xfrm rot="10800000">
            <a:off x="3276750" y="3082975"/>
            <a:ext cx="1542900" cy="210600"/>
          </a:xfrm>
          <a:prstGeom prst="straightConnector1">
            <a:avLst/>
          </a:prstGeom>
          <a:noFill/>
          <a:ln w="9525" cap="flat" cmpd="sng">
            <a:solidFill>
              <a:schemeClr val="dk2"/>
            </a:solidFill>
            <a:prstDash val="solid"/>
            <a:round/>
            <a:headEnd type="none" w="med" len="med"/>
            <a:tailEnd type="triangle" w="med" len="med"/>
          </a:ln>
        </p:spPr>
      </p:cxnSp>
      <p:sp>
        <p:nvSpPr>
          <p:cNvPr id="342" name="Google Shape;342;p22"/>
          <p:cNvSpPr txBox="1"/>
          <p:nvPr/>
        </p:nvSpPr>
        <p:spPr>
          <a:xfrm>
            <a:off x="3773806" y="27763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343" name="Google Shape;343;p22"/>
          <p:cNvSpPr txBox="1"/>
          <p:nvPr/>
        </p:nvSpPr>
        <p:spPr>
          <a:xfrm>
            <a:off x="2464131" y="20630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0.9</a:t>
            </a:r>
            <a:endParaRPr sz="1800">
              <a:solidFill>
                <a:schemeClr val="dk2"/>
              </a:solidFill>
            </a:endParaRPr>
          </a:p>
        </p:txBody>
      </p:sp>
      <p:sp>
        <p:nvSpPr>
          <p:cNvPr id="344" name="Google Shape;344;p22"/>
          <p:cNvSpPr txBox="1"/>
          <p:nvPr/>
        </p:nvSpPr>
        <p:spPr>
          <a:xfrm>
            <a:off x="4140531" y="15105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345" name="Google Shape;345;p22"/>
          <p:cNvSpPr txBox="1"/>
          <p:nvPr/>
        </p:nvSpPr>
        <p:spPr>
          <a:xfrm>
            <a:off x="5638881" y="1081950"/>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346" name="Google Shape;346;p22"/>
          <p:cNvSpPr txBox="1"/>
          <p:nvPr/>
        </p:nvSpPr>
        <p:spPr>
          <a:xfrm>
            <a:off x="6638481" y="1238988"/>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0.3</a:t>
            </a:r>
            <a:endParaRPr sz="1800">
              <a:solidFill>
                <a:schemeClr val="dk2"/>
              </a:solidFill>
            </a:endParaRPr>
          </a:p>
        </p:txBody>
      </p:sp>
      <p:sp>
        <p:nvSpPr>
          <p:cNvPr id="347" name="Google Shape;347;p22"/>
          <p:cNvSpPr txBox="1"/>
          <p:nvPr/>
        </p:nvSpPr>
        <p:spPr>
          <a:xfrm>
            <a:off x="5024481" y="22667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0.2</a:t>
            </a:r>
            <a:endParaRPr sz="1800">
              <a:solidFill>
                <a:schemeClr val="dk2"/>
              </a:solidFill>
            </a:endParaRPr>
          </a:p>
        </p:txBody>
      </p:sp>
      <p:sp>
        <p:nvSpPr>
          <p:cNvPr id="348" name="Google Shape;348;p22"/>
          <p:cNvSpPr txBox="1"/>
          <p:nvPr/>
        </p:nvSpPr>
        <p:spPr>
          <a:xfrm>
            <a:off x="6947481" y="27001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0.4</a:t>
            </a:r>
            <a:endParaRPr sz="1800">
              <a:solidFill>
                <a:schemeClr val="dk2"/>
              </a:solidFill>
            </a:endParaRPr>
          </a:p>
        </p:txBody>
      </p:sp>
      <p:sp>
        <p:nvSpPr>
          <p:cNvPr id="349" name="Google Shape;349;p22"/>
          <p:cNvSpPr txBox="1"/>
          <p:nvPr/>
        </p:nvSpPr>
        <p:spPr>
          <a:xfrm>
            <a:off x="6724206" y="193147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0.1</a:t>
            </a:r>
            <a:endParaRPr sz="1800">
              <a:solidFill>
                <a:schemeClr val="dk2"/>
              </a:solidFill>
            </a:endParaRPr>
          </a:p>
        </p:txBody>
      </p:sp>
      <p:sp>
        <p:nvSpPr>
          <p:cNvPr id="350" name="Google Shape;350;p22"/>
          <p:cNvSpPr txBox="1"/>
          <p:nvPr/>
        </p:nvSpPr>
        <p:spPr>
          <a:xfrm>
            <a:off x="1356381" y="3434625"/>
            <a:ext cx="548700" cy="44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chemeClr val="dk2"/>
                </a:solidFill>
              </a:rPr>
              <a:t>0.5</a:t>
            </a:r>
            <a:endParaRPr sz="1800">
              <a:solidFill>
                <a:schemeClr val="dk2"/>
              </a:solidFill>
            </a:endParaRPr>
          </a:p>
        </p:txBody>
      </p:sp>
      <p:sp>
        <p:nvSpPr>
          <p:cNvPr id="351" name="Google Shape;351;p22"/>
          <p:cNvSpPr txBox="1"/>
          <p:nvPr/>
        </p:nvSpPr>
        <p:spPr>
          <a:xfrm>
            <a:off x="4572000" y="270257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70%</a:t>
            </a:r>
            <a:endParaRPr sz="1800">
              <a:solidFill>
                <a:srgbClr val="38761D"/>
              </a:solidFill>
            </a:endParaRPr>
          </a:p>
        </p:txBody>
      </p:sp>
      <p:sp>
        <p:nvSpPr>
          <p:cNvPr id="352" name="Google Shape;352;p22"/>
          <p:cNvSpPr txBox="1"/>
          <p:nvPr/>
        </p:nvSpPr>
        <p:spPr>
          <a:xfrm>
            <a:off x="4689225" y="13971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80%</a:t>
            </a:r>
            <a:endParaRPr sz="1800">
              <a:solidFill>
                <a:srgbClr val="38761D"/>
              </a:solidFill>
            </a:endParaRPr>
          </a:p>
        </p:txBody>
      </p:sp>
      <p:sp>
        <p:nvSpPr>
          <p:cNvPr id="353" name="Google Shape;353;p22"/>
          <p:cNvSpPr txBox="1"/>
          <p:nvPr/>
        </p:nvSpPr>
        <p:spPr>
          <a:xfrm>
            <a:off x="5986500" y="1905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75%</a:t>
            </a:r>
            <a:endParaRPr sz="1800">
              <a:solidFill>
                <a:srgbClr val="38761D"/>
              </a:solidFill>
            </a:endParaRPr>
          </a:p>
        </p:txBody>
      </p:sp>
      <p:sp>
        <p:nvSpPr>
          <p:cNvPr id="354" name="Google Shape;354;p22"/>
          <p:cNvSpPr txBox="1"/>
          <p:nvPr/>
        </p:nvSpPr>
        <p:spPr>
          <a:xfrm>
            <a:off x="7324875" y="14248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80%</a:t>
            </a:r>
            <a:endParaRPr sz="1800">
              <a:solidFill>
                <a:srgbClr val="38761D"/>
              </a:solidFill>
            </a:endParaRPr>
          </a:p>
        </p:txBody>
      </p:sp>
      <p:sp>
        <p:nvSpPr>
          <p:cNvPr id="355" name="Google Shape;355;p22"/>
          <p:cNvSpPr txBox="1"/>
          <p:nvPr/>
        </p:nvSpPr>
        <p:spPr>
          <a:xfrm>
            <a:off x="2293425" y="120037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30%</a:t>
            </a:r>
            <a:endParaRPr sz="1800">
              <a:solidFill>
                <a:srgbClr val="38761D"/>
              </a:solidFill>
            </a:endParaRPr>
          </a:p>
        </p:txBody>
      </p:sp>
      <p:sp>
        <p:nvSpPr>
          <p:cNvPr id="356" name="Google Shape;356;p22"/>
          <p:cNvSpPr txBox="1"/>
          <p:nvPr/>
        </p:nvSpPr>
        <p:spPr>
          <a:xfrm>
            <a:off x="1833975" y="2505825"/>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20%</a:t>
            </a:r>
            <a:endParaRPr sz="1800">
              <a:solidFill>
                <a:srgbClr val="38761D"/>
              </a:solidFill>
            </a:endParaRPr>
          </a:p>
        </p:txBody>
      </p:sp>
      <p:sp>
        <p:nvSpPr>
          <p:cNvPr id="357" name="Google Shape;357;p22"/>
          <p:cNvSpPr txBox="1"/>
          <p:nvPr/>
        </p:nvSpPr>
        <p:spPr>
          <a:xfrm>
            <a:off x="419100" y="3759300"/>
            <a:ext cx="737700" cy="393600"/>
          </a:xfrm>
          <a:prstGeom prst="rect">
            <a:avLst/>
          </a:prstGeom>
          <a:solidFill>
            <a:srgbClr val="B6D7A8"/>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1800">
                <a:solidFill>
                  <a:srgbClr val="38761D"/>
                </a:solidFill>
              </a:rPr>
              <a:t>0%</a:t>
            </a:r>
            <a:endParaRPr sz="1800">
              <a:solidFill>
                <a:srgbClr val="38761D"/>
              </a:solidFill>
            </a:endParaRPr>
          </a:p>
        </p:txBody>
      </p:sp>
      <p:sp>
        <p:nvSpPr>
          <p:cNvPr id="358" name="Google Shape;358;p22"/>
          <p:cNvSpPr txBox="1"/>
          <p:nvPr/>
        </p:nvSpPr>
        <p:spPr>
          <a:xfrm>
            <a:off x="0" y="4739425"/>
            <a:ext cx="84726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CA" sz="1300" b="1">
                <a:solidFill>
                  <a:schemeClr val="lt1"/>
                </a:solidFill>
                <a:latin typeface="Roboto"/>
                <a:ea typeface="Roboto"/>
                <a:cs typeface="Roboto"/>
                <a:sym typeface="Roboto"/>
              </a:rPr>
              <a:t>Introduction </a:t>
            </a:r>
            <a:r>
              <a:rPr lang="en-CA" sz="1300">
                <a:solidFill>
                  <a:schemeClr val="lt1"/>
                </a:solidFill>
                <a:latin typeface="Roboto Thin"/>
                <a:ea typeface="Roboto Thin"/>
                <a:cs typeface="Roboto Thin"/>
                <a:sym typeface="Roboto Thin"/>
              </a:rPr>
              <a:t>● Design ● Results ● Conclusion </a:t>
            </a:r>
            <a:endParaRPr sz="1300">
              <a:solidFill>
                <a:schemeClr val="lt1"/>
              </a:solidFill>
              <a:latin typeface="Roboto Thin"/>
              <a:ea typeface="Roboto Thin"/>
              <a:cs typeface="Roboto Thin"/>
              <a:sym typeface="Roboto Thi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25355A"/>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3827</Words>
  <Application>Microsoft Office PowerPoint</Application>
  <PresentationFormat>On-screen Show (16:9)</PresentationFormat>
  <Paragraphs>546</Paragraphs>
  <Slides>36</Slides>
  <Notes>36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Roboto</vt:lpstr>
      <vt:lpstr>Roboto Light</vt:lpstr>
      <vt:lpstr>Courier New</vt:lpstr>
      <vt:lpstr>Roboto Thin</vt:lpstr>
      <vt:lpstr>Arial</vt:lpstr>
      <vt:lpstr>Arial Black</vt:lpstr>
      <vt:lpstr>Simple Light</vt:lpstr>
      <vt:lpstr>Accelerating Belief Propagation with Task-Based Hardware Parallelism</vt:lpstr>
      <vt:lpstr>PowerPoint Presentation</vt:lpstr>
      <vt:lpstr>Belief Propagation</vt:lpstr>
      <vt:lpstr>Belief Propagation</vt:lpstr>
      <vt:lpstr>Belief Propagation</vt:lpstr>
      <vt:lpstr>Belief Propagation</vt:lpstr>
      <vt:lpstr>Belief Propagation</vt:lpstr>
      <vt:lpstr>Belief Propagation</vt:lpstr>
      <vt:lpstr>Belief Propagation</vt:lpstr>
      <vt:lpstr>Applications and Significance</vt:lpstr>
      <vt:lpstr>Metrics</vt:lpstr>
      <vt:lpstr>Program Flow</vt:lpstr>
      <vt:lpstr>Synchronous Update Order</vt:lpstr>
      <vt:lpstr>Synchronous Update Order</vt:lpstr>
      <vt:lpstr>Synchronous Update Order</vt:lpstr>
      <vt:lpstr>Residual Update Order</vt:lpstr>
      <vt:lpstr>Residual Update Order</vt:lpstr>
      <vt:lpstr>Residual Update Order</vt:lpstr>
      <vt:lpstr>Residual Splash Update Order</vt:lpstr>
      <vt:lpstr>Relaxed-Priority Update Order</vt:lpstr>
      <vt:lpstr>Algorithmic Innovations</vt:lpstr>
      <vt:lpstr>Task-Based Hardware Parallelism</vt:lpstr>
      <vt:lpstr>Task-Based Hardware Parallelism </vt:lpstr>
      <vt:lpstr>Speculation Extracts Parallelism by Relaxing Order</vt:lpstr>
      <vt:lpstr>Research Gap</vt:lpstr>
      <vt:lpstr>Design Goal</vt:lpstr>
      <vt:lpstr>System Diagram</vt:lpstr>
      <vt:lpstr>Deadlock Avoidance Prioritizes the GVT</vt:lpstr>
      <vt:lpstr>Prioritizing the GVT with Reservations</vt:lpstr>
      <vt:lpstr>Prioritizing the GVT with Resource Aborts</vt:lpstr>
      <vt:lpstr>Deadlock Avoidance</vt:lpstr>
      <vt:lpstr>Deadlock Avoidance</vt:lpstr>
      <vt:lpstr>Results</vt:lpstr>
      <vt:lpstr>Next Steps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Belief Propagation with Task-Based Hardware Parallelism</dc:title>
  <cp:lastModifiedBy>VENKATESH Balaji</cp:lastModifiedBy>
  <cp:revision>17</cp:revision>
  <dcterms:modified xsi:type="dcterms:W3CDTF">2025-05-27T14:55:47Z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dd4ef90-adc6-4485-ae6c-ef4966b66c01_Enabled">
    <vt:lpwstr>true</vt:lpwstr>
  </property>
  <property fmtid="{D5CDD505-2E9C-101B-9397-08002B2CF9AE}" pid="3" name="MSIP_Label_edd4ef90-adc6-4485-ae6c-ef4966b66c01_SetDate">
    <vt:lpwstr>2025-05-27T14:37:47Z</vt:lpwstr>
  </property>
  <property fmtid="{D5CDD505-2E9C-101B-9397-08002B2CF9AE}" pid="4" name="MSIP_Label_edd4ef90-adc6-4485-ae6c-ef4966b66c01_Method">
    <vt:lpwstr>Privileged</vt:lpwstr>
  </property>
  <property fmtid="{D5CDD505-2E9C-101B-9397-08002B2CF9AE}" pid="5" name="MSIP_Label_edd4ef90-adc6-4485-ae6c-ef4966b66c01_Name">
    <vt:lpwstr>NEST-CORE-01</vt:lpwstr>
  </property>
  <property fmtid="{D5CDD505-2E9C-101B-9397-08002B2CF9AE}" pid="6" name="MSIP_Label_edd4ef90-adc6-4485-ae6c-ef4966b66c01_SiteId">
    <vt:lpwstr>f33c7791-13ed-4c20-878e-518e247895dc</vt:lpwstr>
  </property>
  <property fmtid="{D5CDD505-2E9C-101B-9397-08002B2CF9AE}" pid="7" name="MSIP_Label_edd4ef90-adc6-4485-ae6c-ef4966b66c01_ActionId">
    <vt:lpwstr>bc7cabc5-262c-4e3c-b03a-724432533873</vt:lpwstr>
  </property>
  <property fmtid="{D5CDD505-2E9C-101B-9397-08002B2CF9AE}" pid="8" name="MSIP_Label_edd4ef90-adc6-4485-ae6c-ef4966b66c01_ContentBits">
    <vt:lpwstr>3</vt:lpwstr>
  </property>
  <property fmtid="{D5CDD505-2E9C-101B-9397-08002B2CF9AE}" pid="9" name="MSIP_Label_edd4ef90-adc6-4485-ae6c-ef4966b66c01_Tag">
    <vt:lpwstr>10, 0, 1, 1</vt:lpwstr>
  </property>
  <property fmtid="{D5CDD505-2E9C-101B-9397-08002B2CF9AE}" pid="10" name="ClassificationContentMarkingFooterLocations">
    <vt:lpwstr>Simple Light:5</vt:lpwstr>
  </property>
  <property fmtid="{D5CDD505-2E9C-101B-9397-08002B2CF9AE}" pid="11" name="ClassificationContentMarkingFooterText">
    <vt:lpwstr>{Hitachi Rail – Public}</vt:lpwstr>
  </property>
  <property fmtid="{D5CDD505-2E9C-101B-9397-08002B2CF9AE}" pid="12" name="ClassificationContentMarkingHeaderLocations">
    <vt:lpwstr>Simple Light:4</vt:lpwstr>
  </property>
  <property fmtid="{D5CDD505-2E9C-101B-9397-08002B2CF9AE}" pid="13" name="ClassificationContentMarkingHeaderText">
    <vt:lpwstr> </vt:lpwstr>
  </property>
</Properties>
</file>