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21348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9582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89736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93080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6967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55014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988168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51140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928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341033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844530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29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436472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183997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97478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7566401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6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6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6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8921980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6794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45789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7361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30580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38239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84272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2987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83437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97976648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200" b="1" i="0" u="none" strike="noStrike" kern="1200" cap="all" spc="0" baseline="0">
                <a:solidFill>
                  <a:schemeClr val="accent1"/>
                </a:solidFill>
                <a:latin typeface="Arial" pitchFamily="34" charset="0"/>
                <a:ea typeface="华文中宋" pitchFamily="0" charset="0"/>
                <a:cs typeface="Arial" pitchFamily="34" charset="0"/>
              </a:rPr>
              <a:t>Keylogger &amp; security implementation</a:t>
            </a:r>
            <a:endParaRPr lang="zh-CN" altLang="en-US" sz="32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307916" y="4195846"/>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M.Balaji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Fatima Michael college of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Engg</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&amp; Tech- 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457956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a:rPr>
              <a:t>Practical Malware Analysis: The Hands-On Guide to Dissecting Malicious Software" by Michael Sikorski and Andrew </a:t>
            </a:r>
            <a:r>
              <a:rPr lang="en-US" altLang="zh-CN" sz="2400" b="0" i="0" u="none" strike="noStrike" kern="1200" cap="none" spc="0" baseline="0">
                <a:solidFill>
                  <a:srgbClr val="404040"/>
                </a:solidFill>
                <a:latin typeface="Franklin Gothic Book" pitchFamily="0" charset="0"/>
                <a:ea typeface="华文中宋" pitchFamily="0" charset="0"/>
                <a:cs typeface="Lucida Sans"/>
              </a:rPr>
              <a:t>Honig."The</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Art of Memory Forensics: Detecting Malware and Threats in Windows, Linux, and Mac Memory" by Michael Hale </a:t>
            </a:r>
            <a:r>
              <a:rPr lang="en-US" altLang="zh-CN" sz="2400" b="0" i="0" u="none" strike="noStrike" kern="1200" cap="none" spc="0" baseline="0">
                <a:solidFill>
                  <a:srgbClr val="404040"/>
                </a:solidFill>
                <a:latin typeface="Franklin Gothic Book" pitchFamily="0" charset="0"/>
                <a:ea typeface="华文中宋" pitchFamily="0" charset="0"/>
                <a:cs typeface="Lucida Sans"/>
              </a:rPr>
              <a:t>Ligh</a:t>
            </a:r>
            <a:r>
              <a:rPr lang="en-US" altLang="zh-CN" sz="2400" b="0" i="0" u="none" strike="noStrike" kern="1200" cap="none" spc="0" baseline="0">
                <a:solidFill>
                  <a:srgbClr val="404040"/>
                </a:solidFill>
                <a:latin typeface="Franklin Gothic Book" pitchFamily="0" charset="0"/>
                <a:ea typeface="华文中宋" pitchFamily="0" charset="0"/>
                <a:cs typeface="Lucida Sans"/>
              </a:rPr>
              <a:t>, Andrew Case, Jamie Levy, and Aaron Walters</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878294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395817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1699525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The problem statement for </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Keloggers</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altLang="zh-CN" sz="2400" b="0" i="0" u="none" strike="noStrike" kern="1200" cap="none" spc="0" baseline="0">
                <a:solidFill>
                  <a:srgbClr val="ECECEC"/>
                </a:solidFill>
                <a:latin typeface="Söhne" pitchFamily="0" charset="0"/>
                <a:ea typeface="华文中宋" pitchFamily="0" charset="0"/>
                <a:cs typeface="Lucida Sans"/>
              </a:rPr>
              <a:t> </a:t>
            </a:r>
            <a:endParaRPr lang="en-US" altLang="zh-CN" sz="2400" b="0" i="0" u="none" strike="noStrike" kern="1200" cap="none" spc="0" baseline="0">
              <a:solidFill>
                <a:srgbClr val="ECECEC"/>
              </a:solidFill>
              <a:latin typeface="Söhne" pitchFamily="0" charset="0"/>
              <a:ea typeface="华文中宋" pitchFamily="0" charset="0"/>
              <a:cs typeface="Lucida Sans"/>
            </a:endParaRPr>
          </a:p>
          <a:p>
            <a:pPr marL="0" indent="0" algn="l">
              <a:lnSpc>
                <a:spcPct val="110000"/>
              </a:lnSpc>
              <a:spcBef>
                <a:spcPct val="20000"/>
              </a:spcBef>
              <a:spcAft>
                <a:spcPts val="600"/>
              </a:spcAft>
              <a:buNone/>
            </a:pPr>
            <a:br>
              <a:rPr lang="zh-CN" altLang="en-US" sz="2400" b="0" i="0" u="none" strike="noStrike" kern="1200" cap="none" spc="0" baseline="0">
                <a:solidFill>
                  <a:srgbClr val="404040"/>
                </a:solidFill>
                <a:latin typeface="Franklin Gothic Book" pitchFamily="0" charset="0"/>
                <a:ea typeface="华文中宋" pitchFamily="0" charset="0"/>
                <a:cs typeface="Lucida Sans"/>
              </a:rPr>
            </a:b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6901742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solution for mitigating the risks posed by keyloggers involves a multi-layered approach combining both technical measures and user education. Here's a detailed breakdown of the solution .</a:t>
            </a:r>
            <a:endPar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Anti-Keylogging Software:</a:t>
            </a:r>
            <a:endParaRPr lang="en-US" altLang="zh-CN" sz="14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robust anti-keylogging software on all endpoints (computers, laptops, mobile devices) within the organization's network. These tools should be capable of detecting and blocking keylogger activity in real-time. Examples of such software include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Zemana</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AntiLogger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SpyShelter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and </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KeyScrambler</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Endpoint Security Solutions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Secure Coding Practices:</a:t>
            </a:r>
            <a:endParaRPr lang="en-US" altLang="zh-CN" sz="14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Enforce secure coding practices during software development to minimize the presence of vulnerabilities that could be exploited by keyloggers. This includes regular code reviews, adherence to secure coding standards, and thorough testing for vulnerabilities.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User Education and Awareness</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r>
              <a:rPr lang="en-US" altLang="zh-CN" sz="1400" b="1" i="0" u="none" strike="noStrike" kern="1200" cap="none" spc="0" baseline="0">
                <a:solidFill>
                  <a:srgbClr val="404040"/>
                </a:solidFill>
                <a:latin typeface="Calibri" pitchFamily="0" charset="0"/>
                <a:ea typeface="华文中宋" pitchFamily="0" charset="0"/>
                <a:cs typeface="Calibri" pitchFamily="0" charset="0"/>
              </a:rPr>
              <a:t>Multi-Factor Authentication (MFA</a:t>
            </a:r>
            <a:r>
              <a:rPr lang="en-US" altLang="zh-CN" sz="1200" b="1" i="0" u="none" strike="noStrike" kern="1200" cap="none" spc="0" baseline="0">
                <a:solidFill>
                  <a:srgbClr val="404040"/>
                </a:solidFill>
                <a:latin typeface="Calibri" pitchFamily="0" charset="0"/>
                <a:ea typeface="华文中宋" pitchFamily="0" charset="0"/>
                <a:cs typeface="Calibri" pitchFamily="0" charset="0"/>
              </a:rPr>
              <a: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7574788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华文中宋" pitchFamily="0" charset="0"/>
                <a:cs typeface="Lucida Sans"/>
              </a:rPr>
              <a:t>A systematic approach to keylogger and security implementation involves several interconnected components aimed at identifying, preventing, detecting, and responding to keylogger threats. Here's a structured system approach:</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Threat Analysis and Risk Assessment.</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Security Policy Development.</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a:rPr>
              <a:t>  Technical Controls Implementation.</a:t>
            </a:r>
            <a:endParaRPr lang="en-US" altLang="zh-CN" sz="18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endParaRPr lang="zh-CN" altLang="en-US" sz="1800" b="1"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3572955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404040"/>
                </a:solidFill>
                <a:latin typeface="Franklin Gothic Book" pitchFamily="0" charset="0"/>
                <a:ea typeface="华文中宋" pitchFamily="0" charset="0"/>
                <a:cs typeface="Lucida Sans"/>
              </a:rPr>
              <a:t>Algorithm for Keylogger Prevention and Security Implementation:</a:t>
            </a:r>
            <a:endParaRPr lang="en-US" altLang="zh-CN" sz="24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Identify Keylogger Threats: Enumerate potential sources and vectors through which keyloggers could infiltrate systems (e.g., malicious downloads, phishing emails, compromised websites).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Risk Assessment: Conduct a comprehensive risk assessment to evaluate the likelihood and potential impact of keylogger attacks on the organization's systems and data.</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Define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a:rPr>
              <a:t>Requirements:Determine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the security requirements and objectives based on the identified risks and organizational </a:t>
            </a:r>
            <a:r>
              <a:rPr lang="en-US" altLang="zh-CN" sz="1700" b="0" i="0" u="none" strike="noStrike" kern="1200" cap="none" spc="0" baseline="0">
                <a:solidFill>
                  <a:srgbClr val="404040"/>
                </a:solidFill>
                <a:latin typeface="Franklin Gothic Book" pitchFamily="0" charset="0"/>
                <a:ea typeface="华文中宋" pitchFamily="0" charset="0"/>
                <a:cs typeface="Lucida Sans"/>
              </a:rPr>
              <a:t>needs.Select</a:t>
            </a:r>
            <a:r>
              <a:rPr lang="en-US" altLang="zh-CN" sz="1700" b="0" i="0" u="none" strike="noStrike" kern="1200" cap="none" spc="0" baseline="0">
                <a:solidFill>
                  <a:srgbClr val="404040"/>
                </a:solidFill>
                <a:latin typeface="Franklin Gothic Book" pitchFamily="0" charset="0"/>
                <a:ea typeface="华文中宋" pitchFamily="0" charset="0"/>
                <a:cs typeface="Lucida Sans"/>
              </a:rPr>
              <a:t> Security Solutions: Choose appropriate security solutions and tools for keylogger prevention, detection, and response (e.g., anti-malware software, intrusion detection systems, endpoint protection platforms).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keyloggers.Configure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intrusion detection/prevention systems to monitor for keylogger activity.</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1267942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254402"/>
            <a:ext cx="11029615" cy="1676398"/>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pitchFamily="2"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result of implementing the outlined keylogger prevention and security measures should lead to a significant reduction in the risk of keylogger attacks and an overall improvement in the organization's security posture. </a:t>
            </a:r>
            <a:endParaRPr lang="zh-CN" altLang="en-US" sz="2400" b="0" i="0" u="none" strike="noStrike" kern="1200" cap="none" spc="0" baseline="0">
              <a:solidFill>
                <a:srgbClr val="404040"/>
              </a:solidFill>
              <a:latin typeface="Franklin Gothic Book" pitchFamily="0" charset="0"/>
              <a:ea typeface="华文中宋" pitchFamily="0" charset="0"/>
              <a:cs typeface="Lucida Sans"/>
            </a:endParaRPr>
          </a:p>
        </p:txBody>
      </p:sp>
      <p:pic>
        <p:nvPicPr>
          <p:cNvPr id="48" name="图片"/>
          <p:cNvPicPr>
            <a:picLocks noChangeAspect="1"/>
          </p:cNvPicPr>
          <p:nvPr/>
        </p:nvPicPr>
        <p:blipFill>
          <a:blip r:embed="rId1" cstate="print"/>
          <a:stretch>
            <a:fillRect/>
          </a:stretch>
        </p:blipFill>
        <p:spPr>
          <a:xfrm rot="0">
            <a:off x="1556704" y="5353050"/>
            <a:ext cx="4920295" cy="1219198"/>
          </a:xfrm>
          <a:prstGeom prst="rect"/>
          <a:noFill/>
          <a:ln w="12700" cmpd="sng" cap="flat">
            <a:noFill/>
            <a:prstDash val="solid"/>
            <a:miter/>
          </a:ln>
        </p:spPr>
      </p:pic>
      <p:pic>
        <p:nvPicPr>
          <p:cNvPr id="49" name="图片"/>
          <p:cNvPicPr>
            <a:picLocks noChangeAspect="1"/>
          </p:cNvPicPr>
          <p:nvPr/>
        </p:nvPicPr>
        <p:blipFill>
          <a:blip r:embed="rId2" cstate="print"/>
          <a:stretch>
            <a:fillRect/>
          </a:stretch>
        </p:blipFill>
        <p:spPr>
          <a:xfrm rot="0">
            <a:off x="7810500" y="3047999"/>
            <a:ext cx="2824795" cy="3390900"/>
          </a:xfrm>
          <a:prstGeom prst="rect"/>
          <a:noFill/>
          <a:ln w="12700" cmpd="sng" cap="flat">
            <a:noFill/>
            <a:prstDash val="solid"/>
            <a:miter/>
          </a:ln>
        </p:spPr>
      </p:pic>
      <p:pic>
        <p:nvPicPr>
          <p:cNvPr id="50" name="图片"/>
          <p:cNvPicPr>
            <a:picLocks noChangeAspect="1"/>
          </p:cNvPicPr>
          <p:nvPr/>
        </p:nvPicPr>
        <p:blipFill>
          <a:blip r:embed="rId3" cstate="print"/>
          <a:stretch>
            <a:fillRect/>
          </a:stretch>
        </p:blipFill>
        <p:spPr>
          <a:xfrm rot="0">
            <a:off x="1442403" y="3254649"/>
            <a:ext cx="4920295" cy="1488799"/>
          </a:xfrm>
          <a:prstGeom prst="rect"/>
          <a:noFill/>
          <a:ln w="12700" cmpd="sng" cap="flat">
            <a:noFill/>
            <a:prstDash val="solid"/>
            <a:miter/>
          </a:ln>
        </p:spPr>
      </p:pic>
    </p:spTree>
    <p:extLst>
      <p:ext uri="{BB962C8B-B14F-4D97-AF65-F5344CB8AC3E}">
        <p14:creationId xmlns:p14="http://schemas.microsoft.com/office/powerpoint/2010/main" val="6949360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a:rPr>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zh-CN" altLang="en-US" sz="20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15338121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The future scope of keyloggers, as with many other technologies, will likely involve advancements in both legitimate and malicious applications. Here are a few potential future trends: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Increased Sophistication.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Targeted Attacks.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Mobile Platforms.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Cloud-based </a:t>
            </a:r>
            <a:r>
              <a:rPr lang="en-US" altLang="zh-CN" sz="1700" b="0" i="0" u="none" strike="noStrike" kern="1200" cap="none" spc="0" baseline="0">
                <a:solidFill>
                  <a:srgbClr val="404040"/>
                </a:solidFill>
                <a:latin typeface="Franklin Gothic Book" pitchFamily="0" charset="0"/>
                <a:ea typeface="华文中宋" pitchFamily="0" charset="0"/>
                <a:cs typeface="Lucida Sans"/>
              </a:rPr>
              <a:t>KeyloggingDefensive</a:t>
            </a:r>
            <a:r>
              <a:rPr lang="en-US" altLang="zh-CN" sz="1700" b="0" i="0" u="none" strike="noStrike" kern="1200" cap="none" spc="0" baseline="0">
                <a:solidFill>
                  <a:srgbClr val="404040"/>
                </a:solidFill>
                <a:latin typeface="Franklin Gothic Book" pitchFamily="0" charset="0"/>
                <a:ea typeface="华文中宋" pitchFamily="0" charset="0"/>
                <a:cs typeface="Lucida Sans"/>
              </a:rPr>
              <a:t> Technologies:</a:t>
            </a:r>
            <a:endParaRPr lang="en-US" altLang="zh-CN" sz="1700" b="0"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a:rPr>
              <a:t> Legal and Ethical Considerations.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263447980"/>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30</cp:revision>
  <dcterms:created xsi:type="dcterms:W3CDTF">2021-05-26T16:50:10Z</dcterms:created>
  <dcterms:modified xsi:type="dcterms:W3CDTF">2024-04-05T03:22:40Z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