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0" r:id="rId6"/>
    <p:sldId id="301" r:id="rId7"/>
    <p:sldId id="302" r:id="rId8"/>
    <p:sldId id="312" r:id="rId9"/>
    <p:sldId id="313" r:id="rId10"/>
    <p:sldId id="314" r:id="rId11"/>
    <p:sldId id="315" r:id="rId12"/>
    <p:sldId id="316" r:id="rId13"/>
    <p:sldId id="31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5/7/2025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5/7/2025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5/7/2025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5/7/2025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5/7/2025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5/7/2025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5/7/2025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5/7/2025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5/7/2025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5/7/2025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2720969" y="1168160"/>
            <a:ext cx="6017770" cy="2601440"/>
          </a:xfrm>
        </p:spPr>
        <p:txBody>
          <a:bodyPr anchor="b">
            <a:normAutofit/>
          </a:bodyPr>
          <a:lstStyle/>
          <a:p>
            <a:r>
              <a:rPr lang="en-US" sz="3200" dirty="0">
                <a:solidFill>
                  <a:schemeClr val="tx1"/>
                </a:solidFill>
              </a:rPr>
              <a:t>Machine Learning Project  </a:t>
            </a:r>
            <a:br>
              <a:rPr lang="en-US" sz="3200" dirty="0">
                <a:solidFill>
                  <a:schemeClr val="tx1"/>
                </a:solidFill>
              </a:rPr>
            </a:br>
            <a:r>
              <a:rPr lang="en-US" sz="3200" dirty="0">
                <a:solidFill>
                  <a:schemeClr val="tx1"/>
                </a:solidFill>
              </a:rPr>
              <a:t>                 on </a:t>
            </a:r>
            <a:br>
              <a:rPr lang="en-US" sz="3200" dirty="0">
                <a:solidFill>
                  <a:schemeClr val="tx1"/>
                </a:solidFill>
              </a:rPr>
            </a:br>
            <a:r>
              <a:rPr lang="en-US" sz="3200" dirty="0">
                <a:solidFill>
                  <a:schemeClr val="tx1"/>
                </a:solidFill>
              </a:rPr>
              <a:t>Customer Churn Analysis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49" y="4684671"/>
            <a:ext cx="3205640" cy="875217"/>
          </a:xfrm>
        </p:spPr>
        <p:txBody>
          <a:bodyPr anchor="t">
            <a:normAutofit/>
          </a:bodyPr>
          <a:lstStyle/>
          <a:p>
            <a:pPr>
              <a:lnSpc>
                <a:spcPct val="100000"/>
              </a:lnSpc>
            </a:pPr>
            <a:r>
              <a:rPr lang="en-US" sz="1600" dirty="0"/>
              <a:t>Velagana Balaji</a:t>
            </a:r>
          </a:p>
          <a:p>
            <a:pPr>
              <a:lnSpc>
                <a:spcPct val="100000"/>
              </a:lnSpc>
            </a:pPr>
            <a:r>
              <a:rPr lang="en-US" sz="1600" dirty="0"/>
              <a:t>12219897 – k22up - 28</a:t>
            </a:r>
          </a:p>
          <a:p>
            <a:pPr>
              <a:lnSpc>
                <a:spcPct val="100000"/>
              </a:lnSpc>
            </a:pPr>
            <a:endParaRPr lang="en-US" sz="1600" dirty="0"/>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5">
            <a:extLst>
              <a:ext uri="{FF2B5EF4-FFF2-40B4-BE49-F238E27FC236}">
                <a16:creationId xmlns:a16="http://schemas.microsoft.com/office/drawing/2014/main" id="{11F42C0B-453D-454B-B6E5-AE5CEFAF0EAE}"/>
              </a:ext>
            </a:extLst>
          </p:cNvPr>
          <p:cNvPicPr>
            <a:picLocks noChangeAspect="1"/>
          </p:cNvPicPr>
          <p:nvPr/>
        </p:nvPicPr>
        <p:blipFill>
          <a:blip r:embed="rId3"/>
          <a:stretch>
            <a:fillRect/>
          </a:stretch>
        </p:blipFill>
        <p:spPr>
          <a:xfrm>
            <a:off x="10720065" y="303712"/>
            <a:ext cx="1226649" cy="1003432"/>
          </a:xfrm>
          <a:prstGeom prst="rect">
            <a:avLst/>
          </a:prstGeom>
        </p:spPr>
      </p:pic>
      <p:pic>
        <p:nvPicPr>
          <p:cNvPr id="11" name="Image 3">
            <a:extLst>
              <a:ext uri="{FF2B5EF4-FFF2-40B4-BE49-F238E27FC236}">
                <a16:creationId xmlns:a16="http://schemas.microsoft.com/office/drawing/2014/main" id="{72F3EA3B-693E-420E-A30B-E81E297FA967}"/>
              </a:ext>
            </a:extLst>
          </p:cNvPr>
          <p:cNvPicPr/>
          <p:nvPr/>
        </p:nvPicPr>
        <p:blipFill>
          <a:blip r:embed="rId4" cstate="print"/>
          <a:stretch>
            <a:fillRect/>
          </a:stretch>
        </p:blipFill>
        <p:spPr>
          <a:xfrm>
            <a:off x="81483" y="260408"/>
            <a:ext cx="1747318" cy="1233170"/>
          </a:xfrm>
          <a:prstGeom prst="rect">
            <a:avLst/>
          </a:prstGeom>
        </p:spPr>
      </p:pic>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2AFFB1B-8308-49E7-8A21-77121AE45AF0}"/>
              </a:ext>
            </a:extLst>
          </p:cNvPr>
          <p:cNvPicPr>
            <a:picLocks noChangeAspect="1"/>
          </p:cNvPicPr>
          <p:nvPr/>
        </p:nvPicPr>
        <p:blipFill>
          <a:blip r:embed="rId2"/>
          <a:stretch>
            <a:fillRect/>
          </a:stretch>
        </p:blipFill>
        <p:spPr>
          <a:xfrm>
            <a:off x="0" y="0"/>
            <a:ext cx="12192000" cy="6464130"/>
          </a:xfrm>
          <a:prstGeom prst="rect">
            <a:avLst/>
          </a:prstGeom>
        </p:spPr>
      </p:pic>
    </p:spTree>
    <p:extLst>
      <p:ext uri="{BB962C8B-B14F-4D97-AF65-F5344CB8AC3E}">
        <p14:creationId xmlns:p14="http://schemas.microsoft.com/office/powerpoint/2010/main" val="1180641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7EC90C-1ADC-3C32-68AF-81896B490213}"/>
              </a:ext>
            </a:extLst>
          </p:cNvPr>
          <p:cNvSpPr txBox="1"/>
          <p:nvPr/>
        </p:nvSpPr>
        <p:spPr>
          <a:xfrm>
            <a:off x="536833" y="266010"/>
            <a:ext cx="10255170" cy="5232202"/>
          </a:xfrm>
          <a:prstGeom prst="rect">
            <a:avLst/>
          </a:prstGeom>
          <a:noFill/>
        </p:spPr>
        <p:txBody>
          <a:bodyPr wrap="square" rtlCol="0">
            <a:spAutoFit/>
          </a:bodyPr>
          <a:lstStyle/>
          <a:p>
            <a:endParaRPr lang="en-IN" sz="3200" b="1" u="sng" dirty="0">
              <a:latin typeface="Times New Roman" panose="02020603050405020304" pitchFamily="18" charset="0"/>
              <a:cs typeface="Times New Roman" panose="02020603050405020304" pitchFamily="18" charset="0"/>
            </a:endParaRPr>
          </a:p>
          <a:p>
            <a:r>
              <a:rPr lang="en-IN" sz="4200" b="1" u="sng" dirty="0">
                <a:latin typeface="+mj-lt"/>
                <a:cs typeface="Times New Roman" panose="02020603050405020304" pitchFamily="18" charset="0"/>
              </a:rPr>
              <a:t>Introduction</a:t>
            </a:r>
          </a:p>
          <a:p>
            <a:endParaRPr lang="en-IN" sz="2000" b="1" dirty="0">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a:p>
            <a:pPr>
              <a:buNone/>
            </a:pPr>
            <a:r>
              <a:rPr lang="en-US" sz="2000" dirty="0">
                <a:latin typeface="Times New Roman" panose="02020603050405020304" pitchFamily="18" charset="0"/>
                <a:cs typeface="Times New Roman" panose="02020603050405020304" pitchFamily="18" charset="0"/>
              </a:rPr>
              <a:t>Customer churn is a critical issue in the telecom industry, where retaining existing customers is more cost-effective than acquiring new ones. Predicting which customers are likely to leave helps companies take timely action to improve satisfaction and reduce turnover. This project uses machine learning to analyze customer data and predict churn based on factors like contract type, tenure, and service usage.</a:t>
            </a:r>
          </a:p>
          <a:p>
            <a:pPr>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dataset includes demographic and service-related features, and the workflow involves data cleaning, exploratory analysis, feature encoding, and model training. Two models—Decision Tree and Random Forest—are used to classify customers as likely to churn or not, with an emphasis on recall to catch as many potential churners as possible. The final model offers both predictive power and business insight for proactive customer retention.</a:t>
            </a:r>
          </a:p>
        </p:txBody>
      </p:sp>
    </p:spTree>
    <p:extLst>
      <p:ext uri="{BB962C8B-B14F-4D97-AF65-F5344CB8AC3E}">
        <p14:creationId xmlns:p14="http://schemas.microsoft.com/office/powerpoint/2010/main" val="4085435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47B0D6-349B-6F5B-7515-784BFE6292BB}"/>
              </a:ext>
            </a:extLst>
          </p:cNvPr>
          <p:cNvSpPr txBox="1"/>
          <p:nvPr/>
        </p:nvSpPr>
        <p:spPr>
          <a:xfrm>
            <a:off x="810228" y="740780"/>
            <a:ext cx="9977377" cy="4247317"/>
          </a:xfrm>
          <a:prstGeom prst="rect">
            <a:avLst/>
          </a:prstGeom>
          <a:noFill/>
        </p:spPr>
        <p:txBody>
          <a:bodyPr wrap="square" rtlCol="0">
            <a:spAutoFit/>
          </a:bodyPr>
          <a:lstStyle/>
          <a:p>
            <a:endParaRPr lang="en-IN" sz="1600" b="1" u="sng"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pPr>
              <a:buNone/>
            </a:pPr>
            <a:r>
              <a:rPr lang="en-US" sz="4000" b="1" dirty="0">
                <a:latin typeface="+mj-lt"/>
                <a:cs typeface="Times New Roman" panose="02020603050405020304" pitchFamily="18" charset="0"/>
              </a:rPr>
              <a:t>Problem Statement</a:t>
            </a:r>
          </a:p>
          <a:p>
            <a:pPr>
              <a:buNone/>
            </a:pPr>
            <a:endParaRPr lang="en-US" sz="20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Telecom companies face significant revenue loss due to customer churn.</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Acquiring new customers is more expensive than retaining existing ones.</a:t>
            </a:r>
          </a:p>
          <a:p>
            <a:pPr>
              <a:buNone/>
            </a:pPr>
            <a:r>
              <a:rPr lang="en-US" sz="2000" dirty="0">
                <a:latin typeface="Times New Roman" panose="02020603050405020304" pitchFamily="18" charset="0"/>
                <a:cs typeface="Times New Roman" panose="02020603050405020304" pitchFamily="18" charset="0"/>
              </a:rPr>
              <a:t>Churn is influenced by various factors like:</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Contract type (e.g., month-to-month contracts).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Payment method (e.g., electronic check users churn more).</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Service engagement (e.g., not using tech support or streaming services).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Traditional analysis methods are insufficient for early churn detection.</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There is a need for automated, data-driven solutions to reduce churn and improve retention</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9582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654665-E56E-2751-148D-E5D5CFEB6B7A}"/>
              </a:ext>
            </a:extLst>
          </p:cNvPr>
          <p:cNvSpPr txBox="1"/>
          <p:nvPr/>
        </p:nvSpPr>
        <p:spPr>
          <a:xfrm>
            <a:off x="677002" y="476140"/>
            <a:ext cx="10417216" cy="765851"/>
          </a:xfrm>
          <a:prstGeom prst="rect">
            <a:avLst/>
          </a:prstGeom>
          <a:noFill/>
        </p:spPr>
        <p:txBody>
          <a:bodyPr wrap="square" rtlCol="0">
            <a:spAutoFit/>
          </a:bodyPr>
          <a:lstStyle/>
          <a:p>
            <a:endParaRPr lang="en-IN" sz="2000" dirty="0"/>
          </a:p>
          <a:p>
            <a:pPr marL="342900" marR="87630" lvl="0" indent="-342900" algn="just">
              <a:lnSpc>
                <a:spcPct val="150000"/>
              </a:lnSpc>
              <a:spcBef>
                <a:spcPts val="5"/>
              </a:spcBef>
              <a:buSzPts val="1000"/>
              <a:buFont typeface="Symbol" panose="05050102010706020507" pitchFamily="18" charset="2"/>
              <a:buChar char=""/>
              <a:tabLst>
                <a:tab pos="457200" algn="l"/>
                <a:tab pos="479425" algn="l"/>
              </a:tabLst>
            </a:pPr>
            <a:endParaRPr lang="en-IN" sz="1800" dirty="0">
              <a:effectLst/>
              <a:latin typeface="Times New Roman" panose="02020603050405020304" pitchFamily="18" charset="0"/>
              <a:ea typeface="Times New Roman" panose="02020603050405020304" pitchFamily="18" charset="0"/>
            </a:endParaRPr>
          </a:p>
        </p:txBody>
      </p:sp>
      <p:sp>
        <p:nvSpPr>
          <p:cNvPr id="3" name="Title 1">
            <a:extLst>
              <a:ext uri="{FF2B5EF4-FFF2-40B4-BE49-F238E27FC236}">
                <a16:creationId xmlns:a16="http://schemas.microsoft.com/office/drawing/2014/main" id="{7406CF2B-BFF1-50DD-9D22-ABD23C35F9D0}"/>
              </a:ext>
            </a:extLst>
          </p:cNvPr>
          <p:cNvSpPr txBox="1">
            <a:spLocks/>
          </p:cNvSpPr>
          <p:nvPr/>
        </p:nvSpPr>
        <p:spPr>
          <a:xfrm>
            <a:off x="968387" y="322259"/>
            <a:ext cx="7120252" cy="1049235"/>
          </a:xfrm>
          <a:prstGeom prst="rect">
            <a:avLst/>
          </a:prstGeom>
        </p:spPr>
        <p:txBody>
          <a:bodyPr>
            <a:normAutofit fontScale="925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dirty="0"/>
              <a:t>Significance &amp; Objectives </a:t>
            </a:r>
          </a:p>
        </p:txBody>
      </p:sp>
      <p:sp>
        <p:nvSpPr>
          <p:cNvPr id="4" name="Content Placeholder 2">
            <a:extLst>
              <a:ext uri="{FF2B5EF4-FFF2-40B4-BE49-F238E27FC236}">
                <a16:creationId xmlns:a16="http://schemas.microsoft.com/office/drawing/2014/main" id="{D15BB703-A649-F31C-3B0B-D314D589A502}"/>
              </a:ext>
            </a:extLst>
          </p:cNvPr>
          <p:cNvSpPr txBox="1">
            <a:spLocks/>
          </p:cNvSpPr>
          <p:nvPr/>
        </p:nvSpPr>
        <p:spPr>
          <a:xfrm>
            <a:off x="1097782" y="1138687"/>
            <a:ext cx="9469575" cy="4676676"/>
          </a:xfrm>
          <a:prstGeom prst="rect">
            <a:avLst/>
          </a:prstGeom>
        </p:spPr>
        <p:txBody>
          <a:bodyPr>
            <a:normAutofit fontScale="550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Calibri" panose="020F0502020204030204" pitchFamily="34" charset="0"/>
              <a:buNone/>
            </a:pPr>
            <a:r>
              <a:rPr lang="en-US" sz="3600" b="1" dirty="0">
                <a:latin typeface="Times New Roman" panose="02020603050405020304" pitchFamily="18" charset="0"/>
                <a:cs typeface="Times New Roman" panose="02020603050405020304" pitchFamily="18" charset="0"/>
              </a:rPr>
              <a:t>Significance</a:t>
            </a:r>
          </a:p>
          <a:p>
            <a:pPr>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Revenue Protection</a:t>
            </a:r>
            <a:r>
              <a:rPr lang="en-US" sz="3200" dirty="0">
                <a:latin typeface="Times New Roman" panose="02020603050405020304" pitchFamily="18" charset="0"/>
                <a:cs typeface="Times New Roman" panose="02020603050405020304" pitchFamily="18" charset="0"/>
              </a:rPr>
              <a:t>: Helps prevent financial losses by identifying customers at risk of leaving.</a:t>
            </a:r>
          </a:p>
          <a:p>
            <a:pPr>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Customer Retention</a:t>
            </a:r>
            <a:r>
              <a:rPr lang="en-US" sz="3200" dirty="0">
                <a:latin typeface="Times New Roman" panose="02020603050405020304" pitchFamily="18" charset="0"/>
                <a:cs typeface="Times New Roman" panose="02020603050405020304" pitchFamily="18" charset="0"/>
              </a:rPr>
              <a:t>: Enables proactive engagement with high-risk customers through targeted offers and support.</a:t>
            </a:r>
          </a:p>
          <a:p>
            <a:pPr>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Business Strategy</a:t>
            </a:r>
            <a:r>
              <a:rPr lang="en-US" sz="3200" dirty="0">
                <a:latin typeface="Times New Roman" panose="02020603050405020304" pitchFamily="18" charset="0"/>
                <a:cs typeface="Times New Roman" panose="02020603050405020304" pitchFamily="18" charset="0"/>
              </a:rPr>
              <a:t>: Supports data-driven decision-making for marketing, customer service, and product teams.</a:t>
            </a:r>
          </a:p>
          <a:p>
            <a:pPr>
              <a:buFont typeface="Calibri" panose="020F0502020204030204" pitchFamily="34" charset="0"/>
              <a:buNone/>
            </a:pPr>
            <a:r>
              <a:rPr lang="en-US" sz="3600" b="1" dirty="0">
                <a:latin typeface="Times New Roman" panose="02020603050405020304" pitchFamily="18" charset="0"/>
                <a:cs typeface="Times New Roman" panose="02020603050405020304" pitchFamily="18" charset="0"/>
              </a:rPr>
              <a:t>Objectives</a:t>
            </a:r>
          </a:p>
          <a:p>
            <a:pPr>
              <a:buFont typeface="Arial" panose="020B0604020202020204" pitchFamily="34" charset="0"/>
              <a:buChar char="•"/>
            </a:pPr>
            <a:r>
              <a:rPr lang="en-US" sz="3300" dirty="0">
                <a:latin typeface="Times New Roman" panose="02020603050405020304" pitchFamily="18" charset="0"/>
                <a:cs typeface="Times New Roman" panose="02020603050405020304" pitchFamily="18" charset="0"/>
              </a:rPr>
              <a:t>Build a machine learning model to predict customer churn accurately.</a:t>
            </a:r>
          </a:p>
          <a:p>
            <a:pPr>
              <a:buFont typeface="Arial" panose="020B0604020202020204" pitchFamily="34" charset="0"/>
              <a:buChar char="•"/>
            </a:pPr>
            <a:r>
              <a:rPr lang="en-US" sz="3300" dirty="0">
                <a:latin typeface="Times New Roman" panose="02020603050405020304" pitchFamily="18" charset="0"/>
                <a:cs typeface="Times New Roman" panose="02020603050405020304" pitchFamily="18" charset="0"/>
              </a:rPr>
              <a:t>Identify the most influential features contributing to churn (e.g., contract type, charges).</a:t>
            </a:r>
          </a:p>
          <a:p>
            <a:pPr>
              <a:buFont typeface="Arial" panose="020B0604020202020204" pitchFamily="34" charset="0"/>
              <a:buChar char="•"/>
            </a:pPr>
            <a:r>
              <a:rPr lang="en-US" sz="3300" dirty="0">
                <a:latin typeface="Times New Roman" panose="02020603050405020304" pitchFamily="18" charset="0"/>
                <a:cs typeface="Times New Roman" panose="02020603050405020304" pitchFamily="18" charset="0"/>
              </a:rPr>
              <a:t>Handle data preprocessing, including missing values, categorical encoding, and class imbalance.</a:t>
            </a:r>
          </a:p>
          <a:p>
            <a:pPr>
              <a:buFont typeface="Arial" panose="020B0604020202020204" pitchFamily="34" charset="0"/>
              <a:buChar char="•"/>
            </a:pPr>
            <a:r>
              <a:rPr lang="en-US" sz="3300" dirty="0">
                <a:latin typeface="Times New Roman" panose="02020603050405020304" pitchFamily="18" charset="0"/>
                <a:cs typeface="Times New Roman" panose="02020603050405020304" pitchFamily="18" charset="0"/>
              </a:rPr>
              <a:t>Compare the performance of multiple classifiers (Decision Tree, Random Forest).</a:t>
            </a:r>
          </a:p>
        </p:txBody>
      </p:sp>
    </p:spTree>
    <p:extLst>
      <p:ext uri="{BB962C8B-B14F-4D97-AF65-F5344CB8AC3E}">
        <p14:creationId xmlns:p14="http://schemas.microsoft.com/office/powerpoint/2010/main" val="2854018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6BC1A-120A-CE1C-40C5-ABC09654E7BC}"/>
              </a:ext>
            </a:extLst>
          </p:cNvPr>
          <p:cNvSpPr txBox="1">
            <a:spLocks/>
          </p:cNvSpPr>
          <p:nvPr/>
        </p:nvSpPr>
        <p:spPr>
          <a:xfrm>
            <a:off x="546344" y="718256"/>
            <a:ext cx="6571343" cy="1049235"/>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dirty="0"/>
              <a:t>Data Preprocessing</a:t>
            </a:r>
          </a:p>
        </p:txBody>
      </p:sp>
      <p:sp>
        <p:nvSpPr>
          <p:cNvPr id="3" name="Content Placeholder 2">
            <a:extLst>
              <a:ext uri="{FF2B5EF4-FFF2-40B4-BE49-F238E27FC236}">
                <a16:creationId xmlns:a16="http://schemas.microsoft.com/office/drawing/2014/main" id="{82C529DF-1523-7B5B-8FAB-D44ED2C0AD94}"/>
              </a:ext>
            </a:extLst>
          </p:cNvPr>
          <p:cNvSpPr txBox="1">
            <a:spLocks/>
          </p:cNvSpPr>
          <p:nvPr/>
        </p:nvSpPr>
        <p:spPr>
          <a:xfrm>
            <a:off x="546344" y="1801073"/>
            <a:ext cx="6571343" cy="2562969"/>
          </a:xfrm>
          <a:prstGeom prst="rect">
            <a:avLst/>
          </a:prstGeom>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Dropped </a:t>
            </a:r>
            <a:r>
              <a:rPr lang="en-US" sz="2000" dirty="0" err="1">
                <a:latin typeface="Times New Roman" panose="02020603050405020304" pitchFamily="18" charset="0"/>
                <a:cs typeface="Times New Roman" panose="02020603050405020304" pitchFamily="18" charset="0"/>
              </a:rPr>
              <a:t>customerID</a:t>
            </a:r>
            <a:r>
              <a:rPr lang="en-US" sz="2000" dirty="0">
                <a:latin typeface="Times New Roman" panose="02020603050405020304" pitchFamily="18" charset="0"/>
                <a:cs typeface="Times New Roman" panose="02020603050405020304" pitchFamily="18" charset="0"/>
              </a:rPr>
              <a:t> column</a:t>
            </a:r>
          </a:p>
          <a:p>
            <a:r>
              <a:rPr lang="en-US" sz="2000" dirty="0">
                <a:latin typeface="Times New Roman" panose="02020603050405020304" pitchFamily="18" charset="0"/>
                <a:cs typeface="Times New Roman" panose="02020603050405020304" pitchFamily="18" charset="0"/>
              </a:rPr>
              <a:t>- Replaced blanks in </a:t>
            </a:r>
            <a:r>
              <a:rPr lang="en-US" sz="2000" dirty="0" err="1">
                <a:latin typeface="Times New Roman" panose="02020603050405020304" pitchFamily="18" charset="0"/>
                <a:cs typeface="Times New Roman" panose="02020603050405020304" pitchFamily="18" charset="0"/>
              </a:rPr>
              <a:t>TotalCharges</a:t>
            </a:r>
            <a:r>
              <a:rPr lang="en-US" sz="2000" dirty="0">
                <a:latin typeface="Times New Roman" panose="02020603050405020304" pitchFamily="18" charset="0"/>
                <a:cs typeface="Times New Roman" panose="02020603050405020304" pitchFamily="18" charset="0"/>
              </a:rPr>
              <a:t> with 0.0</a:t>
            </a:r>
          </a:p>
          <a:p>
            <a:r>
              <a:rPr lang="en-US" sz="2000" dirty="0">
                <a:latin typeface="Times New Roman" panose="02020603050405020304" pitchFamily="18" charset="0"/>
                <a:cs typeface="Times New Roman" panose="02020603050405020304" pitchFamily="18" charset="0"/>
              </a:rPr>
              <a:t>- Label encoded categorical features</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Target column encoded (Yes=1, No=0)</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Fig1:shows the churners and non-churners</a:t>
            </a:r>
          </a:p>
          <a:p>
            <a:r>
              <a:rPr lang="en-US" sz="2000" dirty="0">
                <a:latin typeface="Times New Roman" panose="02020603050405020304" pitchFamily="18" charset="0"/>
                <a:cs typeface="Times New Roman" panose="02020603050405020304" pitchFamily="18" charset="0"/>
              </a:rPr>
              <a:t>Fig2:Churners in senior citizens and non senior citizens</a:t>
            </a:r>
          </a:p>
        </p:txBody>
      </p:sp>
      <p:pic>
        <p:nvPicPr>
          <p:cNvPr id="5" name="Picture 4">
            <a:extLst>
              <a:ext uri="{FF2B5EF4-FFF2-40B4-BE49-F238E27FC236}">
                <a16:creationId xmlns:a16="http://schemas.microsoft.com/office/drawing/2014/main" id="{C2F7AECD-E4B2-72FE-69C8-061600B18441}"/>
              </a:ext>
            </a:extLst>
          </p:cNvPr>
          <p:cNvPicPr>
            <a:picLocks noChangeAspect="1"/>
          </p:cNvPicPr>
          <p:nvPr/>
        </p:nvPicPr>
        <p:blipFill>
          <a:blip r:embed="rId2"/>
          <a:stretch>
            <a:fillRect/>
          </a:stretch>
        </p:blipFill>
        <p:spPr>
          <a:xfrm>
            <a:off x="6469812" y="328421"/>
            <a:ext cx="5331676" cy="2391365"/>
          </a:xfrm>
          <a:prstGeom prst="rect">
            <a:avLst/>
          </a:prstGeom>
        </p:spPr>
      </p:pic>
      <p:pic>
        <p:nvPicPr>
          <p:cNvPr id="7" name="Picture 6">
            <a:extLst>
              <a:ext uri="{FF2B5EF4-FFF2-40B4-BE49-F238E27FC236}">
                <a16:creationId xmlns:a16="http://schemas.microsoft.com/office/drawing/2014/main" id="{E069C9B4-B0BB-65DC-5875-E431B6646555}"/>
              </a:ext>
            </a:extLst>
          </p:cNvPr>
          <p:cNvPicPr>
            <a:picLocks noChangeAspect="1"/>
          </p:cNvPicPr>
          <p:nvPr/>
        </p:nvPicPr>
        <p:blipFill>
          <a:blip r:embed="rId3"/>
          <a:stretch>
            <a:fillRect/>
          </a:stretch>
        </p:blipFill>
        <p:spPr>
          <a:xfrm>
            <a:off x="6383546" y="3440092"/>
            <a:ext cx="5926347" cy="2839938"/>
          </a:xfrm>
          <a:prstGeom prst="rect">
            <a:avLst/>
          </a:prstGeom>
        </p:spPr>
      </p:pic>
    </p:spTree>
    <p:extLst>
      <p:ext uri="{BB962C8B-B14F-4D97-AF65-F5344CB8AC3E}">
        <p14:creationId xmlns:p14="http://schemas.microsoft.com/office/powerpoint/2010/main" val="2674965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9C515-952F-9A3E-07D6-4EE8B52E8D3C}"/>
              </a:ext>
            </a:extLst>
          </p:cNvPr>
          <p:cNvSpPr txBox="1">
            <a:spLocks/>
          </p:cNvSpPr>
          <p:nvPr/>
        </p:nvSpPr>
        <p:spPr>
          <a:xfrm>
            <a:off x="129394" y="847542"/>
            <a:ext cx="7289323" cy="1334941"/>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IN" sz="4500" dirty="0"/>
              <a:t>Exploratory Data Analysis (EDA)</a:t>
            </a:r>
          </a:p>
        </p:txBody>
      </p:sp>
      <p:sp>
        <p:nvSpPr>
          <p:cNvPr id="3" name="Content Placeholder 2">
            <a:extLst>
              <a:ext uri="{FF2B5EF4-FFF2-40B4-BE49-F238E27FC236}">
                <a16:creationId xmlns:a16="http://schemas.microsoft.com/office/drawing/2014/main" id="{7EC06216-4DEE-5A74-35B0-B8B9A304C27B}"/>
              </a:ext>
            </a:extLst>
          </p:cNvPr>
          <p:cNvSpPr txBox="1">
            <a:spLocks/>
          </p:cNvSpPr>
          <p:nvPr/>
        </p:nvSpPr>
        <p:spPr>
          <a:xfrm>
            <a:off x="129394" y="2553420"/>
            <a:ext cx="6383549" cy="1880557"/>
          </a:xfrm>
          <a:prstGeom prst="rect">
            <a:avLst/>
          </a:prstGeom>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 Histograms and boxplots for numerical data</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Countplots</a:t>
            </a:r>
            <a:r>
              <a:rPr lang="en-US" sz="2000" dirty="0">
                <a:latin typeface="Times New Roman" panose="02020603050405020304" pitchFamily="18" charset="0"/>
                <a:cs typeface="Times New Roman" panose="02020603050405020304" pitchFamily="18" charset="0"/>
              </a:rPr>
              <a:t> for categorical data</a:t>
            </a:r>
          </a:p>
          <a:p>
            <a:r>
              <a:rPr lang="en-US" sz="2000" dirty="0">
                <a:latin typeface="Times New Roman" panose="02020603050405020304" pitchFamily="18" charset="0"/>
                <a:cs typeface="Times New Roman" panose="02020603050405020304" pitchFamily="18" charset="0"/>
              </a:rPr>
              <a:t>- Correlation heatmap: tenure and </a:t>
            </a:r>
            <a:r>
              <a:rPr lang="en-US" sz="2000" dirty="0" err="1">
                <a:latin typeface="Times New Roman" panose="02020603050405020304" pitchFamily="18" charset="0"/>
                <a:cs typeface="Times New Roman" panose="02020603050405020304" pitchFamily="18" charset="0"/>
              </a:rPr>
              <a:t>TotalCharges</a:t>
            </a:r>
            <a:r>
              <a:rPr lang="en-US" sz="2000" dirty="0">
                <a:latin typeface="Times New Roman" panose="02020603050405020304" pitchFamily="18" charset="0"/>
                <a:cs typeface="Times New Roman" panose="02020603050405020304" pitchFamily="18" charset="0"/>
              </a:rPr>
              <a:t> positively correlated.</a:t>
            </a:r>
          </a:p>
          <a:p>
            <a:r>
              <a:rPr lang="en-US" sz="2000" dirty="0">
                <a:latin typeface="Times New Roman" panose="02020603050405020304" pitchFamily="18" charset="0"/>
                <a:cs typeface="Times New Roman" panose="02020603050405020304" pitchFamily="18" charset="0"/>
              </a:rPr>
              <a:t>Fig3:Churners based on payment method</a:t>
            </a:r>
          </a:p>
          <a:p>
            <a:r>
              <a:rPr lang="en-US" sz="2000" dirty="0">
                <a:latin typeface="Times New Roman" panose="02020603050405020304" pitchFamily="18" charset="0"/>
                <a:cs typeface="Times New Roman" panose="02020603050405020304" pitchFamily="18" charset="0"/>
              </a:rPr>
              <a:t>Fig4:Realtion between Monthly charges and Total charges.</a:t>
            </a:r>
          </a:p>
        </p:txBody>
      </p:sp>
      <p:pic>
        <p:nvPicPr>
          <p:cNvPr id="5" name="Picture 4">
            <a:extLst>
              <a:ext uri="{FF2B5EF4-FFF2-40B4-BE49-F238E27FC236}">
                <a16:creationId xmlns:a16="http://schemas.microsoft.com/office/drawing/2014/main" id="{2FB9F7A9-A638-C87E-9632-16E6AE881C22}"/>
              </a:ext>
            </a:extLst>
          </p:cNvPr>
          <p:cNvPicPr>
            <a:picLocks noChangeAspect="1"/>
          </p:cNvPicPr>
          <p:nvPr/>
        </p:nvPicPr>
        <p:blipFill>
          <a:blip r:embed="rId2"/>
          <a:stretch>
            <a:fillRect/>
          </a:stretch>
        </p:blipFill>
        <p:spPr>
          <a:xfrm>
            <a:off x="6676845" y="17253"/>
            <a:ext cx="5385761" cy="3476445"/>
          </a:xfrm>
          <a:prstGeom prst="rect">
            <a:avLst/>
          </a:prstGeom>
        </p:spPr>
      </p:pic>
      <p:pic>
        <p:nvPicPr>
          <p:cNvPr id="7" name="Picture 6">
            <a:extLst>
              <a:ext uri="{FF2B5EF4-FFF2-40B4-BE49-F238E27FC236}">
                <a16:creationId xmlns:a16="http://schemas.microsoft.com/office/drawing/2014/main" id="{D2F61809-250C-44A8-3F4F-2C10B5F8598E}"/>
              </a:ext>
            </a:extLst>
          </p:cNvPr>
          <p:cNvPicPr>
            <a:picLocks noChangeAspect="1"/>
          </p:cNvPicPr>
          <p:nvPr/>
        </p:nvPicPr>
        <p:blipFill>
          <a:blip r:embed="rId3"/>
          <a:stretch>
            <a:fillRect/>
          </a:stretch>
        </p:blipFill>
        <p:spPr>
          <a:xfrm>
            <a:off x="7108165" y="3493698"/>
            <a:ext cx="4727275" cy="2838089"/>
          </a:xfrm>
          <a:prstGeom prst="rect">
            <a:avLst/>
          </a:prstGeom>
        </p:spPr>
      </p:pic>
    </p:spTree>
    <p:extLst>
      <p:ext uri="{BB962C8B-B14F-4D97-AF65-F5344CB8AC3E}">
        <p14:creationId xmlns:p14="http://schemas.microsoft.com/office/powerpoint/2010/main" val="4001002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AA888-9821-4DA8-2EBB-187A0285C5DB}"/>
              </a:ext>
            </a:extLst>
          </p:cNvPr>
          <p:cNvSpPr txBox="1">
            <a:spLocks/>
          </p:cNvSpPr>
          <p:nvPr/>
        </p:nvSpPr>
        <p:spPr>
          <a:xfrm>
            <a:off x="1443491" y="804520"/>
            <a:ext cx="8847822" cy="1049235"/>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dirty="0"/>
              <a:t>Class Imbalance Handling</a:t>
            </a:r>
          </a:p>
        </p:txBody>
      </p:sp>
      <p:sp>
        <p:nvSpPr>
          <p:cNvPr id="3" name="Content Placeholder 2">
            <a:extLst>
              <a:ext uri="{FF2B5EF4-FFF2-40B4-BE49-F238E27FC236}">
                <a16:creationId xmlns:a16="http://schemas.microsoft.com/office/drawing/2014/main" id="{DCFA5409-783B-707F-3AA1-9CAF7697D29F}"/>
              </a:ext>
            </a:extLst>
          </p:cNvPr>
          <p:cNvSpPr txBox="1">
            <a:spLocks/>
          </p:cNvSpPr>
          <p:nvPr/>
        </p:nvSpPr>
        <p:spPr>
          <a:xfrm>
            <a:off x="1443491" y="2015733"/>
            <a:ext cx="8847822" cy="3450613"/>
          </a:xfrm>
          <a:prstGeom prst="rect">
            <a:avLst/>
          </a:prstGeom>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 Original churn ratio: 26.5% churned, 73.5% retained</a:t>
            </a:r>
          </a:p>
          <a:p>
            <a:r>
              <a:rPr lang="en-US" sz="2000" dirty="0">
                <a:latin typeface="Times New Roman" panose="02020603050405020304" pitchFamily="18" charset="0"/>
                <a:cs typeface="Times New Roman" panose="02020603050405020304" pitchFamily="18" charset="0"/>
              </a:rPr>
              <a:t>- SMOTEEN used to balance training data</a:t>
            </a:r>
          </a:p>
        </p:txBody>
      </p:sp>
    </p:spTree>
    <p:extLst>
      <p:ext uri="{BB962C8B-B14F-4D97-AF65-F5344CB8AC3E}">
        <p14:creationId xmlns:p14="http://schemas.microsoft.com/office/powerpoint/2010/main" val="2181324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EB39F-72ED-6E64-4263-F9D81F768182}"/>
              </a:ext>
            </a:extLst>
          </p:cNvPr>
          <p:cNvSpPr txBox="1">
            <a:spLocks/>
          </p:cNvSpPr>
          <p:nvPr/>
        </p:nvSpPr>
        <p:spPr>
          <a:xfrm>
            <a:off x="1443491" y="804520"/>
            <a:ext cx="8994471" cy="1049235"/>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a:t>Model Training &amp; Evaluation</a:t>
            </a:r>
          </a:p>
        </p:txBody>
      </p:sp>
      <p:sp>
        <p:nvSpPr>
          <p:cNvPr id="3" name="Content Placeholder 2">
            <a:extLst>
              <a:ext uri="{FF2B5EF4-FFF2-40B4-BE49-F238E27FC236}">
                <a16:creationId xmlns:a16="http://schemas.microsoft.com/office/drawing/2014/main" id="{0DAF0086-5A7D-1B11-1B96-1BF293905816}"/>
              </a:ext>
            </a:extLst>
          </p:cNvPr>
          <p:cNvSpPr txBox="1">
            <a:spLocks/>
          </p:cNvSpPr>
          <p:nvPr/>
        </p:nvSpPr>
        <p:spPr>
          <a:xfrm>
            <a:off x="1443491" y="2015733"/>
            <a:ext cx="8994471" cy="3450613"/>
          </a:xfrm>
          <a:prstGeom prst="rect">
            <a:avLst/>
          </a:prstGeom>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 Models: Decision Tree, Random Forest</a:t>
            </a:r>
          </a:p>
          <a:p>
            <a:r>
              <a:rPr lang="en-US" sz="2000" dirty="0">
                <a:latin typeface="Times New Roman" panose="02020603050405020304" pitchFamily="18" charset="0"/>
                <a:cs typeface="Times New Roman" panose="02020603050405020304" pitchFamily="18" charset="0"/>
              </a:rPr>
              <a:t>- Before SMOTENN (Accuracy): Decision Tree Classifier (~79%)</a:t>
            </a:r>
          </a:p>
          <a:p>
            <a:r>
              <a:rPr lang="en-US" sz="2000" dirty="0">
                <a:latin typeface="Times New Roman" panose="02020603050405020304" pitchFamily="18" charset="0"/>
                <a:cs typeface="Times New Roman" panose="02020603050405020304" pitchFamily="18" charset="0"/>
              </a:rPr>
              <a:t>- After SMOTENN(Accuracy): Decision Tree Classifier(~93%)</a:t>
            </a:r>
          </a:p>
          <a:p>
            <a:r>
              <a:rPr lang="en-US" sz="2000" dirty="0">
                <a:latin typeface="Times New Roman" panose="02020603050405020304" pitchFamily="18" charset="0"/>
                <a:cs typeface="Times New Roman" panose="02020603050405020304" pitchFamily="18" charset="0"/>
              </a:rPr>
              <a:t>- Before SMOTENN (Accuracy): Random Forest Classifier(~81%)</a:t>
            </a:r>
          </a:p>
          <a:p>
            <a:r>
              <a:rPr lang="en-US" sz="2000" dirty="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After SMOTENN</a:t>
            </a:r>
            <a:r>
              <a:rPr lang="en-US" sz="2000" dirty="0">
                <a:latin typeface="Times New Roman" panose="02020603050405020304" pitchFamily="18" charset="0"/>
                <a:cs typeface="Times New Roman" panose="02020603050405020304" pitchFamily="18" charset="0"/>
              </a:rPr>
              <a:t>(Accuracy): Decision Tree Classifier(~93%)</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Confusion Matrix shows moderate recall for churn class</a:t>
            </a:r>
          </a:p>
        </p:txBody>
      </p:sp>
    </p:spTree>
    <p:extLst>
      <p:ext uri="{BB962C8B-B14F-4D97-AF65-F5344CB8AC3E}">
        <p14:creationId xmlns:p14="http://schemas.microsoft.com/office/powerpoint/2010/main" val="3793050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4E247-86BD-ED9D-1EBC-5DBB90DFEEEF}"/>
              </a:ext>
            </a:extLst>
          </p:cNvPr>
          <p:cNvSpPr txBox="1">
            <a:spLocks/>
          </p:cNvSpPr>
          <p:nvPr/>
        </p:nvSpPr>
        <p:spPr>
          <a:xfrm>
            <a:off x="1443491" y="804521"/>
            <a:ext cx="7855784" cy="604168"/>
          </a:xfrm>
          <a:prstGeom prst="rect">
            <a:avLst/>
          </a:prstGeom>
        </p:spPr>
        <p:txBody>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a:t>Results and Conclusion</a:t>
            </a:r>
          </a:p>
        </p:txBody>
      </p:sp>
      <p:sp>
        <p:nvSpPr>
          <p:cNvPr id="3" name="Content Placeholder 2">
            <a:extLst>
              <a:ext uri="{FF2B5EF4-FFF2-40B4-BE49-F238E27FC236}">
                <a16:creationId xmlns:a16="http://schemas.microsoft.com/office/drawing/2014/main" id="{832832DA-2BDC-620B-42C4-CF0F571BF050}"/>
              </a:ext>
            </a:extLst>
          </p:cNvPr>
          <p:cNvSpPr txBox="1">
            <a:spLocks/>
          </p:cNvSpPr>
          <p:nvPr/>
        </p:nvSpPr>
        <p:spPr>
          <a:xfrm>
            <a:off x="1443491" y="2015734"/>
            <a:ext cx="7855784" cy="1986924"/>
          </a:xfrm>
          <a:prstGeom prst="rect">
            <a:avLst/>
          </a:prstGeom>
        </p:spPr>
        <p:txBody>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 Random Forest provided best results</a:t>
            </a:r>
          </a:p>
          <a:p>
            <a:r>
              <a:rPr lang="en-US" sz="2000" dirty="0">
                <a:latin typeface="Times New Roman" panose="02020603050405020304" pitchFamily="18" charset="0"/>
                <a:cs typeface="Times New Roman" panose="02020603050405020304" pitchFamily="18" charset="0"/>
              </a:rPr>
              <a:t>- Effective for identifying customers at risk of churn</a:t>
            </a:r>
          </a:p>
          <a:p>
            <a:r>
              <a:rPr lang="en-US" sz="2000" dirty="0">
                <a:latin typeface="Times New Roman" panose="02020603050405020304" pitchFamily="18" charset="0"/>
                <a:cs typeface="Times New Roman" panose="02020603050405020304" pitchFamily="18" charset="0"/>
              </a:rPr>
              <a:t>- Future scope: hyperparameter tuning, real-time prediction system</a:t>
            </a:r>
          </a:p>
        </p:txBody>
      </p:sp>
    </p:spTree>
    <p:extLst>
      <p:ext uri="{BB962C8B-B14F-4D97-AF65-F5344CB8AC3E}">
        <p14:creationId xmlns:p14="http://schemas.microsoft.com/office/powerpoint/2010/main" val="3641995923"/>
      </p:ext>
    </p:extLst>
  </p:cSld>
  <p:clrMapOvr>
    <a:masterClrMapping/>
  </p:clrMapOvr>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3EEFF0-FB57-4CB4-8BFC-DF397689E2ED}">
  <ds:schemaRefs>
    <ds:schemaRef ds:uri="http://purl.org/dc/elements/1.1/"/>
    <ds:schemaRef ds:uri="http://www.w3.org/XML/1998/namespace"/>
    <ds:schemaRef ds:uri="http://purl.org/dc/dcmitype/"/>
    <ds:schemaRef ds:uri="http://schemas.microsoft.com/office/2006/documentManagement/types"/>
    <ds:schemaRef ds:uri="71af3243-3dd4-4a8d-8c0d-dd76da1f02a5"/>
    <ds:schemaRef ds:uri="http://schemas.microsoft.com/office/2006/metadata/properties"/>
    <ds:schemaRef ds:uri="http://purl.org/dc/terms/"/>
    <ds:schemaRef ds:uri="http://schemas.microsoft.com/sharepoint/v3"/>
    <ds:schemaRef ds:uri="http://schemas.openxmlformats.org/package/2006/metadata/core-properties"/>
    <ds:schemaRef ds:uri="http://schemas.microsoft.com/office/infopath/2007/PartnerControls"/>
    <ds:schemaRef ds:uri="230e9df3-be65-4c73-a93b-d1236ebd677e"/>
    <ds:schemaRef ds:uri="16c05727-aa75-4e4a-9b5f-8a80a1165891"/>
  </ds:schemaRefs>
</ds:datastoreItem>
</file>

<file path=customXml/itemProps2.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{812B6DF1-99B0-4687-A2FD-12B1925C29BB}tf22712842_win32</Template>
  <TotalTime>686</TotalTime>
  <Words>577</Words>
  <Application>Microsoft Office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Bookman Old Style</vt:lpstr>
      <vt:lpstr>Calibri</vt:lpstr>
      <vt:lpstr>Franklin Gothic Book</vt:lpstr>
      <vt:lpstr>Symbol</vt:lpstr>
      <vt:lpstr>Times New Roman</vt:lpstr>
      <vt:lpstr>Custom</vt:lpstr>
      <vt:lpstr>Machine Learning Project                    on  Customer Churn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on Student Performance Data set</dc:title>
  <dc:creator>Balaji</dc:creator>
  <cp:lastModifiedBy>VELAGANA BALAJI</cp:lastModifiedBy>
  <cp:revision>42</cp:revision>
  <dcterms:created xsi:type="dcterms:W3CDTF">2024-11-10T17:25:23Z</dcterms:created>
  <dcterms:modified xsi:type="dcterms:W3CDTF">2025-05-07T08:31:10Z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