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9" d="100"/>
          <a:sy n="79" d="100"/>
        </p:scale>
        <p:origin x="86"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b="-3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76000"/>
            <a:lum/>
          </a:blip>
          <a:srcRect/>
          <a:stretch>
            <a:fillRect b="-3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69720" y="647065"/>
            <a:ext cx="9144000" cy="1651000"/>
          </a:xfrm>
        </p:spPr>
        <p:txBody>
          <a:bodyPr>
            <a:normAutofit fontScale="90000"/>
          </a:bodyPr>
          <a:lstStyle/>
          <a:p>
            <a:br>
              <a:rPr lang="en-IN" altLang="en-US" sz="1600" dirty="0">
                <a:latin typeface="Times New Roman" panose="02020603050405020304" charset="0"/>
                <a:cs typeface="Times New Roman" panose="02020603050405020304" charset="0"/>
              </a:rPr>
            </a:br>
            <a:r>
              <a:rPr lang="en-IN" altLang="en-US" sz="3200" b="1" dirty="0">
                <a:latin typeface="Times New Roman" panose="02020603050405020304" charset="0"/>
                <a:cs typeface="Times New Roman" panose="02020603050405020304" charset="0"/>
              </a:rPr>
              <a:t>CS6030 - NATURAL LANGUAGE PROCESSING</a:t>
            </a:r>
            <a:br>
              <a:rPr lang="en-IN" altLang="en-US" sz="3200" b="1" dirty="0">
                <a:latin typeface="Times New Roman" panose="02020603050405020304" charset="0"/>
                <a:cs typeface="Times New Roman" panose="02020603050405020304" charset="0"/>
              </a:rPr>
            </a:br>
            <a:br>
              <a:rPr lang="en-IN" altLang="en-US" sz="3200" b="1" dirty="0">
                <a:latin typeface="Times New Roman" panose="02020603050405020304" charset="0"/>
                <a:cs typeface="Times New Roman" panose="02020603050405020304" charset="0"/>
              </a:rPr>
            </a:br>
            <a:r>
              <a:rPr lang="en-IN" altLang="en-US" sz="3200" b="1" dirty="0">
                <a:latin typeface="Times New Roman" panose="02020603050405020304" charset="0"/>
                <a:cs typeface="Times New Roman" panose="02020603050405020304" charset="0"/>
              </a:rPr>
              <a:t>SPEECH EMOTION RECOGNITION</a:t>
            </a:r>
            <a:br>
              <a:rPr lang="en-IN" altLang="en-US" sz="3200" b="1" dirty="0">
                <a:latin typeface="Times New Roman" panose="02020603050405020304" charset="0"/>
                <a:cs typeface="Times New Roman" panose="02020603050405020304" charset="0"/>
              </a:rPr>
            </a:br>
            <a:endParaRPr lang="en-IN" altLang="en-US" sz="32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141720" y="4559935"/>
            <a:ext cx="5464175" cy="1655445"/>
          </a:xfrm>
        </p:spPr>
        <p:txBody>
          <a:bodyPr/>
          <a:lstStyle/>
          <a:p>
            <a:r>
              <a:rPr lang="en-IN" altLang="en-US">
                <a:latin typeface="Times New Roman" panose="02020603050405020304" charset="0"/>
                <a:cs typeface="Times New Roman" panose="02020603050405020304" charset="0"/>
              </a:rPr>
              <a:t>- Presented by</a:t>
            </a:r>
          </a:p>
          <a:p>
            <a:r>
              <a:rPr lang="en-IN" altLang="en-US">
                <a:latin typeface="Times New Roman" panose="02020603050405020304" charset="0"/>
                <a:cs typeface="Times New Roman" panose="02020603050405020304" charset="0"/>
              </a:rPr>
              <a:t>Balaji S (2018103014)</a:t>
            </a:r>
          </a:p>
          <a:p>
            <a:r>
              <a:rPr lang="en-IN" altLang="en-US">
                <a:latin typeface="Times New Roman" panose="02020603050405020304" charset="0"/>
                <a:cs typeface="Times New Roman" panose="02020603050405020304" charset="0"/>
              </a:rPr>
              <a:t>               Dhananjeyan A K (2018103523)</a:t>
            </a:r>
          </a:p>
        </p:txBody>
      </p:sp>
      <p:sp>
        <p:nvSpPr>
          <p:cNvPr id="4" name="Slide Number Placeholder 3"/>
          <p:cNvSpPr>
            <a:spLocks noGrp="1"/>
          </p:cNvSpPr>
          <p:nvPr>
            <p:ph type="sldNum" sz="quarter" idx="12"/>
          </p:nvPr>
        </p:nvSpPr>
        <p:spPr/>
        <p:txBody>
          <a:bodyPr/>
          <a:lstStyle/>
          <a:p>
            <a:fld id="{9B618960-8005-486C-9A75-10CB2AAC16F9}" type="slidenum">
              <a:rPr lang="en-US" smtClean="0"/>
              <a:t>1</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32000"/>
            <a:lum/>
          </a:blip>
          <a:srcRect/>
          <a:stretch>
            <a:fillRect t="22000" b="-3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838200" y="1426791"/>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The human voice is very versatile and carries a multitude of emotions. Emotion in speech carries extra insight about human actions. Through further analysis, we can better understand the motives of people, whether they are unhappy customers or cheering fans. Humans are easily able to determine the emotion of a speaker, but the field of emotion recognition through machine learning is an open research area.</a:t>
            </a:r>
          </a:p>
        </p:txBody>
      </p:sp>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19000"/>
            <a:lum/>
          </a:blip>
          <a:srcRect/>
          <a:stretch>
            <a:fillRect t="-3000" b="-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a:latin typeface="Times New Roman" panose="02020603050405020304" charset="0"/>
                <a:cs typeface="Times New Roman" panose="02020603050405020304" charset="0"/>
              </a:rPr>
              <a:t>OBJECTIVES:</a:t>
            </a:r>
          </a:p>
        </p:txBody>
      </p:sp>
      <p:sp>
        <p:nvSpPr>
          <p:cNvPr id="3" name="Content Placeholder 2"/>
          <p:cNvSpPr>
            <a:spLocks noGrp="1"/>
          </p:cNvSpPr>
          <p:nvPr>
            <p:ph idx="1"/>
          </p:nvPr>
        </p:nvSpPr>
        <p:spPr>
          <a:xfrm>
            <a:off x="838200" y="1454150"/>
            <a:ext cx="10515600" cy="1086485"/>
          </a:xfrm>
        </p:spPr>
        <p:txBody>
          <a:bodyPr>
            <a:normAutofit/>
          </a:bodyPr>
          <a:lstStyle/>
          <a:p>
            <a:pPr>
              <a:buFont typeface="Wingdings" panose="05000000000000000000" charset="0"/>
              <a:buChar char="Ø"/>
            </a:pPr>
            <a:r>
              <a:rPr lang="en-US" sz="2400" dirty="0">
                <a:latin typeface="Times New Roman" panose="02020603050405020304" charset="0"/>
                <a:cs typeface="Times New Roman" panose="02020603050405020304" charset="0"/>
              </a:rPr>
              <a:t>The main objective is to enable computers to understand the emotional states expressed by the human subjects, so that personalized responses can be delivered accordingly in the cases of voice assistance and recommendation systems.</a:t>
            </a:r>
          </a:p>
          <a:p>
            <a:pPr>
              <a:buFont typeface="Wingdings" panose="05000000000000000000" charset="0"/>
              <a:buChar char="Ø"/>
            </a:pPr>
            <a:endParaRPr lang="en-US" sz="2400" dirty="0">
              <a:latin typeface="Times New Roman" panose="02020603050405020304" charset="0"/>
              <a:cs typeface="Times New Roman" panose="02020603050405020304" charset="0"/>
            </a:endParaRPr>
          </a:p>
          <a:p>
            <a:pPr>
              <a:buFont typeface="Wingdings" panose="05000000000000000000" charset="0"/>
              <a:buChar char="Ø"/>
            </a:pPr>
            <a:endParaRPr lang="en-US" sz="2400" dirty="0">
              <a:latin typeface="Times New Roman" panose="02020603050405020304" charset="0"/>
              <a:cs typeface="Times New Roman" panose="02020603050405020304" charset="0"/>
            </a:endParaRPr>
          </a:p>
        </p:txBody>
      </p:sp>
      <p:sp>
        <p:nvSpPr>
          <p:cNvPr id="4" name="Text Box 3"/>
          <p:cNvSpPr txBox="1"/>
          <p:nvPr/>
        </p:nvSpPr>
        <p:spPr>
          <a:xfrm>
            <a:off x="838200" y="2540635"/>
            <a:ext cx="3922395" cy="521970"/>
          </a:xfrm>
          <a:prstGeom prst="rect">
            <a:avLst/>
          </a:prstGeom>
          <a:noFill/>
        </p:spPr>
        <p:txBody>
          <a:bodyPr wrap="square" rtlCol="0">
            <a:spAutoFit/>
          </a:bodyPr>
          <a:lstStyle/>
          <a:p>
            <a:r>
              <a:rPr lang="en-IN" altLang="en-US" sz="2800" b="1">
                <a:latin typeface="Times New Roman" panose="02020603050405020304" charset="0"/>
                <a:cs typeface="Times New Roman" panose="02020603050405020304" charset="0"/>
              </a:rPr>
              <a:t>DATASET:</a:t>
            </a:r>
          </a:p>
        </p:txBody>
      </p:sp>
      <p:sp>
        <p:nvSpPr>
          <p:cNvPr id="5" name="Text Box 4"/>
          <p:cNvSpPr txBox="1"/>
          <p:nvPr/>
        </p:nvSpPr>
        <p:spPr>
          <a:xfrm>
            <a:off x="838200" y="3322320"/>
            <a:ext cx="10514965" cy="1569660"/>
          </a:xfrm>
          <a:prstGeom prst="rect">
            <a:avLst/>
          </a:prstGeom>
          <a:noFill/>
        </p:spPr>
        <p:txBody>
          <a:bodyPr wrap="square" rtlCol="0" anchor="t">
            <a:spAutoFit/>
          </a:bodyPr>
          <a:lstStyle/>
          <a:p>
            <a:pPr marL="342900" indent="-342900">
              <a:buFont typeface="Wingdings" panose="05000000000000000000" charset="0"/>
              <a:buChar char="Ø"/>
            </a:pPr>
            <a:r>
              <a:rPr lang="en-US" sz="2400" dirty="0">
                <a:latin typeface="Times New Roman" panose="02020603050405020304" charset="0"/>
                <a:cs typeface="Times New Roman" panose="02020603050405020304" charset="0"/>
              </a:rPr>
              <a:t>Input signals are from Ryerson Audio Visual Database of Emotional speech and song (RAVDESS) against classifier models. (24 actors).</a:t>
            </a:r>
          </a:p>
          <a:p>
            <a:pPr marL="342900" indent="-342900">
              <a:buFont typeface="Wingdings" panose="05000000000000000000" charset="0"/>
              <a:buChar char="Ø"/>
            </a:pPr>
            <a:endParaRPr lang="en-US" sz="2400" dirty="0">
              <a:latin typeface="Times New Roman" panose="02020603050405020304" charset="0"/>
              <a:cs typeface="Times New Roman" panose="02020603050405020304" charset="0"/>
            </a:endParaRPr>
          </a:p>
          <a:p>
            <a:pPr marL="342900" indent="-342900">
              <a:buFont typeface="Wingdings" panose="05000000000000000000" charset="0"/>
              <a:buChar char="Ø"/>
            </a:pPr>
            <a:r>
              <a:rPr lang="en-US" sz="2400" dirty="0">
                <a:latin typeface="Times New Roman" panose="02020603050405020304" charset="0"/>
                <a:cs typeface="Times New Roman" panose="02020603050405020304" charset="0"/>
              </a:rPr>
              <a:t>Surrey Audio Visual Expressed Emotion (SAVEE) dataset </a:t>
            </a:r>
          </a:p>
        </p:txBody>
      </p:sp>
      <p:sp>
        <p:nvSpPr>
          <p:cNvPr id="6" name="Slide Number Placeholder 5"/>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9000"/>
            <a:lum/>
          </a:blip>
          <a:srcRect/>
          <a:stretch>
            <a:fillRect b="-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dirty="0">
                <a:latin typeface="Times New Roman" panose="02020603050405020304" charset="0"/>
                <a:cs typeface="Times New Roman" panose="02020603050405020304" charset="0"/>
              </a:rPr>
              <a:t>METHODOLOGY DIAGRAM:</a:t>
            </a:r>
          </a:p>
        </p:txBody>
      </p:sp>
      <p:sp>
        <p:nvSpPr>
          <p:cNvPr id="5" name="Text Box 4"/>
          <p:cNvSpPr txBox="1"/>
          <p:nvPr/>
        </p:nvSpPr>
        <p:spPr>
          <a:xfrm>
            <a:off x="838200" y="3989070"/>
            <a:ext cx="10077450" cy="2677656"/>
          </a:xfrm>
          <a:prstGeom prst="rect">
            <a:avLst/>
          </a:prstGeom>
          <a:noFill/>
        </p:spPr>
        <p:txBody>
          <a:bodyPr wrap="square" rtlCol="0" anchor="t">
            <a:spAutoFit/>
          </a:bodyPr>
          <a:lstStyle/>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Converting audio files into Machine understandable format.(Data preparation) </a:t>
            </a:r>
          </a:p>
          <a:p>
            <a:r>
              <a:rPr lang="en-US" sz="2400" dirty="0">
                <a:latin typeface="Times New Roman" panose="02020603050405020304" charset="0"/>
                <a:cs typeface="Times New Roman" panose="02020603050405020304" charset="0"/>
              </a:rPr>
              <a:t>  using Sampling and frequency domain plotting.</a:t>
            </a: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Data preprocessing – Extracting features from audio using </a:t>
            </a:r>
            <a:r>
              <a:rPr lang="en-US" sz="2400" dirty="0" err="1">
                <a:latin typeface="Times New Roman" panose="02020603050405020304" charset="0"/>
                <a:cs typeface="Times New Roman" panose="02020603050405020304" charset="0"/>
              </a:rPr>
              <a:t>Librosa</a:t>
            </a:r>
            <a:r>
              <a:rPr lang="en-US" sz="2400" dirty="0">
                <a:latin typeface="Times New Roman" panose="02020603050405020304" charset="0"/>
                <a:cs typeface="Times New Roman" panose="02020603050405020304" charset="0"/>
              </a:rPr>
              <a:t> and preparing for CNN –Features extracted using algorithms of MFCC , MEDC</a:t>
            </a:r>
          </a:p>
          <a:p>
            <a:pPr marL="342900" indent="-342900">
              <a:buFont typeface="Arial" panose="020B0604020202020204" pitchFamily="34" charset="0"/>
              <a:buChar char="•"/>
            </a:pPr>
            <a:r>
              <a:rPr lang="en-US" sz="2400" dirty="0">
                <a:latin typeface="Times New Roman" panose="02020603050405020304" charset="0"/>
                <a:cs typeface="Times New Roman" panose="02020603050405020304" charset="0"/>
              </a:rPr>
              <a:t>Features are then extracted using windowing techniques.</a:t>
            </a:r>
          </a:p>
          <a:p>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p:txBody>
      </p:sp>
      <p:sp>
        <p:nvSpPr>
          <p:cNvPr id="6" name="Slide Number Placeholder 5"/>
          <p:cNvSpPr>
            <a:spLocks noGrp="1"/>
          </p:cNvSpPr>
          <p:nvPr>
            <p:ph type="sldNum" sz="quarter" idx="12"/>
          </p:nvPr>
        </p:nvSpPr>
        <p:spPr/>
        <p:txBody>
          <a:bodyPr/>
          <a:lstStyle/>
          <a:p>
            <a:fld id="{9B618960-8005-486C-9A75-10CB2AAC16F9}" type="slidenum">
              <a:rPr lang="en-US" smtClean="0"/>
              <a:t>4</a:t>
            </a:fld>
            <a:endParaRPr lang="en-US" dirty="0"/>
          </a:p>
        </p:txBody>
      </p:sp>
      <p:pic>
        <p:nvPicPr>
          <p:cNvPr id="9" name="Content Placeholder 8">
            <a:extLst>
              <a:ext uri="{FF2B5EF4-FFF2-40B4-BE49-F238E27FC236}">
                <a16:creationId xmlns:a16="http://schemas.microsoft.com/office/drawing/2014/main" id="{E0F58C85-DBB2-47DB-BFB5-9B35CF3AF3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4196" y="1452862"/>
            <a:ext cx="8772525" cy="2495550"/>
          </a:xfr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b="-3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C4B3-94DC-4D6E-8EC9-5BEC6FC0292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METHODOLOGY CONTD.</a:t>
            </a:r>
          </a:p>
        </p:txBody>
      </p:sp>
      <p:sp>
        <p:nvSpPr>
          <p:cNvPr id="3" name="Content Placeholder 2">
            <a:extLst>
              <a:ext uri="{FF2B5EF4-FFF2-40B4-BE49-F238E27FC236}">
                <a16:creationId xmlns:a16="http://schemas.microsoft.com/office/drawing/2014/main" id="{A203A355-B9D9-45F4-9960-3EDD791F86DC}"/>
              </a:ext>
            </a:extLst>
          </p:cNvPr>
          <p:cNvSpPr>
            <a:spLocks noGrp="1"/>
          </p:cNvSpPr>
          <p:nvPr>
            <p:ph idx="1"/>
          </p:nvPr>
        </p:nvSpPr>
        <p:spPr>
          <a:xfrm>
            <a:off x="760379" y="3624409"/>
            <a:ext cx="10515600" cy="4351338"/>
          </a:xfrm>
          <a:blipFill dpi="0" rotWithShape="1">
            <a:blip r:embed="rId3">
              <a:alphaModFix amt="0"/>
            </a:blip>
            <a:srcRect/>
            <a:tile tx="0" ty="0" sx="100000" sy="100000" flip="none" algn="tl"/>
          </a:blipFill>
        </p:spPr>
        <p:txBody>
          <a:bodyPr>
            <a:normAutofit/>
          </a:bodyPr>
          <a:lstStyle/>
          <a:p>
            <a:pPr marL="0" indent="0">
              <a:buNone/>
            </a:pPr>
            <a:endParaRPr lang="en-US" dirty="0">
              <a:latin typeface="Times New Roman" panose="02020603050405020304" charset="0"/>
              <a:cs typeface="Times New Roman" panose="02020603050405020304" charset="0"/>
            </a:endParaRPr>
          </a:p>
          <a:p>
            <a:endParaRPr lang="en-US" sz="2800" dirty="0">
              <a:latin typeface="Times New Roman" panose="02020603050405020304" charset="0"/>
              <a:cs typeface="Times New Roman" panose="02020603050405020304" charset="0"/>
            </a:endParaRPr>
          </a:p>
          <a:p>
            <a:r>
              <a:rPr lang="en-US" sz="2800" dirty="0">
                <a:latin typeface="Times New Roman" panose="02020603050405020304" charset="0"/>
                <a:cs typeface="Times New Roman" panose="02020603050405020304" charset="0"/>
              </a:rPr>
              <a:t>SER Model Creation (CNN) </a:t>
            </a:r>
          </a:p>
          <a:p>
            <a:r>
              <a:rPr lang="en-US" sz="2800" dirty="0">
                <a:latin typeface="Times New Roman" panose="02020603050405020304" charset="0"/>
                <a:cs typeface="Times New Roman" panose="02020603050405020304" charset="0"/>
              </a:rPr>
              <a:t>Model Training and Evaluation </a:t>
            </a:r>
          </a:p>
          <a:p>
            <a:r>
              <a:rPr lang="en-US" sz="2800" dirty="0">
                <a:latin typeface="Times New Roman" panose="02020603050405020304" charset="0"/>
                <a:cs typeface="Times New Roman" panose="02020603050405020304" charset="0"/>
              </a:rPr>
              <a:t>Test set prediction using loaded model</a:t>
            </a:r>
          </a:p>
          <a:p>
            <a:r>
              <a:rPr lang="en-US" sz="2800" dirty="0">
                <a:latin typeface="Times New Roman" panose="02020603050405020304" charset="0"/>
                <a:cs typeface="Times New Roman" panose="02020603050405020304" charset="0"/>
              </a:rPr>
              <a:t>Testing with audio data</a:t>
            </a:r>
          </a:p>
          <a:p>
            <a:endParaRPr lang="en-US" sz="2800" dirty="0">
              <a:latin typeface="Times New Roman" panose="02020603050405020304" charset="0"/>
              <a:cs typeface="Times New Roman" panose="02020603050405020304" charset="0"/>
            </a:endParaRPr>
          </a:p>
        </p:txBody>
      </p:sp>
      <p:sp>
        <p:nvSpPr>
          <p:cNvPr id="4" name="Slide Number Placeholder 3">
            <a:extLst>
              <a:ext uri="{FF2B5EF4-FFF2-40B4-BE49-F238E27FC236}">
                <a16:creationId xmlns:a16="http://schemas.microsoft.com/office/drawing/2014/main" id="{4A65581D-FF7C-4717-ADE8-F39EB03703A0}"/>
              </a:ext>
            </a:extLst>
          </p:cNvPr>
          <p:cNvSpPr>
            <a:spLocks noGrp="1"/>
          </p:cNvSpPr>
          <p:nvPr>
            <p:ph type="sldNum" sz="quarter" idx="12"/>
          </p:nvPr>
        </p:nvSpPr>
        <p:spPr/>
        <p:txBody>
          <a:bodyPr/>
          <a:lstStyle/>
          <a:p>
            <a:fld id="{9B618960-8005-486C-9A75-10CB2AAC16F9}" type="slidenum">
              <a:rPr lang="en-US" smtClean="0"/>
              <a:t>5</a:t>
            </a:fld>
            <a:endParaRPr lang="en-US"/>
          </a:p>
        </p:txBody>
      </p:sp>
      <p:pic>
        <p:nvPicPr>
          <p:cNvPr id="7" name="Picture 6">
            <a:extLst>
              <a:ext uri="{FF2B5EF4-FFF2-40B4-BE49-F238E27FC236}">
                <a16:creationId xmlns:a16="http://schemas.microsoft.com/office/drawing/2014/main" id="{6611CDD2-C338-4354-B19C-AAE16F2A06D9}"/>
              </a:ext>
            </a:extLst>
          </p:cNvPr>
          <p:cNvPicPr>
            <a:picLocks noChangeAspect="1"/>
          </p:cNvPicPr>
          <p:nvPr/>
        </p:nvPicPr>
        <p:blipFill>
          <a:blip r:embed="rId4"/>
          <a:stretch>
            <a:fillRect/>
          </a:stretch>
        </p:blipFill>
        <p:spPr>
          <a:xfrm>
            <a:off x="1548317" y="1499877"/>
            <a:ext cx="2743200" cy="2878270"/>
          </a:xfrm>
          <a:prstGeom prst="rect">
            <a:avLst/>
          </a:prstGeom>
        </p:spPr>
      </p:pic>
      <p:pic>
        <p:nvPicPr>
          <p:cNvPr id="9" name="Picture 8">
            <a:extLst>
              <a:ext uri="{FF2B5EF4-FFF2-40B4-BE49-F238E27FC236}">
                <a16:creationId xmlns:a16="http://schemas.microsoft.com/office/drawing/2014/main" id="{8420A0C4-9A3D-4C3F-BDE6-ADE2EB23EB6B}"/>
              </a:ext>
            </a:extLst>
          </p:cNvPr>
          <p:cNvPicPr>
            <a:picLocks noChangeAspect="1"/>
          </p:cNvPicPr>
          <p:nvPr/>
        </p:nvPicPr>
        <p:blipFill rotWithShape="1">
          <a:blip r:embed="rId5"/>
          <a:srcRect l="51193"/>
          <a:stretch/>
        </p:blipFill>
        <p:spPr>
          <a:xfrm>
            <a:off x="8610600" y="1499877"/>
            <a:ext cx="2895055" cy="2922752"/>
          </a:xfrm>
          <a:prstGeom prst="rect">
            <a:avLst/>
          </a:prstGeom>
        </p:spPr>
      </p:pic>
      <p:pic>
        <p:nvPicPr>
          <p:cNvPr id="10" name="Picture 9">
            <a:extLst>
              <a:ext uri="{FF2B5EF4-FFF2-40B4-BE49-F238E27FC236}">
                <a16:creationId xmlns:a16="http://schemas.microsoft.com/office/drawing/2014/main" id="{3E391933-0C9B-4723-A414-778A34A5CBBD}"/>
              </a:ext>
            </a:extLst>
          </p:cNvPr>
          <p:cNvPicPr>
            <a:picLocks noChangeAspect="1"/>
          </p:cNvPicPr>
          <p:nvPr/>
        </p:nvPicPr>
        <p:blipFill rotWithShape="1">
          <a:blip r:embed="rId5"/>
          <a:srcRect l="64" t="1522" r="51129" b="-1522"/>
          <a:stretch/>
        </p:blipFill>
        <p:spPr>
          <a:xfrm>
            <a:off x="5005430" y="1499877"/>
            <a:ext cx="2895055" cy="2922752"/>
          </a:xfrm>
          <a:prstGeom prst="rect">
            <a:avLst/>
          </a:prstGeom>
        </p:spPr>
      </p:pic>
    </p:spTree>
    <p:extLst>
      <p:ext uri="{BB962C8B-B14F-4D97-AF65-F5344CB8AC3E}">
        <p14:creationId xmlns:p14="http://schemas.microsoft.com/office/powerpoint/2010/main" val="405566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0"/>
            <a:lum/>
          </a:blip>
          <a:srcRect/>
          <a:stretch>
            <a:fillRect b="-3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800" b="1" dirty="0">
                <a:latin typeface="Times New Roman" panose="02020603050405020304" charset="0"/>
                <a:cs typeface="Times New Roman" panose="02020603050405020304" charset="0"/>
              </a:rPr>
              <a:t>PERFORMANCE:</a:t>
            </a:r>
          </a:p>
        </p:txBody>
      </p:sp>
      <p:sp>
        <p:nvSpPr>
          <p:cNvPr id="3" name="Content Placeholder 2"/>
          <p:cNvSpPr>
            <a:spLocks noGrp="1"/>
          </p:cNvSpPr>
          <p:nvPr>
            <p:ph idx="1"/>
          </p:nvPr>
        </p:nvSpPr>
        <p:spPr/>
        <p:txBody>
          <a:bodyPr/>
          <a:lstStyle/>
          <a:p>
            <a:r>
              <a:rPr lang="en-US" dirty="0"/>
              <a:t>Val Loss and accuracy</a:t>
            </a:r>
          </a:p>
          <a:p>
            <a:r>
              <a:rPr lang="en-US" dirty="0"/>
              <a:t>Accuracy – </a:t>
            </a:r>
            <a:r>
              <a:rPr lang="en-US" b="1" dirty="0"/>
              <a:t>61.7%</a:t>
            </a:r>
          </a:p>
          <a:p>
            <a:pPr marL="0" indent="0">
              <a:buNone/>
            </a:pP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6</a:t>
            </a:fld>
            <a:endParaRPr lang="en-US"/>
          </a:p>
        </p:txBody>
      </p:sp>
      <p:pic>
        <p:nvPicPr>
          <p:cNvPr id="6" name="Picture 5">
            <a:extLst>
              <a:ext uri="{FF2B5EF4-FFF2-40B4-BE49-F238E27FC236}">
                <a16:creationId xmlns:a16="http://schemas.microsoft.com/office/drawing/2014/main" id="{D72F7FF2-C779-48E7-A080-82BEF01EA357}"/>
              </a:ext>
            </a:extLst>
          </p:cNvPr>
          <p:cNvPicPr>
            <a:picLocks noChangeAspect="1"/>
          </p:cNvPicPr>
          <p:nvPr/>
        </p:nvPicPr>
        <p:blipFill>
          <a:blip r:embed="rId3"/>
          <a:stretch>
            <a:fillRect/>
          </a:stretch>
        </p:blipFill>
        <p:spPr>
          <a:xfrm>
            <a:off x="587844" y="2834210"/>
            <a:ext cx="3394004" cy="3016892"/>
          </a:xfrm>
          <a:prstGeom prst="rect">
            <a:avLst/>
          </a:prstGeom>
        </p:spPr>
      </p:pic>
      <p:pic>
        <p:nvPicPr>
          <p:cNvPr id="8" name="Picture 7">
            <a:extLst>
              <a:ext uri="{FF2B5EF4-FFF2-40B4-BE49-F238E27FC236}">
                <a16:creationId xmlns:a16="http://schemas.microsoft.com/office/drawing/2014/main" id="{B8FCDE62-2616-4B2F-81F3-A17ABCF13FAA}"/>
              </a:ext>
            </a:extLst>
          </p:cNvPr>
          <p:cNvPicPr>
            <a:picLocks noChangeAspect="1"/>
          </p:cNvPicPr>
          <p:nvPr/>
        </p:nvPicPr>
        <p:blipFill>
          <a:blip r:embed="rId4"/>
          <a:stretch>
            <a:fillRect/>
          </a:stretch>
        </p:blipFill>
        <p:spPr>
          <a:xfrm>
            <a:off x="4173159" y="2941069"/>
            <a:ext cx="3394005" cy="3152837"/>
          </a:xfrm>
          <a:prstGeom prst="rect">
            <a:avLst/>
          </a:prstGeom>
        </p:spPr>
      </p:pic>
      <p:pic>
        <p:nvPicPr>
          <p:cNvPr id="10" name="Picture 9">
            <a:extLst>
              <a:ext uri="{FF2B5EF4-FFF2-40B4-BE49-F238E27FC236}">
                <a16:creationId xmlns:a16="http://schemas.microsoft.com/office/drawing/2014/main" id="{7D2662D2-318A-49E4-B9D9-F4BC3AB11243}"/>
              </a:ext>
            </a:extLst>
          </p:cNvPr>
          <p:cNvPicPr>
            <a:picLocks noChangeAspect="1"/>
          </p:cNvPicPr>
          <p:nvPr/>
        </p:nvPicPr>
        <p:blipFill>
          <a:blip r:embed="rId5"/>
          <a:stretch>
            <a:fillRect/>
          </a:stretch>
        </p:blipFill>
        <p:spPr>
          <a:xfrm>
            <a:off x="8468953" y="3183871"/>
            <a:ext cx="2568163" cy="2667231"/>
          </a:xfrm>
          <a:prstGeom prst="rect">
            <a:avLst/>
          </a:prstGeom>
        </p:spPr>
      </p:pic>
      <p:pic>
        <p:nvPicPr>
          <p:cNvPr id="12" name="Picture 11">
            <a:extLst>
              <a:ext uri="{FF2B5EF4-FFF2-40B4-BE49-F238E27FC236}">
                <a16:creationId xmlns:a16="http://schemas.microsoft.com/office/drawing/2014/main" id="{A4B12679-4126-43BD-9008-7ED2C2AB5AA0}"/>
              </a:ext>
            </a:extLst>
          </p:cNvPr>
          <p:cNvPicPr>
            <a:picLocks noChangeAspect="1"/>
          </p:cNvPicPr>
          <p:nvPr/>
        </p:nvPicPr>
        <p:blipFill>
          <a:blip r:embed="rId6"/>
          <a:stretch>
            <a:fillRect/>
          </a:stretch>
        </p:blipFill>
        <p:spPr>
          <a:xfrm>
            <a:off x="4309353" y="1079431"/>
            <a:ext cx="7675124" cy="15809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265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 CS6030 - NATURAL LANGUAGE PROCESSING  SPEECH EMOTION RECOGNITION </vt:lpstr>
      <vt:lpstr>INTRODUCTION:</vt:lpstr>
      <vt:lpstr>OBJECTIVES:</vt:lpstr>
      <vt:lpstr>METHODOLOGY DIAGRAM:</vt:lpstr>
      <vt:lpstr>METHODOLOGY CONTD.</vt:lpstr>
      <vt:lpstr>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_x000b_CS6030 - NATURAL LANGUAGE PROCESSING  SPEECH EMOTION RECOGNITION </dc:title>
  <dc:creator/>
  <cp:lastModifiedBy>Dhananjeyan AK</cp:lastModifiedBy>
  <cp:revision>13</cp:revision>
  <dcterms:created xsi:type="dcterms:W3CDTF">2021-12-27T12:48:05Z</dcterms:created>
  <dcterms:modified xsi:type="dcterms:W3CDTF">2021-12-29T02:02:06Z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2B7FBF5356094A128A214EC0490E25D4</vt:lpwstr>
  </property>
  <property fmtid="{D5CDD505-2E9C-101B-9397-08002B2CF9AE}" pid="3" name="KSOProductBuildVer">
    <vt:lpwstr>1033-11.2.0.10307</vt:lpwstr>
  </property>
</Properties>
</file>