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snapToGrid="0" snapToObjects="1">
      <p:cViewPr varScale="1">
        <p:scale>
          <a:sx n="82" d="100"/>
          <a:sy n="82" d="100"/>
        </p:scale>
        <p:origin x="691" y="72"/>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9/17/2024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9/17/2024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9/17/2024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9/17/2024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9/17/2024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9/17/2024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9/17/2024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9/17/2024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sciencedirect.com/science/article/pii/S0167739X1300024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8" name="Title 7"/>
          <p:cNvSpPr>
            <a:spLocks noGrp="1"/>
          </p:cNvSpPr>
          <p:nvPr>
            <p:ph type="ctrTitle"/>
          </p:nvPr>
        </p:nvSpPr>
        <p:spPr>
          <a:xfrm>
            <a:off x="375759" y="86375"/>
            <a:ext cx="10363200" cy="2242639"/>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31285" y="1886118"/>
            <a:ext cx="10980879" cy="4890506"/>
          </a:xfrm>
          <a:prstGeom prst="rect">
            <a:avLst/>
          </a:prstGeom>
          <a:noFill/>
        </p:spPr>
        <p:txBody>
          <a:bodyPr wrap="square" rtlCol="0">
            <a:spAutoFit/>
          </a:bodyPr>
          <a:lstStyle/>
          <a:p>
            <a:endParaRPr lang="en-US" dirty="0">
              <a:latin typeface="+mn-lt"/>
            </a:endParaRPr>
          </a:p>
          <a:p>
            <a:pPr marL="285750" indent="-285750" algn="just">
              <a:lnSpc>
                <a:spcPct val="200000"/>
              </a:lnSpc>
              <a:buFont typeface="Arial" panose="020B0604020202020204" pitchFamily="34" charset="0"/>
              <a:buChar char="•"/>
            </a:pPr>
            <a:r>
              <a:rPr lang="en-US" sz="2000" b="1" dirty="0">
                <a:latin typeface="+mn-lt"/>
                <a:cs typeface="Arial" panose="020B0604020202020204" pitchFamily="34" charset="0"/>
              </a:rPr>
              <a:t>Problem Statement ID </a:t>
            </a:r>
            <a:r>
              <a:rPr lang="en-US" sz="2400" b="1" dirty="0">
                <a:latin typeface="+mn-lt"/>
                <a:cs typeface="Arial" panose="020B0604020202020204" pitchFamily="34" charset="0"/>
              </a:rPr>
              <a:t>– </a:t>
            </a:r>
            <a:r>
              <a:rPr lang="en-US" sz="2400" dirty="0">
                <a:latin typeface="+mn-lt"/>
                <a:cs typeface="Arial" panose="020B0604020202020204" pitchFamily="34" charset="0"/>
              </a:rPr>
              <a:t>SIH1524</a:t>
            </a:r>
          </a:p>
          <a:p>
            <a:pPr marL="285750" indent="-285750" algn="just">
              <a:lnSpc>
                <a:spcPct val="200000"/>
              </a:lnSpc>
              <a:buFont typeface="Arial" panose="020B0604020202020204" pitchFamily="34" charset="0"/>
              <a:buChar char="•"/>
            </a:pPr>
            <a:r>
              <a:rPr lang="en-US" sz="2000" b="1" dirty="0">
                <a:latin typeface="+mn-lt"/>
                <a:cs typeface="Arial" panose="020B0604020202020204" pitchFamily="34" charset="0"/>
              </a:rPr>
              <a:t>Problem Statement Title</a:t>
            </a:r>
            <a:r>
              <a:rPr lang="en-US" sz="2400" dirty="0">
                <a:latin typeface="+mn-lt"/>
                <a:cs typeface="Arial" panose="020B0604020202020204" pitchFamily="34" charset="0"/>
              </a:rPr>
              <a:t>- </a:t>
            </a:r>
            <a:r>
              <a:rPr lang="en-US" dirty="0">
                <a:solidFill>
                  <a:srgbClr val="212529"/>
                </a:solidFill>
                <a:latin typeface="+mn-lt"/>
                <a:cs typeface="Arial" panose="020B0604020202020204" pitchFamily="34" charset="0"/>
              </a:rPr>
              <a:t>I</a:t>
            </a:r>
            <a:r>
              <a:rPr lang="en-US" b="0" i="0" dirty="0">
                <a:solidFill>
                  <a:srgbClr val="212529"/>
                </a:solidFill>
                <a:effectLst/>
                <a:latin typeface="+mn-lt"/>
              </a:rPr>
              <a:t>nnovating for Sustainability: Driving Smart Resource Conservation (Energy &amp; Water) in Home Appliances (Refrigerators, Air Conditioners, Washing Machines and Desert Air Coolers)</a:t>
            </a:r>
            <a:endParaRPr lang="en-US" dirty="0">
              <a:latin typeface="+mn-lt"/>
              <a:cs typeface="Arial" panose="020B0604020202020204" pitchFamily="34" charset="0"/>
            </a:endParaRPr>
          </a:p>
          <a:p>
            <a:pPr marL="285750" indent="-285750" algn="just">
              <a:lnSpc>
                <a:spcPct val="200000"/>
              </a:lnSpc>
              <a:buFont typeface="Arial" panose="020B0604020202020204" pitchFamily="34" charset="0"/>
              <a:buChar char="•"/>
            </a:pPr>
            <a:r>
              <a:rPr lang="en-US" sz="2000" b="1" dirty="0">
                <a:latin typeface="+mn-lt"/>
                <a:cs typeface="Arial" panose="020B0604020202020204" pitchFamily="34" charset="0"/>
              </a:rPr>
              <a:t>Theme</a:t>
            </a:r>
            <a:r>
              <a:rPr lang="en-US" sz="2400" b="1" dirty="0">
                <a:latin typeface="+mn-lt"/>
                <a:cs typeface="Arial" panose="020B0604020202020204" pitchFamily="34" charset="0"/>
              </a:rPr>
              <a:t>- </a:t>
            </a:r>
            <a:r>
              <a:rPr lang="en-US" dirty="0">
                <a:latin typeface="+mn-lt"/>
                <a:cs typeface="Arial" panose="020B0604020202020204" pitchFamily="34" charset="0"/>
              </a:rPr>
              <a:t>SMART RESOURCES CONSERVATION</a:t>
            </a:r>
            <a:endParaRPr lang="en-US" b="1" dirty="0">
              <a:latin typeface="+mn-lt"/>
              <a:cs typeface="Arial" panose="020B0604020202020204" pitchFamily="34" charset="0"/>
            </a:endParaRPr>
          </a:p>
          <a:p>
            <a:pPr marL="285750" indent="-285750" algn="just">
              <a:lnSpc>
                <a:spcPct val="200000"/>
              </a:lnSpc>
              <a:buFont typeface="Arial" panose="020B0604020202020204" pitchFamily="34" charset="0"/>
              <a:buChar char="•"/>
            </a:pPr>
            <a:r>
              <a:rPr lang="en-US" sz="2000" b="1" dirty="0">
                <a:latin typeface="+mn-lt"/>
                <a:cs typeface="Arial" panose="020B0604020202020204" pitchFamily="34" charset="0"/>
              </a:rPr>
              <a:t>PS Category- </a:t>
            </a:r>
            <a:r>
              <a:rPr lang="en-US" sz="2000" dirty="0">
                <a:latin typeface="+mn-lt"/>
                <a:cs typeface="Arial" panose="020B0604020202020204" pitchFamily="34" charset="0"/>
              </a:rPr>
              <a:t>Hardware</a:t>
            </a:r>
          </a:p>
          <a:p>
            <a:pPr marL="285750" indent="-285750" algn="just">
              <a:lnSpc>
                <a:spcPct val="200000"/>
              </a:lnSpc>
              <a:buFont typeface="Arial" panose="020B0604020202020204" pitchFamily="34" charset="0"/>
              <a:buChar char="•"/>
            </a:pPr>
            <a:r>
              <a:rPr lang="en-US" sz="2000" b="1" dirty="0">
                <a:latin typeface="+mn-lt"/>
                <a:cs typeface="Arial" panose="020B0604020202020204" pitchFamily="34" charset="0"/>
              </a:rPr>
              <a:t>Team ID- </a:t>
            </a:r>
          </a:p>
          <a:p>
            <a:pPr marL="285750" indent="-285750" algn="just">
              <a:lnSpc>
                <a:spcPct val="200000"/>
              </a:lnSpc>
              <a:buFont typeface="Arial" panose="020B0604020202020204" pitchFamily="34" charset="0"/>
              <a:buChar char="•"/>
            </a:pPr>
            <a:r>
              <a:rPr lang="en-US" sz="2000" b="1" dirty="0">
                <a:latin typeface="+mn-lt"/>
                <a:cs typeface="Arial" panose="020B0604020202020204" pitchFamily="34" charset="0"/>
              </a:rPr>
              <a:t>Team Name (Registered on portal) : </a:t>
            </a:r>
            <a:r>
              <a:rPr lang="en-GB" sz="2000" b="1" dirty="0">
                <a:latin typeface="+mn-lt"/>
                <a:cs typeface="Arial" panose="020B0604020202020204" pitchFamily="34" charset="0"/>
              </a:rPr>
              <a:t>Energy conservators</a:t>
            </a:r>
            <a:endParaRPr lang="en-IN" sz="2000" b="1" dirty="0">
              <a:latin typeface="+mn-lt"/>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82998" y="0"/>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15362" name="TextBox 8"/>
          <p:cNvSpPr txBox="1">
            <a:spLocks noChangeArrowheads="1"/>
          </p:cNvSpPr>
          <p:nvPr/>
        </p:nvSpPr>
        <p:spPr bwMode="auto">
          <a:xfrm>
            <a:off x="329773" y="1230451"/>
            <a:ext cx="11509300" cy="3970318"/>
          </a:xfrm>
          <a:prstGeom prst="rect">
            <a:avLst/>
          </a:prstGeom>
          <a:noFill/>
          <a:ln w="9525">
            <a:noFill/>
            <a:miter lim="800000"/>
            <a:headEnd/>
            <a:tailEnd/>
          </a:ln>
        </p:spPr>
        <p:txBody>
          <a:bodyPr wrap="square">
            <a:spAutoFit/>
          </a:bodyPr>
          <a:lstStyle/>
          <a:p>
            <a:r>
              <a:rPr lang="en-US" dirty="0"/>
              <a:t>The </a:t>
            </a:r>
            <a:r>
              <a:rPr lang="en-US" b="1" dirty="0"/>
              <a:t>Eco-smart Energy and Water Management System</a:t>
            </a:r>
            <a:r>
              <a:rPr lang="en-US" dirty="0"/>
              <a:t> focuses on improving the sustainability of household appliances by utilizing IoT and AI technologies. It optimizes the energy consumption of devices like air conditioners, refrigerators, washing machines based on real-time environmental conditions and user presence, ensuring minimal energy waste while maintaining comfort.</a:t>
            </a:r>
          </a:p>
          <a:p>
            <a:endParaRPr lang="en-US" dirty="0"/>
          </a:p>
          <a:p>
            <a:r>
              <a:rPr lang="en-US" dirty="0"/>
              <a:t>A key feature of the system is the </a:t>
            </a:r>
            <a:r>
              <a:rPr lang="en-US" b="1" dirty="0"/>
              <a:t>water reuse capability in washing machines</a:t>
            </a:r>
            <a:r>
              <a:rPr lang="en-US" dirty="0"/>
              <a:t>. The system captures greywater from the washing machine’s rinse cycle, filters it, and reuses it within the washing machine itself for subsequent wash cycles. This approach significantly reduces water consumption, making the washing process more sustainable and efficient.</a:t>
            </a:r>
          </a:p>
          <a:p>
            <a:endParaRPr lang="en-US" dirty="0"/>
          </a:p>
          <a:p>
            <a:r>
              <a:rPr lang="en-US" dirty="0"/>
              <a:t>The system incorporates </a:t>
            </a:r>
            <a:r>
              <a:rPr lang="en-US" b="1" dirty="0"/>
              <a:t>AI-driven automation</a:t>
            </a:r>
            <a:r>
              <a:rPr lang="en-US" dirty="0"/>
              <a:t>, enabling dynamic adjustment of appliance settings based on real-time environmental conditions, such as temperature and humidity, as well as user preferences. Integrated </a:t>
            </a:r>
            <a:r>
              <a:rPr lang="en-US" b="1" dirty="0"/>
              <a:t>IoT sensors</a:t>
            </a:r>
            <a:r>
              <a:rPr lang="en-US" dirty="0"/>
              <a:t> facilitate continuous data collection and monitoring, ensuring the system consistently operates at peak efficiency. This intelligent, automated approach not only enhances energy and water management but also delivers a seamless user experience, supporting sustainable practices while minimizing the household’s environmental impact.</a:t>
            </a:r>
            <a:endParaRPr lang="en-US" u="sng" dirty="0">
              <a:solidFill>
                <a:schemeClr val="tx2"/>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0" y="252246"/>
            <a:ext cx="210871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Energy Conservators</a:t>
            </a:r>
            <a:endParaRPr lang="en-IN" dirty="0"/>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5" y="252246"/>
            <a:ext cx="2023188"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Energy conservators</a:t>
            </a:r>
            <a:endParaRPr lang="en-IN" dirty="0"/>
          </a:p>
        </p:txBody>
      </p:sp>
      <p:sp>
        <p:nvSpPr>
          <p:cNvPr id="12" name="TextBox 11">
            <a:extLst>
              <a:ext uri="{FF2B5EF4-FFF2-40B4-BE49-F238E27FC236}">
                <a16:creationId xmlns:a16="http://schemas.microsoft.com/office/drawing/2014/main" id="{46E365CE-5176-1EAB-5691-1A51EEEFA1A0}"/>
              </a:ext>
            </a:extLst>
          </p:cNvPr>
          <p:cNvSpPr txBox="1"/>
          <p:nvPr/>
        </p:nvSpPr>
        <p:spPr>
          <a:xfrm>
            <a:off x="1" y="1665259"/>
            <a:ext cx="4954554" cy="4524315"/>
          </a:xfrm>
          <a:prstGeom prst="rect">
            <a:avLst/>
          </a:prstGeom>
          <a:noFill/>
        </p:spPr>
        <p:txBody>
          <a:bodyPr wrap="square">
            <a:spAutoFit/>
          </a:bodyPr>
          <a:lstStyle/>
          <a:p>
            <a:pPr marL="457200" marR="0" lvl="0" indent="-317500" algn="just" rtl="0">
              <a:lnSpc>
                <a:spcPct val="100000"/>
              </a:lnSpc>
              <a:spcBef>
                <a:spcPts val="0"/>
              </a:spcBef>
              <a:spcAft>
                <a:spcPts val="0"/>
              </a:spcAft>
              <a:buClr>
                <a:schemeClr val="dk1"/>
              </a:buClr>
              <a:buSzPts val="1400"/>
              <a:buFont typeface="Arial"/>
              <a:buChar char="●"/>
            </a:pPr>
            <a:r>
              <a:rPr lang="en-US" sz="1800" b="0" i="0" u="none" strike="noStrike" cap="none" dirty="0">
                <a:solidFill>
                  <a:schemeClr val="dk1"/>
                </a:solidFill>
                <a:latin typeface="+mn-lt"/>
                <a:ea typeface="Arial"/>
                <a:cs typeface="Arial"/>
                <a:sym typeface="Arial"/>
              </a:rPr>
              <a:t> </a:t>
            </a:r>
            <a:r>
              <a:rPr lang="en-US" sz="1800" b="1" i="0" u="none" strike="noStrike" cap="none" dirty="0">
                <a:solidFill>
                  <a:schemeClr val="dk1"/>
                </a:solidFill>
                <a:latin typeface="+mn-lt"/>
                <a:ea typeface="Arial"/>
                <a:cs typeface="Arial"/>
                <a:sym typeface="Arial"/>
              </a:rPr>
              <a:t>Arduino IDE</a:t>
            </a:r>
            <a:endParaRPr lang="en-US" b="1" i="0" u="none" strike="noStrike" cap="none" dirty="0">
              <a:solidFill>
                <a:schemeClr val="dk1"/>
              </a:solidFill>
              <a:latin typeface="+mn-lt"/>
              <a:ea typeface="Arial"/>
              <a:cs typeface="Arial"/>
              <a:sym typeface="Arial"/>
            </a:endParaRPr>
          </a:p>
          <a:p>
            <a:pPr marL="457200" marR="0" lvl="0" indent="-317500" algn="just" rtl="0">
              <a:lnSpc>
                <a:spcPct val="100000"/>
              </a:lnSpc>
              <a:spcBef>
                <a:spcPts val="0"/>
              </a:spcBef>
              <a:spcAft>
                <a:spcPts val="0"/>
              </a:spcAft>
              <a:buClr>
                <a:schemeClr val="dk1"/>
              </a:buClr>
              <a:buSzPts val="1400"/>
              <a:buFont typeface="Arial"/>
              <a:buChar char="●"/>
            </a:pPr>
            <a:r>
              <a:rPr lang="en-US" sz="1800" b="1" i="0" u="none" strike="noStrike" cap="none" dirty="0">
                <a:solidFill>
                  <a:schemeClr val="dk1"/>
                </a:solidFill>
                <a:latin typeface="+mn-lt"/>
                <a:ea typeface="Arial"/>
                <a:cs typeface="Arial"/>
                <a:sym typeface="Arial"/>
              </a:rPr>
              <a:t> ESP8266</a:t>
            </a:r>
            <a:r>
              <a:rPr lang="en-US" sz="1800" b="0" i="0" u="none" strike="noStrike" cap="none" dirty="0">
                <a:solidFill>
                  <a:schemeClr val="dk1"/>
                </a:solidFill>
                <a:latin typeface="+mn-lt"/>
                <a:ea typeface="Arial"/>
                <a:cs typeface="Arial"/>
                <a:sym typeface="Arial"/>
              </a:rPr>
              <a:t> </a:t>
            </a:r>
            <a:r>
              <a:rPr lang="en-US" sz="1800" b="1" i="0" u="none" strike="noStrike" cap="none" dirty="0">
                <a:solidFill>
                  <a:schemeClr val="dk1"/>
                </a:solidFill>
                <a:latin typeface="+mn-lt"/>
                <a:ea typeface="Arial"/>
                <a:cs typeface="Arial"/>
                <a:sym typeface="Arial"/>
              </a:rPr>
              <a:t>Microcontroller</a:t>
            </a:r>
            <a:r>
              <a:rPr lang="en-US" sz="1800" b="0" i="0" u="none" strike="noStrike" cap="none" dirty="0">
                <a:solidFill>
                  <a:schemeClr val="dk1"/>
                </a:solidFill>
                <a:latin typeface="+mn-lt"/>
                <a:ea typeface="Arial"/>
                <a:cs typeface="Arial"/>
                <a:sym typeface="Arial"/>
              </a:rPr>
              <a:t>  -  Sensor connectivity</a:t>
            </a:r>
          </a:p>
          <a:p>
            <a:pPr marL="457200" marR="0" lvl="0" indent="-317500" rtl="0">
              <a:lnSpc>
                <a:spcPct val="100000"/>
              </a:lnSpc>
              <a:spcBef>
                <a:spcPts val="0"/>
              </a:spcBef>
              <a:spcAft>
                <a:spcPts val="0"/>
              </a:spcAft>
              <a:buClr>
                <a:schemeClr val="dk1"/>
              </a:buClr>
              <a:buSzPts val="1400"/>
              <a:buFont typeface="Arial"/>
              <a:buChar char="●"/>
            </a:pPr>
            <a:r>
              <a:rPr lang="en-US" sz="1800" b="1" i="0" u="none" strike="noStrike" cap="none" dirty="0">
                <a:solidFill>
                  <a:schemeClr val="dk1"/>
                </a:solidFill>
                <a:latin typeface="+mn-lt"/>
                <a:ea typeface="Arial"/>
                <a:cs typeface="Arial"/>
                <a:sym typeface="Arial"/>
              </a:rPr>
              <a:t> </a:t>
            </a:r>
            <a:r>
              <a:rPr lang="en-US" b="1" dirty="0">
                <a:solidFill>
                  <a:schemeClr val="dk1"/>
                </a:solidFill>
                <a:latin typeface="+mn-lt"/>
                <a:ea typeface="Arial"/>
                <a:cs typeface="Arial"/>
                <a:sym typeface="Arial"/>
              </a:rPr>
              <a:t>Home appliances   – </a:t>
            </a:r>
            <a:r>
              <a:rPr lang="en-US" dirty="0">
                <a:solidFill>
                  <a:schemeClr val="dk1"/>
                </a:solidFill>
                <a:latin typeface="+mn-lt"/>
                <a:ea typeface="Arial"/>
                <a:cs typeface="Arial"/>
                <a:sym typeface="Arial"/>
              </a:rPr>
              <a:t>Air Conditioner, Refrigerator,</a:t>
            </a:r>
            <a:r>
              <a:rPr lang="en-US" i="0" u="none" strike="noStrike" cap="none" dirty="0">
                <a:solidFill>
                  <a:schemeClr val="dk1"/>
                </a:solidFill>
                <a:latin typeface="+mn-lt"/>
                <a:ea typeface="Arial"/>
                <a:cs typeface="Arial"/>
                <a:sym typeface="Arial"/>
              </a:rPr>
              <a:t> Washing Machines</a:t>
            </a:r>
          </a:p>
          <a:p>
            <a:pPr marL="457200" marR="0" lvl="0" indent="-323850" algn="just" rtl="0">
              <a:lnSpc>
                <a:spcPct val="100000"/>
              </a:lnSpc>
              <a:spcBef>
                <a:spcPts val="0"/>
              </a:spcBef>
              <a:spcAft>
                <a:spcPts val="0"/>
              </a:spcAft>
              <a:buClr>
                <a:schemeClr val="dk1"/>
              </a:buClr>
              <a:buSzPts val="1500"/>
              <a:buFont typeface="Arial"/>
              <a:buChar char="●"/>
            </a:pPr>
            <a:r>
              <a:rPr lang="en-US" sz="1800" b="1" i="0" u="none" strike="noStrike" cap="none" dirty="0">
                <a:solidFill>
                  <a:schemeClr val="dk1"/>
                </a:solidFill>
                <a:latin typeface="+mn-lt"/>
                <a:ea typeface="Arial"/>
                <a:cs typeface="Arial"/>
                <a:sym typeface="Arial"/>
              </a:rPr>
              <a:t>   IoT Sensors</a:t>
            </a:r>
            <a:r>
              <a:rPr lang="en-US" sz="1800" b="0" i="0" u="none" strike="noStrike" cap="none" dirty="0">
                <a:solidFill>
                  <a:schemeClr val="dk1"/>
                </a:solidFill>
                <a:latin typeface="+mn-lt"/>
                <a:ea typeface="Arial"/>
                <a:cs typeface="Arial"/>
                <a:sym typeface="Arial"/>
              </a:rPr>
              <a:t>  -Real-time energy monitoring</a:t>
            </a:r>
          </a:p>
          <a:p>
            <a:pPr marL="457200" marR="0" lvl="0" indent="-323850" algn="just" rtl="0">
              <a:lnSpc>
                <a:spcPct val="100000"/>
              </a:lnSpc>
              <a:spcBef>
                <a:spcPts val="0"/>
              </a:spcBef>
              <a:spcAft>
                <a:spcPts val="0"/>
              </a:spcAft>
              <a:buClr>
                <a:schemeClr val="dk1"/>
              </a:buClr>
              <a:buSzPts val="1500"/>
              <a:buChar char="●"/>
            </a:pPr>
            <a:r>
              <a:rPr lang="en-US" sz="1800" b="1" i="0" u="none" strike="noStrike" cap="none" dirty="0">
                <a:solidFill>
                  <a:schemeClr val="dk1"/>
                </a:solidFill>
                <a:latin typeface="+mn-lt"/>
                <a:ea typeface="Arial"/>
                <a:cs typeface="Arial"/>
                <a:sym typeface="Arial"/>
              </a:rPr>
              <a:t>   Communication Protocol</a:t>
            </a:r>
            <a:r>
              <a:rPr lang="en-US" sz="1800" b="0" i="0" u="none" strike="noStrike" cap="none" dirty="0">
                <a:solidFill>
                  <a:schemeClr val="dk1"/>
                </a:solidFill>
                <a:latin typeface="+mn-lt"/>
                <a:ea typeface="Arial"/>
                <a:cs typeface="Arial"/>
                <a:sym typeface="Arial"/>
              </a:rPr>
              <a:t> - MQTT,</a:t>
            </a:r>
            <a:r>
              <a:rPr lang="en-US" sz="1800" dirty="0">
                <a:solidFill>
                  <a:schemeClr val="dk1"/>
                </a:solidFill>
                <a:latin typeface="+mn-lt"/>
              </a:rPr>
              <a:t> REST APIs, HTTP</a:t>
            </a:r>
            <a:endParaRPr lang="en-US" sz="1800" b="0" i="0" u="none" strike="noStrike" cap="none" dirty="0">
              <a:solidFill>
                <a:schemeClr val="dk1"/>
              </a:solidFill>
              <a:latin typeface="+mn-lt"/>
              <a:ea typeface="Arial"/>
              <a:cs typeface="Arial"/>
              <a:sym typeface="Arial"/>
            </a:endParaRPr>
          </a:p>
          <a:p>
            <a:pPr marL="457200" marR="0" lvl="0" indent="-323850" algn="just" rtl="0">
              <a:lnSpc>
                <a:spcPct val="100000"/>
              </a:lnSpc>
              <a:spcBef>
                <a:spcPts val="0"/>
              </a:spcBef>
              <a:spcAft>
                <a:spcPts val="0"/>
              </a:spcAft>
              <a:buClr>
                <a:schemeClr val="dk1"/>
              </a:buClr>
              <a:buSzPts val="1500"/>
              <a:buFont typeface="Arial"/>
              <a:buChar char="●"/>
            </a:pPr>
            <a:r>
              <a:rPr lang="en-US" sz="1800" b="0" i="0" u="none" strike="noStrike" cap="none" dirty="0">
                <a:solidFill>
                  <a:schemeClr val="dk1"/>
                </a:solidFill>
                <a:latin typeface="+mn-lt"/>
                <a:ea typeface="Arial"/>
                <a:cs typeface="Arial"/>
                <a:sym typeface="Arial"/>
              </a:rPr>
              <a:t>   </a:t>
            </a:r>
            <a:r>
              <a:rPr lang="en-US" sz="1800" b="1" i="0" u="none" strike="noStrike" cap="none" dirty="0">
                <a:solidFill>
                  <a:schemeClr val="dk1"/>
                </a:solidFill>
                <a:latin typeface="+mn-lt"/>
                <a:ea typeface="Arial"/>
                <a:cs typeface="Arial"/>
                <a:sym typeface="Arial"/>
              </a:rPr>
              <a:t>Firebase DB</a:t>
            </a:r>
            <a:r>
              <a:rPr lang="en-US" sz="1800" b="0" i="0" u="none" strike="noStrike" cap="none" dirty="0">
                <a:solidFill>
                  <a:schemeClr val="dk1"/>
                </a:solidFill>
                <a:latin typeface="+mn-lt"/>
                <a:ea typeface="Arial"/>
                <a:cs typeface="Arial"/>
                <a:sym typeface="Arial"/>
              </a:rPr>
              <a:t> -  Secure real-time data storage.</a:t>
            </a:r>
          </a:p>
          <a:p>
            <a:pPr marL="457200" marR="0" lvl="0" indent="-323850" algn="just" rtl="0">
              <a:lnSpc>
                <a:spcPct val="100000"/>
              </a:lnSpc>
              <a:spcBef>
                <a:spcPts val="0"/>
              </a:spcBef>
              <a:spcAft>
                <a:spcPts val="0"/>
              </a:spcAft>
              <a:buClr>
                <a:schemeClr val="dk1"/>
              </a:buClr>
              <a:buSzPts val="1500"/>
              <a:buChar char="●"/>
            </a:pPr>
            <a:r>
              <a:rPr lang="en-US" sz="1800" b="0" i="0" u="none" strike="noStrike" cap="none" dirty="0">
                <a:solidFill>
                  <a:schemeClr val="dk1"/>
                </a:solidFill>
                <a:latin typeface="+mn-lt"/>
                <a:ea typeface="Arial"/>
                <a:cs typeface="Arial"/>
                <a:sym typeface="Arial"/>
              </a:rPr>
              <a:t>  </a:t>
            </a:r>
            <a:r>
              <a:rPr lang="en-US" sz="1800" b="1" i="0" u="none" strike="noStrike" cap="none" dirty="0">
                <a:solidFill>
                  <a:schemeClr val="dk1"/>
                </a:solidFill>
                <a:latin typeface="+mn-lt"/>
                <a:ea typeface="Arial"/>
                <a:cs typeface="Arial"/>
                <a:sym typeface="Arial"/>
              </a:rPr>
              <a:t> Datasets creation</a:t>
            </a:r>
            <a:r>
              <a:rPr lang="en-US" sz="1800" b="0" i="0" u="none" strike="noStrike" cap="none" dirty="0">
                <a:solidFill>
                  <a:schemeClr val="dk1"/>
                </a:solidFill>
                <a:latin typeface="+mn-lt"/>
                <a:ea typeface="Arial"/>
                <a:cs typeface="Arial"/>
                <a:sym typeface="Arial"/>
              </a:rPr>
              <a:t> -  </a:t>
            </a:r>
            <a:r>
              <a:rPr lang="en-US" sz="1800" dirty="0">
                <a:solidFill>
                  <a:schemeClr val="dk1"/>
                </a:solidFill>
                <a:latin typeface="+mn-lt"/>
              </a:rPr>
              <a:t>Google Spreadsheets and Data Analytics</a:t>
            </a:r>
          </a:p>
          <a:p>
            <a:pPr marL="457200" marR="0" lvl="0" indent="-323850" algn="just" rtl="0">
              <a:lnSpc>
                <a:spcPct val="100000"/>
              </a:lnSpc>
              <a:spcBef>
                <a:spcPts val="0"/>
              </a:spcBef>
              <a:spcAft>
                <a:spcPts val="0"/>
              </a:spcAft>
              <a:buClr>
                <a:schemeClr val="dk1"/>
              </a:buClr>
              <a:buSzPts val="1500"/>
              <a:buChar char="●"/>
            </a:pPr>
            <a:r>
              <a:rPr lang="en-US" sz="1800" b="1" i="0" u="none" strike="noStrike" cap="none" dirty="0">
                <a:solidFill>
                  <a:schemeClr val="dk1"/>
                </a:solidFill>
                <a:latin typeface="+mn-lt"/>
                <a:ea typeface="Arial"/>
                <a:cs typeface="Arial"/>
                <a:sym typeface="Arial"/>
              </a:rPr>
              <a:t>AI </a:t>
            </a:r>
            <a:r>
              <a:rPr lang="en-US" sz="1800" b="1" dirty="0">
                <a:solidFill>
                  <a:schemeClr val="dk1"/>
                </a:solidFill>
                <a:latin typeface="+mn-lt"/>
              </a:rPr>
              <a:t> </a:t>
            </a:r>
            <a:r>
              <a:rPr lang="en-US" sz="1800" b="1" i="0" u="none" strike="noStrike" cap="none" dirty="0">
                <a:solidFill>
                  <a:schemeClr val="dk1"/>
                </a:solidFill>
                <a:latin typeface="+mn-lt"/>
                <a:ea typeface="Arial"/>
                <a:cs typeface="Arial"/>
                <a:sym typeface="Arial"/>
              </a:rPr>
              <a:t>Algorithms-    </a:t>
            </a:r>
            <a:r>
              <a:rPr lang="en-US" sz="1800" b="0" i="0" u="none" strike="noStrike" cap="none" dirty="0">
                <a:solidFill>
                  <a:schemeClr val="dk1"/>
                </a:solidFill>
                <a:latin typeface="+mn-lt"/>
                <a:ea typeface="Arial"/>
                <a:cs typeface="Arial"/>
                <a:sym typeface="Arial"/>
              </a:rPr>
              <a:t>Reinforcement Learning </a:t>
            </a:r>
            <a:r>
              <a:rPr lang="en-US" sz="1800" dirty="0">
                <a:solidFill>
                  <a:schemeClr val="dk1"/>
                </a:solidFill>
                <a:latin typeface="+mn-lt"/>
              </a:rPr>
              <a:t>for optimal policy of Energy Management System</a:t>
            </a:r>
            <a:endParaRPr lang="en-US" sz="1800" b="0" i="0" u="none" strike="noStrike" cap="none" dirty="0">
              <a:solidFill>
                <a:schemeClr val="dk1"/>
              </a:solidFill>
              <a:latin typeface="+mn-lt"/>
              <a:ea typeface="Arial"/>
              <a:cs typeface="Arial"/>
              <a:sym typeface="Arial"/>
            </a:endParaRPr>
          </a:p>
          <a:p>
            <a:pPr marL="457200" marR="0" lvl="0" indent="-323850" algn="just" rtl="0">
              <a:lnSpc>
                <a:spcPct val="100000"/>
              </a:lnSpc>
              <a:spcBef>
                <a:spcPts val="0"/>
              </a:spcBef>
              <a:spcAft>
                <a:spcPts val="0"/>
              </a:spcAft>
              <a:buClr>
                <a:schemeClr val="dk1"/>
              </a:buClr>
              <a:buSzPts val="1500"/>
              <a:buFont typeface="Arial"/>
              <a:buChar char="●"/>
            </a:pPr>
            <a:r>
              <a:rPr lang="en-US" sz="1800" b="0" i="0" u="none" strike="noStrike" cap="none" dirty="0">
                <a:solidFill>
                  <a:schemeClr val="dk1"/>
                </a:solidFill>
                <a:latin typeface="+mn-lt"/>
                <a:ea typeface="Arial"/>
                <a:cs typeface="Arial"/>
                <a:sym typeface="Arial"/>
              </a:rPr>
              <a:t>  </a:t>
            </a:r>
            <a:r>
              <a:rPr lang="en-US" sz="1800" b="1" i="0" u="none" strike="noStrike" cap="none" dirty="0">
                <a:solidFill>
                  <a:schemeClr val="dk1"/>
                </a:solidFill>
                <a:latin typeface="+mn-lt"/>
                <a:ea typeface="Arial"/>
                <a:cs typeface="Arial"/>
                <a:sym typeface="Arial"/>
              </a:rPr>
              <a:t> Front end</a:t>
            </a:r>
            <a:r>
              <a:rPr lang="en-US" sz="1800" b="0" i="0" u="none" strike="noStrike" cap="none" dirty="0">
                <a:solidFill>
                  <a:schemeClr val="dk1"/>
                </a:solidFill>
                <a:latin typeface="+mn-lt"/>
                <a:ea typeface="Arial"/>
                <a:cs typeface="Arial"/>
                <a:sym typeface="Arial"/>
              </a:rPr>
              <a:t>: HTML, CSS </a:t>
            </a:r>
          </a:p>
          <a:p>
            <a:pPr marL="457200" marR="0" lvl="0" indent="-323850" algn="just" rtl="0">
              <a:lnSpc>
                <a:spcPct val="100000"/>
              </a:lnSpc>
              <a:spcBef>
                <a:spcPts val="0"/>
              </a:spcBef>
              <a:spcAft>
                <a:spcPts val="0"/>
              </a:spcAft>
              <a:buClr>
                <a:schemeClr val="dk1"/>
              </a:buClr>
              <a:buSzPts val="1500"/>
              <a:buFont typeface="Arial"/>
              <a:buChar char="●"/>
            </a:pPr>
            <a:r>
              <a:rPr lang="en-US" sz="1800" b="0" i="0" u="none" strike="noStrike" cap="none" dirty="0">
                <a:solidFill>
                  <a:schemeClr val="dk1"/>
                </a:solidFill>
                <a:latin typeface="+mn-lt"/>
                <a:ea typeface="Arial"/>
                <a:cs typeface="Arial"/>
                <a:sym typeface="Arial"/>
              </a:rPr>
              <a:t>   </a:t>
            </a:r>
            <a:r>
              <a:rPr lang="en-US" sz="1800" b="1" i="0" u="none" strike="noStrike" cap="none" dirty="0">
                <a:solidFill>
                  <a:schemeClr val="dk1"/>
                </a:solidFill>
                <a:latin typeface="+mn-lt"/>
                <a:ea typeface="Arial"/>
                <a:cs typeface="Arial"/>
                <a:sym typeface="Arial"/>
              </a:rPr>
              <a:t>Backend</a:t>
            </a:r>
            <a:r>
              <a:rPr lang="en-US" sz="1800" b="0" i="0" u="none" strike="noStrike" cap="none" dirty="0">
                <a:solidFill>
                  <a:schemeClr val="dk1"/>
                </a:solidFill>
                <a:latin typeface="+mn-lt"/>
                <a:ea typeface="Arial"/>
                <a:cs typeface="Arial"/>
                <a:sym typeface="Arial"/>
              </a:rPr>
              <a:t>: Python Django</a:t>
            </a:r>
          </a:p>
          <a:p>
            <a:pPr marL="457200" marR="0" lvl="0" indent="-323850" algn="just" rtl="0">
              <a:lnSpc>
                <a:spcPct val="100000"/>
              </a:lnSpc>
              <a:spcBef>
                <a:spcPts val="0"/>
              </a:spcBef>
              <a:spcAft>
                <a:spcPts val="0"/>
              </a:spcAft>
              <a:buClr>
                <a:schemeClr val="dk1"/>
              </a:buClr>
              <a:buSzPts val="1500"/>
              <a:buFont typeface="Arial"/>
              <a:buChar char="●"/>
            </a:pPr>
            <a:r>
              <a:rPr lang="en-US" sz="1800" b="0" i="0" u="none" strike="noStrike" cap="none" dirty="0">
                <a:solidFill>
                  <a:schemeClr val="dk1"/>
                </a:solidFill>
                <a:latin typeface="+mn-lt"/>
                <a:ea typeface="Arial"/>
                <a:cs typeface="Arial"/>
                <a:sym typeface="Arial"/>
              </a:rPr>
              <a:t>   </a:t>
            </a:r>
            <a:r>
              <a:rPr lang="en-US" sz="1800" b="1" i="0" u="none" strike="noStrike" cap="none" dirty="0">
                <a:solidFill>
                  <a:schemeClr val="dk1"/>
                </a:solidFill>
                <a:latin typeface="+mn-lt"/>
                <a:ea typeface="Arial"/>
                <a:cs typeface="Arial"/>
                <a:sym typeface="Arial"/>
              </a:rPr>
              <a:t>Touch Display  -</a:t>
            </a:r>
            <a:r>
              <a:rPr lang="en-US" sz="1800" b="0" i="0" u="none" strike="noStrike" cap="none" dirty="0">
                <a:solidFill>
                  <a:schemeClr val="dk1"/>
                </a:solidFill>
                <a:latin typeface="+mn-lt"/>
                <a:ea typeface="Arial"/>
                <a:cs typeface="Arial"/>
                <a:sym typeface="Arial"/>
              </a:rPr>
              <a:t>User Interface</a:t>
            </a:r>
            <a:endParaRPr lang="en-GB" dirty="0">
              <a:latin typeface="+mn-lt"/>
            </a:endParaRPr>
          </a:p>
        </p:txBody>
      </p:sp>
      <p:pic>
        <p:nvPicPr>
          <p:cNvPr id="17" name="Picture 16">
            <a:extLst>
              <a:ext uri="{FF2B5EF4-FFF2-40B4-BE49-F238E27FC236}">
                <a16:creationId xmlns:a16="http://schemas.microsoft.com/office/drawing/2014/main" id="{D2AA2D26-9607-0191-9230-B77DF3CA8A31}"/>
              </a:ext>
            </a:extLst>
          </p:cNvPr>
          <p:cNvPicPr>
            <a:picLocks noChangeAspect="1"/>
          </p:cNvPicPr>
          <p:nvPr/>
        </p:nvPicPr>
        <p:blipFill>
          <a:blip r:embed="rId4"/>
          <a:stretch>
            <a:fillRect/>
          </a:stretch>
        </p:blipFill>
        <p:spPr>
          <a:xfrm>
            <a:off x="4851919" y="1203126"/>
            <a:ext cx="7198567" cy="56548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242597" y="252246"/>
            <a:ext cx="1987420"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Energy Conservators</a:t>
            </a:r>
            <a:endParaRPr lang="en-IN" dirty="0"/>
          </a:p>
          <a:p>
            <a:pPr algn="ctr"/>
            <a:endParaRPr lang="en-IN" dirty="0"/>
          </a:p>
        </p:txBody>
      </p:sp>
      <p:sp>
        <p:nvSpPr>
          <p:cNvPr id="3" name="TextBox 2">
            <a:extLst>
              <a:ext uri="{FF2B5EF4-FFF2-40B4-BE49-F238E27FC236}">
                <a16:creationId xmlns:a16="http://schemas.microsoft.com/office/drawing/2014/main" id="{47C72DAE-4908-1921-64D6-C15328CAB277}"/>
              </a:ext>
            </a:extLst>
          </p:cNvPr>
          <p:cNvSpPr txBox="1"/>
          <p:nvPr/>
        </p:nvSpPr>
        <p:spPr>
          <a:xfrm>
            <a:off x="702905" y="1755424"/>
            <a:ext cx="9607667" cy="1754326"/>
          </a:xfrm>
          <a:prstGeom prst="rect">
            <a:avLst/>
          </a:prstGeom>
          <a:noFill/>
        </p:spPr>
        <p:txBody>
          <a:bodyPr wrap="square">
            <a:spAutoFit/>
          </a:bodyPr>
          <a:lstStyle/>
          <a:p>
            <a:r>
              <a:rPr lang="en-GB" b="1" dirty="0"/>
              <a:t>Challenges :</a:t>
            </a:r>
          </a:p>
          <a:p>
            <a:pPr marL="285750" indent="-285750">
              <a:buFont typeface="Arial" panose="020B0604020202020204" pitchFamily="34" charset="0"/>
              <a:buChar char="•"/>
            </a:pPr>
            <a:r>
              <a:rPr lang="en-US" dirty="0"/>
              <a:t>Complex installation and potential need for retrofitting existing appliances.</a:t>
            </a:r>
          </a:p>
          <a:p>
            <a:pPr marL="285750" indent="-285750">
              <a:buFont typeface="Arial" panose="020B0604020202020204" pitchFamily="34" charset="0"/>
              <a:buChar char="•"/>
            </a:pPr>
            <a:r>
              <a:rPr lang="en-US" dirty="0"/>
              <a:t>Difficulty for users to adapt to automated and data-driven systems.</a:t>
            </a:r>
          </a:p>
          <a:p>
            <a:pPr marL="285750" indent="-285750">
              <a:buFont typeface="Arial" panose="020B0604020202020204" pitchFamily="34" charset="0"/>
              <a:buChar char="•"/>
            </a:pPr>
            <a:r>
              <a:rPr lang="en-US" dirty="0"/>
              <a:t>Concerns over data privacy and security with continuous monitoring.</a:t>
            </a:r>
          </a:p>
          <a:p>
            <a:pPr marL="285750" indent="-285750">
              <a:buFont typeface="Arial" panose="020B0604020202020204" pitchFamily="34" charset="0"/>
              <a:buChar char="•"/>
            </a:pPr>
            <a:r>
              <a:rPr lang="en-US" dirty="0"/>
              <a:t>Compatibility challenges with different appliance models and smart home platforms.</a:t>
            </a:r>
            <a:endParaRPr lang="en-GB" b="1" dirty="0"/>
          </a:p>
          <a:p>
            <a:endParaRPr lang="en-GB" b="1" dirty="0"/>
          </a:p>
        </p:txBody>
      </p:sp>
      <p:sp>
        <p:nvSpPr>
          <p:cNvPr id="5" name="TextBox 4">
            <a:extLst>
              <a:ext uri="{FF2B5EF4-FFF2-40B4-BE49-F238E27FC236}">
                <a16:creationId xmlns:a16="http://schemas.microsoft.com/office/drawing/2014/main" id="{1549B900-0850-4FC8-BD89-8874875AC261}"/>
              </a:ext>
            </a:extLst>
          </p:cNvPr>
          <p:cNvSpPr txBox="1"/>
          <p:nvPr/>
        </p:nvSpPr>
        <p:spPr>
          <a:xfrm>
            <a:off x="702905" y="3746334"/>
            <a:ext cx="9523445" cy="1200329"/>
          </a:xfrm>
          <a:prstGeom prst="rect">
            <a:avLst/>
          </a:prstGeom>
          <a:noFill/>
        </p:spPr>
        <p:txBody>
          <a:bodyPr wrap="square">
            <a:spAutoFit/>
          </a:bodyPr>
          <a:lstStyle/>
          <a:p>
            <a:r>
              <a:rPr lang="en-GB" b="1" dirty="0"/>
              <a:t>Risks:</a:t>
            </a:r>
          </a:p>
          <a:p>
            <a:pPr marL="285750" indent="-285750">
              <a:buFont typeface="Arial" panose="020B0604020202020204" pitchFamily="34" charset="0"/>
              <a:buChar char="•"/>
            </a:pPr>
            <a:r>
              <a:rPr lang="en-US" dirty="0"/>
              <a:t>Risk of system failure disrupting appliance functionality.</a:t>
            </a:r>
            <a:endParaRPr lang="en-GB" b="1" dirty="0"/>
          </a:p>
          <a:p>
            <a:pPr marL="285750" indent="-285750">
              <a:buFont typeface="Arial" panose="020B0604020202020204" pitchFamily="34" charset="0"/>
              <a:buChar char="•"/>
            </a:pPr>
            <a:r>
              <a:rPr lang="en-US" dirty="0"/>
              <a:t>Risk of technological obsolescence as IoT and AI evolve.</a:t>
            </a:r>
            <a:endParaRPr lang="en-GB" b="1" dirty="0"/>
          </a:p>
          <a:p>
            <a:pPr marL="285750" indent="-285750">
              <a:buFont typeface="Arial" panose="020B0604020202020204" pitchFamily="34" charset="0"/>
              <a:buChar char="•"/>
            </a:pPr>
            <a:r>
              <a:rPr lang="en-US" dirty="0"/>
              <a:t>Possible water quality issues from reusing greywater in washing machines.</a:t>
            </a:r>
            <a:endParaRPr lang="en-GB" b="1" dirty="0"/>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609600" y="140215"/>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639392" y="1800910"/>
            <a:ext cx="11221616" cy="3693319"/>
          </a:xfrm>
          <a:prstGeom prst="rect">
            <a:avLst/>
          </a:prstGeom>
          <a:noFill/>
          <a:ln w="9525">
            <a:noFill/>
            <a:miter lim="800000"/>
            <a:headEnd/>
            <a:tailEnd/>
          </a:ln>
        </p:spPr>
        <p:txBody>
          <a:bodyPr wrap="square">
            <a:spAutoFit/>
          </a:bodyPr>
          <a:lstStyle/>
          <a:p>
            <a:pPr marR="0" lvl="0" algn="just" defTabSz="457200" rtl="0" eaLnBrk="1" fontAlgn="base" latinLnBrk="0" hangingPunct="1">
              <a:lnSpc>
                <a:spcPct val="100000"/>
              </a:lnSpc>
              <a:spcBef>
                <a:spcPct val="0"/>
              </a:spcBef>
              <a:spcAft>
                <a:spcPct val="0"/>
              </a:spcAft>
              <a:buClrTx/>
              <a:buSzTx/>
              <a:tabLst/>
              <a:defRPr/>
            </a:pPr>
            <a:r>
              <a:rPr lang="en-US" b="1" dirty="0"/>
              <a:t>IMPACTS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dirty="0"/>
              <a:t>Reduces energy consumption by optimizing appliance performance.</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dirty="0"/>
              <a:t>Conserves water through greywater reuse in washing machines.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dirty="0"/>
              <a:t>Real-time monitoring helps users become more conscious of their energy and water usage.</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dirty="0"/>
              <a:t>Adjusts appliance operation to account for changing weather conditions, improving resilience to climate fluctuations.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dirty="0"/>
          </a:p>
          <a:p>
            <a:pPr marR="0" lvl="0" algn="just" defTabSz="457200" rtl="0" eaLnBrk="1" fontAlgn="base" latinLnBrk="0" hangingPunct="1">
              <a:lnSpc>
                <a:spcPct val="100000"/>
              </a:lnSpc>
              <a:spcBef>
                <a:spcPct val="0"/>
              </a:spcBef>
              <a:spcAft>
                <a:spcPct val="0"/>
              </a:spcAft>
              <a:buClrTx/>
              <a:buSzTx/>
              <a:tabLst/>
              <a:defRPr/>
            </a:pPr>
            <a:r>
              <a:rPr lang="en-US" b="1" dirty="0"/>
              <a:t>BENEFITS </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dirty="0"/>
              <a:t>Enables real-time monitoring for continuous efficiency.</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dirty="0"/>
              <a:t>Reduces utility costs by cutting energy and water usage.</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dirty="0"/>
              <a:t>Supports sustainable living and environmental responsibility.</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dirty="0"/>
              <a:t>Eco-friendly and smart home technologies can boost property value due to growing demand for sustainable living solutions.</a:t>
            </a:r>
            <a:endParaRPr lang="en-US"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5" y="252246"/>
            <a:ext cx="2060510"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Energy Conservators</a:t>
            </a:r>
            <a:endParaRPr lang="en-IN" dirty="0"/>
          </a:p>
          <a:p>
            <a:pPr algn="ctr"/>
            <a:endParaRPr lang="en-IN" dirty="0"/>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5" y="252246"/>
            <a:ext cx="2088502"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Energy Conservators</a:t>
            </a:r>
            <a:endParaRPr lang="en-IN" dirty="0"/>
          </a:p>
          <a:p>
            <a:pPr algn="ctr"/>
            <a:endParaRPr lang="en-IN" dirty="0"/>
          </a:p>
        </p:txBody>
      </p:sp>
      <p:sp>
        <p:nvSpPr>
          <p:cNvPr id="5" name="TextBox 4">
            <a:extLst>
              <a:ext uri="{FF2B5EF4-FFF2-40B4-BE49-F238E27FC236}">
                <a16:creationId xmlns:a16="http://schemas.microsoft.com/office/drawing/2014/main" id="{504E516E-99CC-A552-23E6-4D2FA8CC00AE}"/>
              </a:ext>
            </a:extLst>
          </p:cNvPr>
          <p:cNvSpPr txBox="1"/>
          <p:nvPr/>
        </p:nvSpPr>
        <p:spPr>
          <a:xfrm>
            <a:off x="517159" y="2339449"/>
            <a:ext cx="11157679" cy="2350387"/>
          </a:xfrm>
          <a:prstGeom prst="rect">
            <a:avLst/>
          </a:prstGeom>
          <a:noFill/>
        </p:spPr>
        <p:txBody>
          <a:bodyPr wrap="square">
            <a:spAutoFit/>
          </a:bodyPr>
          <a:lstStyle/>
          <a:p>
            <a:pPr marL="0" lvl="0" indent="0" algn="l" rtl="0">
              <a:lnSpc>
                <a:spcPct val="90000"/>
              </a:lnSpc>
              <a:spcBef>
                <a:spcPts val="1000"/>
              </a:spcBef>
              <a:spcAft>
                <a:spcPts val="0"/>
              </a:spcAft>
              <a:buClr>
                <a:schemeClr val="lt2"/>
              </a:buClr>
              <a:buSzPts val="1800"/>
              <a:buNone/>
            </a:pPr>
            <a:r>
              <a:rPr lang="en-US" b="1" dirty="0">
                <a:solidFill>
                  <a:srgbClr val="000000"/>
                </a:solidFill>
                <a:latin typeface="Franklin Gothic"/>
                <a:ea typeface="Franklin Gothic"/>
                <a:cs typeface="Franklin Gothic"/>
                <a:sym typeface="Franklin Gothic"/>
              </a:rPr>
              <a:t>Previous problem statement:</a:t>
            </a:r>
          </a:p>
          <a:p>
            <a:pPr marL="0" lvl="0" indent="0" algn="l" rtl="0">
              <a:lnSpc>
                <a:spcPct val="90000"/>
              </a:lnSpc>
              <a:spcBef>
                <a:spcPts val="1000"/>
              </a:spcBef>
              <a:spcAft>
                <a:spcPts val="0"/>
              </a:spcAft>
              <a:buClr>
                <a:schemeClr val="lt2"/>
              </a:buClr>
              <a:buSzPts val="1800"/>
              <a:buNone/>
            </a:pPr>
            <a:r>
              <a:rPr lang="en-US" dirty="0">
                <a:solidFill>
                  <a:srgbClr val="000000"/>
                </a:solidFill>
                <a:latin typeface="Franklin Gothic"/>
                <a:ea typeface="Franklin Gothic"/>
                <a:cs typeface="Franklin Gothic"/>
                <a:sym typeface="Franklin Gothic"/>
              </a:rPr>
              <a:t>Developing an AI-powered energy management system for industrial commercial facilities to optimize energy consumption.</a:t>
            </a:r>
          </a:p>
          <a:p>
            <a:pPr>
              <a:lnSpc>
                <a:spcPct val="90000"/>
              </a:lnSpc>
              <a:spcBef>
                <a:spcPts val="1000"/>
              </a:spcBef>
              <a:spcAft>
                <a:spcPts val="0"/>
              </a:spcAft>
              <a:buClr>
                <a:schemeClr val="lt2"/>
              </a:buClr>
              <a:buSzPts val="1800"/>
            </a:pPr>
            <a:r>
              <a:rPr lang="en-US" dirty="0">
                <a:solidFill>
                  <a:srgbClr val="000000"/>
                </a:solidFill>
                <a:latin typeface="Franklin Gothic"/>
                <a:ea typeface="Franklin Gothic"/>
                <a:cs typeface="Franklin Gothic"/>
                <a:sym typeface="Franklin Gothic"/>
              </a:rPr>
              <a:t>We referred from previous SIH statement and other resources &amp; developed our project.</a:t>
            </a:r>
            <a:br>
              <a:rPr lang="en-US" dirty="0">
                <a:solidFill>
                  <a:srgbClr val="000000"/>
                </a:solidFill>
                <a:latin typeface="Franklin Gothic"/>
                <a:ea typeface="Franklin Gothic"/>
                <a:cs typeface="Franklin Gothic"/>
                <a:sym typeface="Franklin Gothic"/>
              </a:rPr>
            </a:br>
            <a:endParaRPr lang="en-US" dirty="0">
              <a:solidFill>
                <a:srgbClr val="000000"/>
              </a:solidFill>
              <a:latin typeface="Franklin Gothic"/>
              <a:ea typeface="Franklin Gothic"/>
              <a:cs typeface="Franklin Gothic"/>
              <a:sym typeface="Franklin Gothic"/>
            </a:endParaRPr>
          </a:p>
          <a:p>
            <a:pPr>
              <a:lnSpc>
                <a:spcPct val="90000"/>
              </a:lnSpc>
              <a:spcBef>
                <a:spcPts val="1000"/>
              </a:spcBef>
              <a:spcAft>
                <a:spcPts val="0"/>
              </a:spcAft>
              <a:buClr>
                <a:schemeClr val="lt2"/>
              </a:buClr>
              <a:buSzPts val="1800"/>
            </a:pPr>
            <a:r>
              <a:rPr lang="en-US" dirty="0">
                <a:hlinkClick r:id="rId4"/>
              </a:rPr>
              <a:t>Internet of Things (IoT): A vision, architectural elements, and future directions – ScienceDirect</a:t>
            </a:r>
            <a:endParaRPr lang="en-US" dirty="0"/>
          </a:p>
          <a:p>
            <a:pPr>
              <a:lnSpc>
                <a:spcPct val="90000"/>
              </a:lnSpc>
              <a:spcBef>
                <a:spcPts val="1000"/>
              </a:spcBef>
              <a:spcAft>
                <a:spcPts val="0"/>
              </a:spcAft>
              <a:buClr>
                <a:schemeClr val="lt2"/>
              </a:buClr>
              <a:buSzPts val="1800"/>
            </a:pPr>
            <a:endParaRPr lang="en-US" dirty="0">
              <a:solidFill>
                <a:srgbClr val="000000"/>
              </a:solidFill>
              <a:latin typeface="Franklin Gothic"/>
              <a:ea typeface="Franklin Gothic"/>
              <a:cs typeface="Franklin Gothic"/>
              <a:sym typeface="Franklin Gothic"/>
            </a:endParaRPr>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7969</TotalTime>
  <Words>611</Words>
  <Application>Microsoft Office PowerPoint</Application>
  <PresentationFormat>Widescreen</PresentationFormat>
  <Paragraphs>73</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MS PGothic</vt:lpstr>
      <vt:lpstr>Arial</vt:lpstr>
      <vt:lpstr>Calibri</vt:lpstr>
      <vt:lpstr>Franklin Gothic</vt:lpstr>
      <vt:lpstr>Garamond</vt:lpstr>
      <vt:lpstr>Times New Roman</vt:lpstr>
      <vt:lpstr>TradeGothic</vt:lpstr>
      <vt:lpstr>Office Theme</vt:lpstr>
      <vt:lpstr>SMART INDIA HACKATHON 2024</vt:lpstr>
      <vt:lpstr> IDEA TITLE</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LAKSHMI PRASANNA POSIMSETTI</cp:lastModifiedBy>
  <cp:revision>149</cp:revision>
  <dcterms:created xsi:type="dcterms:W3CDTF">2013-12-12T18:46:50Z</dcterms:created>
  <dcterms:modified xsi:type="dcterms:W3CDTF">2024-09-17T07:35:23Z</dcterms:modified>
  <cp:category/>
</cp:coreProperties>
</file>