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6" r:id="rId5"/>
    <p:sldId id="268" r:id="rId6"/>
    <p:sldId id="262" r:id="rId7"/>
    <p:sldId id="267" r:id="rId8"/>
    <p:sldId id="263" r:id="rId9"/>
    <p:sldId id="270" r:id="rId10"/>
    <p:sldId id="264" r:id="rId11"/>
    <p:sldId id="271" r:id="rId12"/>
    <p:sldId id="272" r:id="rId13"/>
    <p:sldId id="265" r:id="rId14"/>
    <p:sldId id="269" r:id="rId15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sym typeface="Arial" charset="0"/>
      </a:defRPr>
    </a:lvl5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1" autoAdjust="0"/>
    <p:restoredTop sz="94660"/>
  </p:normalViewPr>
  <p:slideViewPr>
    <p:cSldViewPr>
      <p:cViewPr>
        <p:scale>
          <a:sx n="50" d="100"/>
          <a:sy n="50" d="100"/>
        </p:scale>
        <p:origin x="-182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04868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86" name="Date Placeholder 1048685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fld id="{566ABCEB-ACFC-4714-9973-3DA970169C29}" type="datetime1">
              <a:rPr lang="en-US" altLang="en-US" sz="1200"/>
              <a:pPr lvl="0" algn="r" eaLnBrk="1" latinLnBrk="1" hangingPunct="1"/>
              <a:t>2/2/2019</a:t>
            </a:fld>
            <a:endParaRPr lang="en-US" altLang="en-US" sz="1200"/>
          </a:p>
        </p:txBody>
      </p:sp>
      <p:sp>
        <p:nvSpPr>
          <p:cNvPr id="1048687" name="Slide Image Placeholder 1048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88" name="Notes Placeholder 104868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89" name="Footer Placeholder 1048688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90" name="Slide Number Placeholder 1048689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534181067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/>
              <a:pPr lvl="0" algn="r" eaLnBrk="1" latin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9" name="Date Placeholder 104860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10" name="Slide Number Placeholder 104860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11" name="Footer Placeholder 10486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6" name="Date Placeholder 104867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7" name="Slide Number Placeholder 104867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8" name="Footer Placeholder 104867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104865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8" name="Slide Number Placeholder 104865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9" name="Footer Placeholder 104865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583" name="Date Placeholder 104858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4" name="Slide Number Placeholder 104858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5" name="Footer Placeholder 104858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Date Placeholder 104867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2" name="Slide Number Placeholder 104867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73" name="Footer Placeholder 104867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104863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1" name="Slide Number Placeholder 104864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2" name="Footer Placeholder 104864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104864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49" name="Slide Number Placeholder 104864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0" name="Footer Placeholder 104864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Date Placeholder 104865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3" name="Slide Number Placeholder 104865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54" name="Footer Placeholder 104865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04865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1" name="Slide Number Placeholder 104866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2" name="Footer Placeholder 104866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104868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83" name="Slide Number Placeholder 104868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84" name="Footer Placeholder 104868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104866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7" name="Slide Number Placeholder 104866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68" name="Footer Placeholder 104866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97152" name="Picture 2097151" descr="eee.png"/>
          <p:cNvPicPr>
            <a:picLocks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267200" y="6410325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 Light"/>
          <a:ea typeface="宋体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457200" y="2819400"/>
          <a:ext cx="8153400" cy="3392624"/>
        </p:xfrm>
        <a:graphic>
          <a:graphicData uri="http://schemas.openxmlformats.org/drawingml/2006/table">
            <a:tbl>
              <a:tblPr/>
              <a:tblGrid>
                <a:gridCol w="919592"/>
                <a:gridCol w="1532654"/>
                <a:gridCol w="1762552"/>
                <a:gridCol w="2069083"/>
                <a:gridCol w="1869519"/>
              </a:tblGrid>
              <a:tr h="953801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rial" charset="0"/>
                          <a:cs typeface="Times New Roman" pitchFamily="18" charset="0"/>
                        </a:rPr>
                        <a:t>Batch  No.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Roll Number</a:t>
                      </a:r>
                    </a:p>
                  </a:txBody>
                  <a:tcPr marL="68108" marR="68108" marT="0" marB="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16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Register Number</a:t>
                      </a:r>
                    </a:p>
                  </a:txBody>
                  <a:tcPr marL="68108" marR="68108" marT="0" marB="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Name of </a:t>
                      </a:r>
                      <a:r>
                        <a:rPr lang="zh-CN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the</a:t>
                      </a:r>
                      <a:endParaRPr lang="en-US" altLang="zh-CN" sz="1600" b="1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lvl="0" algn="ctr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Student</a:t>
                      </a:r>
                      <a:r>
                        <a:rPr lang="en-US" altLang="zh-CN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</a:t>
                      </a:r>
                      <a:endParaRPr lang="zh-CN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en-US" altLang="zh-CN" sz="1600" b="1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Arial" charset="0"/>
                        <a:cs typeface="Times New Roman" pitchFamily="18" charset="0"/>
                      </a:endParaRPr>
                    </a:p>
                    <a:p>
                      <a:pPr lvl="0" algn="ctr" eaLnBrk="1" latinLnBrk="1" hangingPunct="1"/>
                      <a:r>
                        <a:rPr lang="zh-CN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Arial" charset="0"/>
                          <a:cs typeface="Times New Roman" pitchFamily="18" charset="0"/>
                        </a:rPr>
                        <a:t>Supervisor </a:t>
                      </a:r>
                      <a:endParaRPr lang="zh-CN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ea typeface="Arial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06947">
                <a:tc rowSpan="3"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</a:p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en-US" sz="1600" b="1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XI </a:t>
                      </a:r>
                      <a:endParaRPr lang="en-US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201505003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211715105003</a:t>
                      </a:r>
                      <a:endParaRPr lang="en-US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ABRAR</a:t>
                      </a:r>
                    </a:p>
                    <a:p>
                      <a:pPr lvl="0" algn="l" eaLnBrk="1" latinLnBrk="1" hangingPunct="1"/>
                      <a:r>
                        <a:rPr lang="en-US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AHAMED A.F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lvl="0" algn="l" eaLnBrk="1" latinLnBrk="1" hangingPunct="1"/>
                      <a:r>
                        <a:rPr lang="en-US" altLang="en-US" sz="1600" b="1" dirty="0" err="1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Ms.MONICA</a:t>
                      </a:r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</a:p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AP/EEE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06947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lvl="0" algn="just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201505045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en-US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ctr" eaLnBrk="1" latinLnBrk="1" hangingPunct="1"/>
                      <a:r>
                        <a:rPr lang="en-US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211715105047</a:t>
                      </a:r>
                      <a:endParaRPr lang="en-US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 dirty="0" smtClean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VIGNESHWARAN.M</a:t>
                      </a:r>
                      <a:endParaRPr lang="en-US" altLang="en-US" sz="1600" b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908906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201505047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en-US" altLang="en-US" sz="1600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 eaLnBrk="1" latinLnBrk="1" hangingPunct="1"/>
                      <a:r>
                        <a:rPr lang="en-US" altLang="en-US" sz="1600" b="1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211715105049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lvl="0" algn="l" eaLnBrk="1" latinLnBrk="1" hangingPunct="1"/>
                      <a:r>
                        <a:rPr lang="en-US" altLang="en-US" sz="1600" b="1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VISHAL.G</a:t>
                      </a:r>
                    </a:p>
                  </a:txBody>
                  <a:tcPr marL="91435" marR="91435" marT="45725" marB="45725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3" name="TextBox 104861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14" name="TextBox 10486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cxnSp>
        <p:nvCxnSpPr>
          <p:cNvPr id="3145728" name="Straight Arrow Connector 3145727"/>
          <p:cNvCxnSpPr>
            <a:cxnSpLocks/>
          </p:cNvCxnSpPr>
          <p:nvPr/>
        </p:nvCxnSpPr>
        <p:spPr>
          <a:xfrm>
            <a:off x="457200" y="1524000"/>
            <a:ext cx="8321675" cy="0"/>
          </a:xfrm>
          <a:prstGeom prst="straightConnector1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pic>
        <p:nvPicPr>
          <p:cNvPr id="2097153" name="Picture 2097152" descr="logo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228600"/>
            <a:ext cx="7620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5" name="Rectangle 10486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sp>
        <p:nvSpPr>
          <p:cNvPr id="1048616" name="Rectangle 1048615"/>
          <p:cNvSpPr/>
          <p:nvPr/>
        </p:nvSpPr>
        <p:spPr>
          <a:xfrm>
            <a:off x="304800" y="228600"/>
            <a:ext cx="8610600" cy="1631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/>
            <a:r>
              <a:rPr lang="en-US" alt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RAJALAKSHMI INSTITUTE OF TECHNOLOGY</a:t>
            </a:r>
          </a:p>
          <a:p>
            <a:pPr lvl="0" algn="ctr"/>
            <a:r>
              <a:rPr lang="en-US" alt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KUTHAMBAKKAM, CHENNAI – 600 124.</a:t>
            </a:r>
          </a:p>
          <a:p>
            <a:pPr lvl="0"/>
            <a:endParaRPr lang="en-US" altLang="en-US" sz="2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r"/>
            <a:r>
              <a:rPr lang="en-US" alt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ELECTRICAL AND ELECTRONICS ENGINEERING</a:t>
            </a:r>
          </a:p>
          <a:p>
            <a:pPr lvl="0"/>
            <a:endParaRPr lang="en-US" altLang="en-US" sz="2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77000" cy="990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Smart Irrigation System Using IOT</a:t>
            </a:r>
          </a:p>
          <a:p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Embedded System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04859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Content Placeholder 1048591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marL="0" indent="0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controller</a:t>
            </a:r>
          </a:p>
          <a:p>
            <a:pPr marL="0" indent="0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Soil moisture sensor</a:t>
            </a:r>
          </a:p>
          <a:p>
            <a:pPr marL="0" indent="0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LCD </a:t>
            </a:r>
          </a:p>
          <a:p>
            <a:pPr marL="0" indent="0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Bridge rectifier (AC to DC)</a:t>
            </a:r>
          </a:p>
          <a:p>
            <a:pPr marL="0" indent="0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PV Panel (36 cell, 50W 12 V)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Down Transformer(230V/12-0-12 V)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 PUMP  (24V, 28.8W,1500 rpm)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Battery (7 AH)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 supply (230 V) 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</a:p>
          <a:p>
            <a:pPr marL="0" indent="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TextBox 104859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4" name="TextBox 104859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305800" cy="944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rcRect r="49057" b="6780"/>
          <a:stretch>
            <a:fillRect/>
          </a:stretch>
        </p:blipFill>
        <p:spPr bwMode="auto">
          <a:xfrm>
            <a:off x="3810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EXECUTED SETUP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IMG_190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17312" y="1600200"/>
            <a:ext cx="2718376" cy="4525963"/>
          </a:xfrm>
        </p:spPr>
      </p:pic>
      <p:pic>
        <p:nvPicPr>
          <p:cNvPr id="9" name="Content Placeholder 8" descr="IMG_190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48587" name="Content Placeholder 104858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Akash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Suraj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Kudre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Mahesh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Giri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"A review on smart     sensors based monitoring system for agriculture ", IJESR,2014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shylaja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srinivas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(2016)  “ Design and implementation of                agricultural automation through wireless network and GPRS”.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Rafael Munoz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Carpena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Michael D.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Dukes,“Automatic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Irrigation Based on Soil Moisture for Vegetable Crops” IFAS Extension(2018).</a:t>
            </a:r>
          </a:p>
          <a:p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Nikesh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Gondchwar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R. S.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Kawitkar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“IOT based smart             agriculture” , International journal Of Advanced research in      computer and Communication Engineering (IJARCCE), vol. 5  no. 6, Jun (2018)</a:t>
            </a:r>
          </a:p>
          <a:p>
            <a:pPr lvl="0">
              <a:buFont typeface="Arial" pitchFamily="34" charset="0"/>
              <a:buChar char="•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9" name="TextBox 104858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0" name="TextBox 104858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      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04861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1048618" name="Content Placeholder 1048617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availability of the water resources in agriculture  is a growing concern throughout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the planet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propose to perform a real-time control and              remote  monitoring system </a:t>
            </a: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For this, a programmable logic controller and a         wireless communication technologies are used    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dirty="0"/>
          </a:p>
          <a:p>
            <a:pPr marL="0" lvl="0" indent="0" algn="just"/>
            <a:endParaRPr lang="en-US" altLang="en-US" dirty="0"/>
          </a:p>
          <a:p>
            <a:pPr marL="0" lvl="0" indent="0" algn="just"/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</p:txBody>
      </p:sp>
      <p:sp>
        <p:nvSpPr>
          <p:cNvPr id="1048619" name="TextBox 104861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0" name="TextBox 10486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2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0486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29" name="TextBox 10486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0" name="TextBox 10486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31" name="Title 104863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r>
              <a:rPr b="1">
                <a:latin typeface="Times New Roman" pitchFamily="18" charset="0"/>
                <a:cs typeface="Times New Roman" pitchFamily="18" charset="0"/>
              </a:rPr>
              <a:t/>
            </a:r>
            <a:br>
              <a:rPr b="1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BASE  PAPER</a:t>
            </a:r>
            <a:endParaRPr lang="en-IN" altLang="en-US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48793" name="Content Placeholder 1048792"/>
          <p:cNvSpPr>
            <a:spLocks noGrp="1"/>
          </p:cNvSpPr>
          <p:nvPr>
            <p:ph idx="1"/>
          </p:nvPr>
        </p:nvSpPr>
        <p:spPr>
          <a:xfrm>
            <a:off x="304799" y="1525588"/>
            <a:ext cx="8534400" cy="4830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marL="0" indent="0" algn="just"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Pavithra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D.S, M.S.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Srinath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“GSM based Automatic Irrigation         Control System for Efficient Use of Resources and Crop Planning    by Using an Android Mobile”.(2017) IOSR Journal of Mechanical  and Civil Engineering (IOSR-JMCE)</a:t>
            </a:r>
          </a:p>
          <a:p>
            <a:pPr marL="0" indent="0" algn="just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Automated irrigation system is essential for conservation of water  and indirect viability of the farm since it is an important                                    commodity </a:t>
            </a:r>
          </a:p>
          <a:p>
            <a:pPr marL="0" indent="0" algn="just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The idea is to focus on parameters such as temperature and soil         moisture </a:t>
            </a:r>
          </a:p>
          <a:p>
            <a:pPr marL="0" indent="0" algn="just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This is a mobile integrated and a smart irrigation system using IOT based on application controlled monitoring system.</a:t>
            </a:r>
          </a:p>
          <a:p>
            <a:pPr marL="0" indent="0" algn="just"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US" altLang="zh-CN" sz="2400" dirty="0" smtClean="0">
              <a:latin typeface="+mn-lt"/>
            </a:endParaRPr>
          </a:p>
          <a:p>
            <a:pPr marL="0" indent="0" algn="just"/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 PAPER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AGBETUYI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Ayoade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Felix, OROVWODE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Hope.E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“DESIGN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AND IMPLEMENTATION OF AUTOMATIC IRRIGATION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 BASED ON MONITORING SOIL MOISTURE”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(2017) . Article in journal in Electrical Engineering   </a:t>
            </a:r>
          </a:p>
          <a:p>
            <a:endParaRPr lang="en-US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 objective of this work is to see 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how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human control could be removed from irrigation and also to optimize the use of water in the process.</a:t>
            </a:r>
          </a:p>
          <a:p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This method employed is to continuously monitor the soil moisture level to decide whether irrigation is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 PAPER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Avello-Fernández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Izaguirre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E., Vidal, M.,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Martínez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A.,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Hernández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L. (2018) “Remote supervision and control based on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technology to operation of central pivot irrigation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“. International Journal of Environmental Monitoring  and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Information that makes possible the decision making in the modern systems of agricultural irrigation.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present research is to perform a real-time control and monitoring system, allowing the operation and remote monitoring of irrigation machines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1048600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marL="0" lvl="0" indent="0" algn="just"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An automatic irrigation control system has been designed   to facilitate the automatic supply of adequate of water from a reservoir to field or domestic crops in all agricultural        seasons</a:t>
            </a:r>
          </a:p>
          <a:p>
            <a:pPr marL="0" lvl="0" indent="0" algn="just"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This System has been used for a single plant irrigation      system </a:t>
            </a:r>
          </a:p>
          <a:p>
            <a:pPr marL="0" lvl="0" indent="0" algn="just"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pumping mechanism is used to deliver the needed          amount of water to the soil. </a:t>
            </a:r>
          </a:p>
          <a:p>
            <a:pPr marL="0" lvl="0" indent="0" algn="just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2" name="TextBox 104860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03" name="TextBox 104860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04" name="TextBox 104860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693" name="Title 104869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SYSTEM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 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981200"/>
            <a:ext cx="1828800" cy="685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876800"/>
            <a:ext cx="1752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MOISTURE 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1905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876800"/>
            <a:ext cx="1905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 </a:t>
            </a:r>
          </a:p>
          <a:p>
            <a:pPr algn="ctr"/>
            <a:r>
              <a:rPr lang="en-US" dirty="0" smtClean="0"/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3429000"/>
            <a:ext cx="1905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0" y="23622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</a:t>
            </a:r>
          </a:p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0" y="36576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SM900A 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0"/>
          </p:cNvCxnSpPr>
          <p:nvPr/>
        </p:nvCxnSpPr>
        <p:spPr>
          <a:xfrm rot="5400000" flipH="1" flipV="1">
            <a:off x="1924050" y="3676650"/>
            <a:ext cx="8382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14" idx="2"/>
          </p:cNvCxnSpPr>
          <p:nvPr/>
        </p:nvCxnSpPr>
        <p:spPr>
          <a:xfrm rot="5400000" flipH="1" flipV="1">
            <a:off x="39243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 rot="5400000" flipH="1" flipV="1">
            <a:off x="3771106" y="30099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1"/>
            <a:endCxn id="14" idx="3"/>
          </p:cNvCxnSpPr>
          <p:nvPr/>
        </p:nvCxnSpPr>
        <p:spPr>
          <a:xfrm rot="10800000">
            <a:off x="5105400" y="3924300"/>
            <a:ext cx="914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3"/>
            <a:endCxn id="16" idx="1"/>
          </p:cNvCxnSpPr>
          <p:nvPr/>
        </p:nvCxnSpPr>
        <p:spPr>
          <a:xfrm>
            <a:off x="5105400" y="3924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0"/>
            <a:endCxn id="15" idx="2"/>
          </p:cNvCxnSpPr>
          <p:nvPr/>
        </p:nvCxnSpPr>
        <p:spPr>
          <a:xfrm rot="16200000" flipV="1">
            <a:off x="6419850" y="32575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 flipV="1">
            <a:off x="457200" y="7696200"/>
            <a:ext cx="8229600" cy="533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PROPOSED SYSTEM</a:t>
            </a:r>
          </a:p>
        </p:txBody>
      </p:sp>
      <p:sp>
        <p:nvSpPr>
          <p:cNvPr id="1048596" name="Content Placeholder 1048595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moisture sensor is constructed to sense the      moisture content  of the soil with regulated         12 volts power supply.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proposed system we use IOT for real time       control and remote monitoring. For this a            programmable logic control and wireless             communication technology are used and as well as to work on various plants at a time by             controlling different valves automatically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7" name="TextBox 104859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99" name="TextBox 104859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eaLnBrk="1" latinLnBrk="1" hangingPunct="1"/>
              <a:t>2/2/2019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en-US" altLang="en-US" sz="1200" smtClean="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auto">
          <a:xfrm>
            <a:off x="0" y="85344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 smtClean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PROPOSED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BLOCK DIAGRAM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charset="0"/>
                <a:sym typeface="Arial" charset="0"/>
              </a:rPr>
              <a:t>03/08/2018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charset="0"/>
              <a:sym typeface="Arial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C6AF8-51F8-4A83-B3C7-F894DE12613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charset="0"/>
                <a:sym typeface="Arial" charset="0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charset="0"/>
              <a:sym typeface="Arial" charset="0"/>
            </a:endParaRP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77FB8A-9A7E-4C49-8784-38F9B5649FA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6" name="Content Placeholder 4"/>
          <p:cNvSpPr>
            <a:spLocks noGrp="1"/>
          </p:cNvSpPr>
          <p:nvPr/>
        </p:nvSpPr>
        <p:spPr bwMode="auto">
          <a:xfrm>
            <a:off x="495300" y="21526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2895600"/>
            <a:ext cx="13335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PV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(36 cell,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50W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 V)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77200" y="1143000"/>
            <a:ext cx="990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 PUMP 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(24V, 28.8W,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1500 rpm)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95800" y="1447800"/>
            <a:ext cx="990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Diode Bridge 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rectifier</a:t>
            </a:r>
          </a:p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000" y="1447800"/>
            <a:ext cx="12573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 supply (230 V)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905750" y="4572000"/>
            <a:ext cx="11430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Soil Moisture Sensor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34200" y="2286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105400" y="5334000"/>
            <a:ext cx="2209800" cy="1295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/>
              <a:t>ARDUINO MICROCONTROLLER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932363" y="4495800"/>
            <a:ext cx="18303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8477250" y="35433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8267700" y="375285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8553450" y="32385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8629650" y="35433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496300" y="390525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8324850" y="32385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8439150" y="34290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80"/>
          <p:cNvSpPr txBox="1">
            <a:spLocks noChangeArrowheads="1"/>
          </p:cNvSpPr>
          <p:nvPr/>
        </p:nvSpPr>
        <p:spPr bwMode="auto">
          <a:xfrm>
            <a:off x="7791450" y="3467100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Water Outlet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33600" y="1447800"/>
            <a:ext cx="18288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Down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(230V/12-0-12 V)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36" name="TextBox 115"/>
          <p:cNvSpPr txBox="1"/>
          <p:nvPr/>
        </p:nvSpPr>
        <p:spPr>
          <a:xfrm>
            <a:off x="4705350" y="3105150"/>
            <a:ext cx="762000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b="1" dirty="0">
                <a:latin typeface="Times New Roman" pitchFamily="18" charset="0"/>
                <a:cs typeface="Times New Roman" pitchFamily="18" charset="0"/>
              </a:rPr>
              <a:t>24V    DC</a:t>
            </a:r>
          </a:p>
        </p:txBody>
      </p:sp>
      <p:sp>
        <p:nvSpPr>
          <p:cNvPr id="37" name="TextBox 117"/>
          <p:cNvSpPr txBox="1"/>
          <p:nvPr/>
        </p:nvSpPr>
        <p:spPr>
          <a:xfrm>
            <a:off x="7315200" y="2667000"/>
            <a:ext cx="609600" cy="4159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b="1" dirty="0">
                <a:latin typeface="Times New Roman" pitchFamily="18" charset="0"/>
                <a:cs typeface="Times New Roman" pitchFamily="18" charset="0"/>
              </a:rPr>
              <a:t>24V  DC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4627563" y="3257550"/>
            <a:ext cx="15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667000" y="3048000"/>
            <a:ext cx="9906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Battery (7AH)</a:t>
            </a:r>
          </a:p>
        </p:txBody>
      </p:sp>
      <p:sp>
        <p:nvSpPr>
          <p:cNvPr id="41" name="TextBox 72"/>
          <p:cNvSpPr txBox="1">
            <a:spLocks noChangeArrowheads="1"/>
          </p:cNvSpPr>
          <p:nvPr/>
        </p:nvSpPr>
        <p:spPr bwMode="auto">
          <a:xfrm>
            <a:off x="6019800" y="1371600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62400" y="1905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86400" y="182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3" idx="1"/>
            <a:endCxn id="25" idx="3"/>
          </p:cNvCxnSpPr>
          <p:nvPr/>
        </p:nvCxnSpPr>
        <p:spPr>
          <a:xfrm rot="10800000" flipV="1">
            <a:off x="7315200" y="4953000"/>
            <a:ext cx="59055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8001000" y="5886450"/>
            <a:ext cx="838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52" name="TextBox 241"/>
          <p:cNvSpPr txBox="1"/>
          <p:nvPr/>
        </p:nvSpPr>
        <p:spPr>
          <a:xfrm>
            <a:off x="5486400" y="1447800"/>
            <a:ext cx="609600" cy="4159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b="1" dirty="0">
                <a:latin typeface="Times New Roman" pitchFamily="18" charset="0"/>
                <a:cs typeface="Times New Roman" pitchFamily="18" charset="0"/>
              </a:rPr>
              <a:t>24V    DC</a:t>
            </a:r>
          </a:p>
        </p:txBody>
      </p:sp>
      <p:sp>
        <p:nvSpPr>
          <p:cNvPr id="53" name="TextBox 250"/>
          <p:cNvSpPr txBox="1">
            <a:spLocks noChangeArrowheads="1"/>
          </p:cNvSpPr>
          <p:nvPr/>
        </p:nvSpPr>
        <p:spPr bwMode="auto">
          <a:xfrm>
            <a:off x="5638800" y="28956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198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6019800" y="1600200"/>
            <a:ext cx="609600" cy="381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5543550" y="3257550"/>
            <a:ext cx="609600" cy="381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543550" y="32004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61" name="Elbow Connector 60"/>
          <p:cNvCxnSpPr/>
          <p:nvPr/>
        </p:nvCxnSpPr>
        <p:spPr>
          <a:xfrm flipV="1">
            <a:off x="5543550" y="3200400"/>
            <a:ext cx="609600" cy="381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705600" y="2133600"/>
            <a:ext cx="381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cxnSp>
        <p:nvCxnSpPr>
          <p:cNvPr id="63" name="Elbow Connector 62"/>
          <p:cNvCxnSpPr/>
          <p:nvPr/>
        </p:nvCxnSpPr>
        <p:spPr>
          <a:xfrm rot="16200000" flipV="1">
            <a:off x="4781550" y="3524250"/>
            <a:ext cx="3429000" cy="342900"/>
          </a:xfrm>
          <a:prstGeom prst="bentConnector3">
            <a:avLst>
              <a:gd name="adj1" fmla="val 5287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hape 324"/>
          <p:cNvCxnSpPr>
            <a:stCxn id="57" idx="3"/>
            <a:endCxn id="62" idx="0"/>
          </p:cNvCxnSpPr>
          <p:nvPr/>
        </p:nvCxnSpPr>
        <p:spPr>
          <a:xfrm>
            <a:off x="6629400" y="1790700"/>
            <a:ext cx="266700" cy="342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hape 325"/>
          <p:cNvCxnSpPr>
            <a:stCxn id="60" idx="3"/>
            <a:endCxn id="62" idx="2"/>
          </p:cNvCxnSpPr>
          <p:nvPr/>
        </p:nvCxnSpPr>
        <p:spPr>
          <a:xfrm flipV="1">
            <a:off x="6153150" y="2895600"/>
            <a:ext cx="742950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1"/>
          </p:cNvCxnSpPr>
          <p:nvPr/>
        </p:nvCxnSpPr>
        <p:spPr>
          <a:xfrm rot="10800000" flipH="1">
            <a:off x="6705600" y="25146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2" idx="3"/>
          </p:cNvCxnSpPr>
          <p:nvPr/>
        </p:nvCxnSpPr>
        <p:spPr>
          <a:xfrm>
            <a:off x="6934200" y="25146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6781800" y="23622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5" idx="1"/>
          </p:cNvCxnSpPr>
          <p:nvPr/>
        </p:nvCxnSpPr>
        <p:spPr>
          <a:xfrm>
            <a:off x="1676400" y="190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1"/>
            <a:endCxn id="102" idx="3"/>
          </p:cNvCxnSpPr>
          <p:nvPr/>
        </p:nvCxnSpPr>
        <p:spPr>
          <a:xfrm rot="10800000">
            <a:off x="3505200" y="59436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09600" y="5486400"/>
            <a:ext cx="2895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INTERFACE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617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3"/>
            <a:endCxn id="60" idx="1"/>
          </p:cNvCxnSpPr>
          <p:nvPr/>
        </p:nvCxnSpPr>
        <p:spPr>
          <a:xfrm flipV="1">
            <a:off x="3657600" y="3390900"/>
            <a:ext cx="188595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8" idx="3"/>
            <a:endCxn id="39" idx="1"/>
          </p:cNvCxnSpPr>
          <p:nvPr/>
        </p:nvCxnSpPr>
        <p:spPr>
          <a:xfrm>
            <a:off x="1485900" y="3390900"/>
            <a:ext cx="1181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770</Words>
  <Application>Microsoft Office PowerPoint</Application>
  <PresentationFormat>On-screen Show (4:3)</PresentationFormat>
  <Paragraphs>176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</vt:lpstr>
      <vt:lpstr>Slide 1</vt:lpstr>
      <vt:lpstr>OBJECTIVE</vt:lpstr>
      <vt:lpstr>LITERATURE REVIEW  BASE  PAPER</vt:lpstr>
      <vt:lpstr>LITERATURE REVIEW  REFERENCE PAPER</vt:lpstr>
      <vt:lpstr>LITERATURE REVIEW  REFERENCE PAPER</vt:lpstr>
      <vt:lpstr> EXISTING SYSTEM</vt:lpstr>
      <vt:lpstr>EXISTING BLOCK  DIAGRAM</vt:lpstr>
      <vt:lpstr> PROPOSED SYSTEM</vt:lpstr>
      <vt:lpstr>Slide 9</vt:lpstr>
      <vt:lpstr>REQUIREMENTS</vt:lpstr>
      <vt:lpstr>CODING</vt:lpstr>
      <vt:lpstr>EXECUTED SETUP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RAJALAKSHMI INSTITUTE OF TECHNOLOGY KUTHAMBAKKAM, CHENNAI – 602 107</dc:title>
  <dc:creator>ADMIN</dc:creator>
  <cp:lastModifiedBy>abrar ahamed</cp:lastModifiedBy>
  <cp:revision>119</cp:revision>
  <dcterms:created xsi:type="dcterms:W3CDTF">2012-12-30T12:32:30Z</dcterms:created>
  <dcterms:modified xsi:type="dcterms:W3CDTF">2019-02-02T06:44:13Z</dcterms:modified>
</cp:coreProperties>
</file>