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  <p:sldMasterId id="2147483660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76" r:id="rId8"/>
    <p:sldId id="260" r:id="rId9"/>
    <p:sldId id="265" r:id="rId10"/>
    <p:sldId id="267" r:id="rId11"/>
    <p:sldId id="269" r:id="rId12"/>
    <p:sldId id="272" r:id="rId13"/>
    <p:sldId id="273" r:id="rId14"/>
    <p:sldId id="274" r:id="rId15"/>
    <p:sldId id="271" r:id="rId16"/>
    <p:sldId id="277" r:id="rId17"/>
    <p:sldId id="263" r:id="rId18"/>
    <p:sldId id="264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291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6280E4-9E9E-4968-94E7-FE5FAE43267D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1FBA5A-0BD1-4EE7-9E26-5FFCBAF85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FBA5A-0BD1-4EE7-9E26-5FFCBAF850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DA0CD-0D39-42F7-B415-D78A266234D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BDAC-A4EB-4076-B27F-9EFAAAD72A7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0E6A-24A5-459E-A7D0-D9DE6FD8B01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EA33-B3AC-47B1-84D4-042CD16AB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DF054-63C3-48F9-892F-07F0A8948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182F-8A05-42D2-A566-1529F6D1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A6D75-70F3-4A40-BD26-B5CAA960F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7218C-3883-456C-81CA-A6C203AD4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A57D-D9F4-4E5C-A9B0-516DD451F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D8933-3B45-41A8-AE83-9AEE7CD2F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1247-1972-40C8-880D-23A08AC57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0893-2E58-42D6-A175-5567065CF09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1FD79-D73D-4ADB-9062-6573C6FE9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1C24-4A08-4A73-80C3-3BD1C3090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0366-76D7-4B14-A262-5826C613F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F598-3571-4C1C-87C6-72970FC4767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5A860-F5CD-4659-99F1-8E129F00CEA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DFC2-9FC4-4758-B681-CF1AFA03BE6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F32AB-4D9C-4EC9-A18B-567F4CEFCFA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6F8B4-69CE-4DB7-BA8D-847DBC582E9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7E9-D4E5-4228-98CE-C786BD54874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47FC9-399E-4A31-9DB9-728DDE7FF0B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of the project</a:t>
            </a:r>
            <a:endParaRPr lang="en-US" altLang="zh-TW"/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895600"/>
            <a:ext cx="82296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By</a:t>
            </a:r>
          </a:p>
          <a:p>
            <a:pPr lvl="0"/>
            <a:endParaRPr lang="en-US"/>
          </a:p>
          <a:p>
            <a:pPr lvl="0"/>
            <a:r>
              <a:rPr lang="en-US"/>
              <a:t>Student names</a:t>
            </a:r>
          </a:p>
          <a:p>
            <a:pPr lvl="0"/>
            <a:r>
              <a:rPr lang="en-US"/>
              <a:t>Reg. No’s</a:t>
            </a:r>
          </a:p>
          <a:p>
            <a:pPr lvl="0"/>
            <a:r>
              <a:rPr lang="en-US"/>
              <a:t>Year &amp; Dept.,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   UNDER THE GUIDANCE OF</a:t>
            </a:r>
          </a:p>
          <a:p>
            <a:pPr lvl="0"/>
            <a:r>
              <a:rPr lang="en-US"/>
              <a:t>    Staff name with qualification</a:t>
            </a:r>
          </a:p>
          <a:p>
            <a:pPr lvl="0"/>
            <a:r>
              <a:rPr lang="en-US"/>
              <a:t>   Designation</a:t>
            </a:r>
          </a:p>
          <a:p>
            <a:pPr lvl="0"/>
            <a:r>
              <a:rPr lang="en-US"/>
              <a:t>Dept.,</a:t>
            </a: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23/11/2011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Batch No.: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6629400" y="4876800"/>
            <a:ext cx="1981200" cy="1447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9pPr>
    </p:titleStyle>
    <p:bodyStyle>
      <a:lvl1pPr marL="342900" indent="-342900" algn="ctr" rtl="0" eaLnBrk="0" fontAlgn="base" hangingPunct="0">
        <a:lnSpc>
          <a:spcPct val="80000"/>
        </a:lnSpc>
        <a:spcBef>
          <a:spcPts val="575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新細明體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23/11/2011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6741-F4D7-479A-A3DC-70C4DA9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Times New Roman" pitchFamily="18" charset="0"/>
                <a:ea typeface="新細明體"/>
                <a:cs typeface="Times New Roman" pitchFamily="18" charset="0"/>
              </a:rPr>
              <a:t>BREAST CANCER DETECTION USING PATCH ANTENNA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077200" cy="3200400"/>
          </a:xfrm>
        </p:spPr>
        <p:txBody>
          <a:bodyPr rtlCol="0">
            <a:normAutofit fontScale="92500" lnSpcReduction="20000"/>
          </a:bodyPr>
          <a:lstStyle/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               By</a:t>
            </a:r>
          </a:p>
          <a:p>
            <a:pPr algn="l" eaLnBrk="1" hangingPunct="1"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RAVIVARMAN.V                   RAM KUMAR.S               SIVA PRASATH.M</a:t>
            </a:r>
          </a:p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211714106105                          211714106102                     211714106121</a:t>
            </a:r>
          </a:p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IV year-ECE                               IV year-ECE                         IV year-ECE                       </a:t>
            </a:r>
          </a:p>
          <a:p>
            <a:pPr algn="l" eaLnBrk="1" hangingPunct="1"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Ms. C. MALARVIZHI(M.E)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Assistant professor(SS)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ECE DEPARTMENT</a:t>
            </a:r>
            <a:endParaRPr lang="en-US" altLang="zh-TW" dirty="0"/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zh-TW" altLang="en-US" dirty="0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Batch No.:46</a:t>
            </a:r>
          </a:p>
        </p:txBody>
      </p:sp>
      <p:sp>
        <p:nvSpPr>
          <p:cNvPr id="7" name="減號 11"/>
          <p:cNvSpPr/>
          <p:nvPr/>
        </p:nvSpPr>
        <p:spPr>
          <a:xfrm>
            <a:off x="-990600" y="16002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7AC0-FF9D-4DCD-9927-80670355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spline transformation  the frequency waveform taken  from the two region is compared with 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variations.this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shown in fig. 1.3.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fig 1.0                                           fig 1.1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88C8-5182-42CC-A7D5-5AC4BCA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9E01-337E-4A0F-80B6-026BB837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2A1D-5E0F-4629-8421-C53B08C4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DF054-63C3-48F9-892F-07F0A8948B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B5E6A-EA91-4D2A-80E9-4883322315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7" y="2590800"/>
            <a:ext cx="358013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627BB-DFFA-4EE3-8C88-5DF83E1771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90" y="2590800"/>
            <a:ext cx="3388214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8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159-CBC0-49D5-8E25-87A56B97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8CE9-6B5E-4A26-AED4-7B487C0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5420-51AC-445C-81E9-531BA856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DF054-63C3-48F9-892F-07F0A8948B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5FF3-3C30-419B-962A-9921958FEB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16" y="1828543"/>
            <a:ext cx="3633789" cy="32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9D565F-79BF-4460-B3F4-9B2D0D0B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fig 1.2                                                   fig 1.3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55FFC-60F6-41BA-9A05-65EC31EE5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12131"/>
            <a:ext cx="3848100" cy="3233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47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55D1-6C8D-4628-8928-0E7A60E5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43ED-E6C8-4B50-BED9-DC6E912F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EFAA-2BCF-425E-BC5F-F7686D3A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DF054-63C3-48F9-892F-07F0A8948B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CE970-0717-4E17-8E81-35233832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3563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CONDUCTED FOR VARIOUS REGION: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414BCC3-38CB-48E3-86B4-5739FBAF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82408"/>
              </p:ext>
            </p:extLst>
          </p:nvPr>
        </p:nvGraphicFramePr>
        <p:xfrm>
          <a:off x="1524000" y="220980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444855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87096347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12367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UNAFFECTED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6876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48552"/>
                  </a:ext>
                </a:extLst>
              </a:tr>
            </a:tbl>
          </a:graphicData>
        </a:graphic>
      </p:graphicFrame>
      <p:sp>
        <p:nvSpPr>
          <p:cNvPr id="15" name="減號 11">
            <a:extLst>
              <a:ext uri="{FF2B5EF4-FFF2-40B4-BE49-F238E27FC236}">
                <a16:creationId xmlns:a16="http://schemas.microsoft.com/office/drawing/2014/main" id="{7F99F0C6-7532-4B35-A39C-5866DF9759C9}"/>
              </a:ext>
            </a:extLst>
          </p:cNvPr>
          <p:cNvSpPr/>
          <p:nvPr/>
        </p:nvSpPr>
        <p:spPr>
          <a:xfrm>
            <a:off x="-1026622" y="1072964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50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project has laid the foundation for experimental validation tests of breast cancer detection. We have made progress with building more realistic breast phantoms. We  have also presented a basic first set of tests imaging the phantoms with our system.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943F-8226-4006-8F13-EF8A1091693A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  <p:extLst>
      <p:ext uri="{BB962C8B-B14F-4D97-AF65-F5344CB8AC3E}">
        <p14:creationId xmlns:p14="http://schemas.microsoft.com/office/powerpoint/2010/main" val="262494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BE7F-ABDC-42DF-8D26-4C18DE83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68F3-8AEF-450D-9074-6C2FB27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areas in which this work will continue to be explored in the future:  incorporation of the low-noise amplifiers and switches into the system ; imaging of phantoms with different sized tumors and with phantoms that have more than one tumor;  imaging of phantoms that have glandular tissue ; more thorough investigation of imaging using two antennas that are opposite each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B415-55AC-473B-8C2B-10BB32C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6C7D-2F53-4A08-8F5B-BCAFA21C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Rajalakshmi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7795-43AD-4B64-99B7-F23071B9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DF054-63C3-48F9-892F-07F0A8948B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References</a:t>
            </a:r>
            <a:endParaRPr lang="en-US" dirty="0">
              <a:ea typeface="新細明體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14512"/>
            <a:ext cx="8382000" cy="454183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 2" pitchFamily="18" charset="2"/>
              <a:buChar char="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 Hahn, and S.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Noghanian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"Heterogeneous breast phantom development for microwave imaging using regression models,"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nl-N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Biomed. Imag., vol. 2012, p. 803607-12, 2012.</a:t>
            </a:r>
          </a:p>
          <a:p>
            <a:pPr algn="just" eaLnBrk="1" hangingPunct="1">
              <a:spcBef>
                <a:spcPct val="0"/>
              </a:spcBef>
              <a:buFont typeface="Wingdings 2" pitchFamily="18" charset="2"/>
              <a:buChar char="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I.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Ünal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Türetken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Sürmeli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Canbay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experimental microwave imaging system for breast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on layered phantom model,"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Sym., Aug. 13-20, p. 1-4, 2011.</a:t>
            </a:r>
          </a:p>
          <a:p>
            <a:pPr algn="just" eaLnBrk="1" hangingPunct="1">
              <a:spcBef>
                <a:spcPct val="0"/>
              </a:spcBef>
              <a:buFont typeface="Wingdings 2" pitchFamily="18" charset="2"/>
              <a:buChar char="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J. Garrett, and E. Fear, "A New Breast Phantom With a Durable Skin Layer for Microwave Breast Imaging,"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Antennas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nl-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63, p. 1693-1700, 2015.</a:t>
            </a:r>
          </a:p>
          <a:p>
            <a:pPr algn="just" eaLnBrk="1" hangingPunct="1">
              <a:spcBef>
                <a:spcPct val="0"/>
              </a:spcBef>
              <a:buFont typeface="Wingdings 2" pitchFamily="18" charset="2"/>
              <a:buChar char="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Joachimowicz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Conessa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Henriksson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Duchene, "Breast Phantoms for Microwave Imaging,"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Antennas Wireless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n-NO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Lett., vol. 13, p. 1333-1336, 2014.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M.J.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Burfeindt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T.J. Colgan, R.O. Mays, J.D.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Behdad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B.D. Van Veen, and S.C.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Hagness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"MRI-Derived 3-D-Printed Breast Phantom for Microwave Breast Imaging Validation,"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Antennas Wireless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Lett., vol. 11, p. 1610-1613, 2012.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Y. Yuan, C. Wyatt, P.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MacCarini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Stauffer, O.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Craciunescu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MacFall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Dewhirst, and S.K. Das, "A heterogeneous human tissue mimicking phantom for RF heating and MRI thermal monitoring verification,"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Phys. Med. Biol., vol. 57, p. 2021-2037, 2012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 2" pitchFamily="18" charset="2"/>
              <a:buChar char=""/>
            </a:pPr>
            <a:endParaRPr lang="en-US" sz="18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9041D-7FD8-43BA-A6F5-2E5C5ABA9E34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ea typeface="新細明體"/>
              </a:rPr>
              <a:t>   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en-US" sz="4400" b="1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4400" b="1" dirty="0">
                <a:latin typeface="Times New Roman" pitchFamily="18" charset="0"/>
                <a:ea typeface="新細明體"/>
                <a:cs typeface="Times New Roman" pitchFamily="18" charset="0"/>
              </a:rPr>
              <a:t>Thank You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4B706-D046-4281-B295-55A7F398329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33528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ea typeface="新細明體"/>
                <a:cs typeface="Times New Roman" pitchFamily="18" charset="0"/>
              </a:rPr>
              <a:t>Introduction</a:t>
            </a:r>
            <a:endParaRPr lang="en-US">
              <a:ea typeface="新細明體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tumor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most life-threatening diseases and hence its detection should be fast and accurate.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imaging techniques such MRI, CT ,micro wave  are used to detect tumour. However, due to grayscale noise tumour region in image are not properly visible.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we propose a antenna based approach to detect tumour cell less than 10mm.</a:t>
            </a:r>
          </a:p>
          <a:p>
            <a:pPr algn="just" eaLnBrk="1" hangingPunct="1"/>
            <a:endParaRPr lang="en-US" sz="2400" dirty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8D53D-80AB-4140-95CD-ACB87CFDC4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ea typeface="新細明體"/>
                <a:cs typeface="Times New Roman" pitchFamily="18" charset="0"/>
              </a:rPr>
              <a:t>Objective</a:t>
            </a:r>
            <a:endParaRPr lang="en-US">
              <a:ea typeface="新細明體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l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objective  of this project to detect the Breast tumor using the antenna as a sensor.</a:t>
            </a:r>
          </a:p>
          <a:p>
            <a:pPr algn="l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antenna with minimal microwave radiation place above the breast phantom to detect cancer cell.</a:t>
            </a:r>
          </a:p>
          <a:p>
            <a:pPr algn="l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cell if diagnosed when the size is less than 10mm can be treated with tablet. 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ea typeface="PMingLiU"/>
              <a:cs typeface="Times New Roman" panose="02020603050405020304" pitchFamily="18" charset="0"/>
            </a:endParaRPr>
          </a:p>
          <a:p>
            <a:pPr lvl="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A9983-1DA0-4DBB-976B-BCC792392DF5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09663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ea typeface="新細明體"/>
                <a:cs typeface="Times New Roman" pitchFamily="18" charset="0"/>
              </a:rPr>
              <a:t>Literature Review</a:t>
            </a:r>
            <a:endParaRPr lang="en-US" sz="3200" dirty="0">
              <a:ea typeface="新細明體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 algn="just" eaLnBrk="1" hangingPunct="1">
              <a:buNone/>
            </a:pPr>
            <a:r>
              <a:rPr lang="en-US" sz="2400" dirty="0">
                <a:ea typeface="新細明體"/>
              </a:rPr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5016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501650"/>
          </a:xfrm>
        </p:spPr>
        <p:txBody>
          <a:bodyPr/>
          <a:lstStyle/>
          <a:p>
            <a:pPr>
              <a:defRPr/>
            </a:pPr>
            <a:fld id="{9D03C166-0966-420C-B276-9F1C705A4F6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5016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4D98F7B-BDC0-4A28-AE3D-3FD2C6AFB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083713"/>
              </p:ext>
            </p:extLst>
          </p:nvPr>
        </p:nvGraphicFramePr>
        <p:xfrm>
          <a:off x="0" y="457200"/>
          <a:ext cx="914400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7537">
                  <a:extLst>
                    <a:ext uri="{9D8B030D-6E8A-4147-A177-3AD203B41FA5}">
                      <a16:colId xmlns:a16="http://schemas.microsoft.com/office/drawing/2014/main" val="223681722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>
                          <a:solidFill>
                            <a:schemeClr val="tx1"/>
                          </a:solidFill>
                          <a:uFillTx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dirty="0">
                          <a:solidFill>
                            <a:schemeClr val="tx1"/>
                          </a:solidFill>
                          <a:uFillTx/>
                        </a:rPr>
                        <a:t>TITLE OF THE</a:t>
                      </a:r>
                    </a:p>
                    <a:p>
                      <a:pPr>
                        <a:buNone/>
                      </a:pPr>
                      <a:r>
                        <a:rPr lang="en-IN" altLang="en-GB" dirty="0">
                          <a:solidFill>
                            <a:schemeClr val="tx1"/>
                          </a:solidFill>
                          <a:uFillTx/>
                        </a:rPr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dirty="0">
                          <a:solidFill>
                            <a:schemeClr val="tx1"/>
                          </a:solidFill>
                          <a:uFillTx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dirty="0">
                          <a:solidFill>
                            <a:schemeClr val="tx1"/>
                          </a:solidFill>
                          <a:uFillTx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dirty="0">
                          <a:solidFill>
                            <a:schemeClr val="tx1"/>
                          </a:solidFill>
                          <a:uFillTx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8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Microwave hyperthermia for breast cancer treatment using electromagnetic and thermal focusing, tested on realistic breast models and antenna arrays.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 err="1"/>
                        <a:t>Phong</a:t>
                      </a:r>
                      <a:r>
                        <a:rPr lang="en-GB" altLang="en-US" dirty="0"/>
                        <a:t> </a:t>
                      </a:r>
                      <a:r>
                        <a:rPr lang="en-GB" altLang="en-US" dirty="0" err="1"/>
                        <a:t>thanh</a:t>
                      </a:r>
                      <a:r>
                        <a:rPr lang="en-GB" altLang="en-US" dirty="0"/>
                        <a:t> </a:t>
                      </a:r>
                      <a:r>
                        <a:rPr lang="en-GB" altLang="en-US" dirty="0" err="1"/>
                        <a:t>nguyen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Amin </a:t>
                      </a:r>
                      <a:r>
                        <a:rPr lang="en-GB" altLang="en-US" dirty="0" err="1"/>
                        <a:t>abbosh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Stuart crozier.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*Only based on amplitude and phase excitation.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*Thermal analysis helps to find scaling factor of the antenna.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*Only frequency between 3.5Ghz -4.5Ghz is used outside the body.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*Heat produced and radiation produced is higher.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*cannot determine the tumour cells in the initial stage.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Microstrip near-field focusing for microwave non-invasive breast cancer thermotherapy.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Long </a:t>
                      </a:r>
                      <a:r>
                        <a:rPr lang="en-GB" altLang="en-US" dirty="0" err="1"/>
                        <a:t>wang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 err="1"/>
                        <a:t>Dixiang</a:t>
                      </a:r>
                      <a:r>
                        <a:rPr lang="en-GB" altLang="en-US" dirty="0"/>
                        <a:t> yin,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Meng li,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 err="1"/>
                        <a:t>Lewei</a:t>
                      </a:r>
                      <a:r>
                        <a:rPr lang="en-GB" altLang="en-US" dirty="0"/>
                        <a:t> li.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*Microstrip rear view method is used here.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*In this paper,  the tumour is heated by the radiation effect of antenna and also protects the nipple area.  </a:t>
                      </a:r>
                    </a:p>
                    <a:p>
                      <a:pPr>
                        <a:buNone/>
                      </a:pPr>
                      <a:endParaRPr lang="en-GB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*Higher frequency is used </a:t>
                      </a:r>
                      <a:r>
                        <a:rPr lang="en-GB" altLang="en-US" dirty="0" err="1"/>
                        <a:t>here,more</a:t>
                      </a:r>
                      <a:r>
                        <a:rPr lang="en-GB" altLang="en-US" dirty="0"/>
                        <a:t> than 4Ghz.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*scaling factor for the antenna cannot be easily determined.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3C7A6D-7E1B-4947-8E5F-BA43EBA1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525"/>
            <a:ext cx="8839200" cy="62198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0406-B06C-4D9C-9FBD-A1423EAE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23/11/2011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C568-F2A7-420D-B963-8BA0617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Rajalakshmi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A4C0-DC8F-495D-B7D3-A11A286D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90893-2E58-42D6-A175-5567065CF09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44E28DD9-44F9-461D-8D05-A03AD4BC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9" y="274638"/>
            <a:ext cx="8862928" cy="1143000"/>
          </a:xfrm>
        </p:spPr>
        <p:txBody>
          <a:bodyPr/>
          <a:lstStyle/>
          <a:p>
            <a:endParaRPr lang="en-GB" altLang="en-US"/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1CFB45A-63CA-421E-B843-D5CEC2714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308376"/>
              </p:ext>
            </p:extLst>
          </p:nvPr>
        </p:nvGraphicFramePr>
        <p:xfrm>
          <a:off x="-76201" y="11186"/>
          <a:ext cx="9296401" cy="686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88">
                  <a:extLst>
                    <a:ext uri="{9D8B030D-6E8A-4147-A177-3AD203B41FA5}">
                      <a16:colId xmlns:a16="http://schemas.microsoft.com/office/drawing/2014/main" val="2738852355"/>
                    </a:ext>
                  </a:extLst>
                </a:gridCol>
              </a:tblGrid>
              <a:tr h="572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sz="1800" dirty="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YEAR</a:t>
                      </a:r>
                    </a:p>
                    <a:p>
                      <a:pPr>
                        <a:buNone/>
                      </a:pPr>
                      <a:endParaRPr lang="en-GB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sz="1800" dirty="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TITLE OF THE</a:t>
                      </a:r>
                    </a:p>
                    <a:p>
                      <a:pPr>
                        <a:buNone/>
                      </a:pPr>
                      <a:r>
                        <a:rPr lang="en-IN" altLang="en-GB" sz="1800" dirty="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PAPER </a:t>
                      </a:r>
                      <a:endParaRPr lang="en-GB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sz="18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AUTHOR</a:t>
                      </a:r>
                    </a:p>
                    <a:p>
                      <a:pPr>
                        <a:buNone/>
                      </a:pPr>
                      <a:endParaRPr lang="en-GB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sz="1800" dirty="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ADVANTAGES</a:t>
                      </a:r>
                    </a:p>
                    <a:p>
                      <a:pPr>
                        <a:buNone/>
                      </a:pPr>
                      <a:endParaRPr lang="en-GB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2012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Focused microwave thermotherapy: a patient-specific numerical assessment of a non-invasive breast cancer treatment.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 err="1"/>
                        <a:t>D.A.M.Iero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 err="1"/>
                        <a:t>T.Isernia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 err="1"/>
                        <a:t>L.Crocco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 err="1"/>
                        <a:t>I.Catapano</a:t>
                      </a:r>
                      <a:r>
                        <a:rPr lang="en-GB" altLang="en-US" dirty="0"/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*Focused(multi) frequency applicator helps to keep other healthy tissues safe.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*Gives better result than single frequency strength method.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*Heating potential distribution with multi frequency wave plays vital role.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*Nipple area cannot be safe guard separately in this model.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*The tumour cells cannot be detected other than coverage area.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2005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Time reversal based microwave hyperthermia treatment of breast cancer.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Bin </a:t>
                      </a:r>
                      <a:r>
                        <a:rPr lang="en-GB" altLang="en-US" dirty="0" err="1"/>
                        <a:t>guo</a:t>
                      </a:r>
                      <a:r>
                        <a:rPr lang="en-GB" alt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 err="1"/>
                        <a:t>Luzhou</a:t>
                      </a:r>
                      <a:r>
                        <a:rPr lang="en-GB" altLang="en-US" dirty="0"/>
                        <a:t> Xu,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Jian li.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*Better EM energy focusing.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/>
                        <a:t>*Gives absolute temperature gradients for better hyperthermia treatment.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*EM waves </a:t>
                      </a:r>
                      <a:r>
                        <a:rPr lang="en-GB" altLang="en-US" dirty="0" err="1"/>
                        <a:t>doesnot</a:t>
                      </a:r>
                      <a:r>
                        <a:rPr lang="en-GB" altLang="en-US" dirty="0"/>
                        <a:t> focus in the tumour region as much as done in microwave therapy.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1493A43A-4936-4F85-ABB1-8BC444DEC8F8}"/>
              </a:ext>
            </a:extLst>
          </p:cNvPr>
          <p:cNvSpPr txBox="1">
            <a:spLocks/>
          </p:cNvSpPr>
          <p:nvPr/>
        </p:nvSpPr>
        <p:spPr>
          <a:xfrm>
            <a:off x="380607" y="6494463"/>
            <a:ext cx="2297796" cy="227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/>
                <a:cs typeface="新細明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9pPr>
          </a:lstStyle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54E86C8-6412-4CD6-BC91-74834343C345}"/>
              </a:ext>
            </a:extLst>
          </p:cNvPr>
          <p:cNvSpPr txBox="1">
            <a:spLocks/>
          </p:cNvSpPr>
          <p:nvPr/>
        </p:nvSpPr>
        <p:spPr>
          <a:xfrm>
            <a:off x="3020252" y="6494463"/>
            <a:ext cx="3118438" cy="227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/>
                <a:cs typeface="新細明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9pPr>
          </a:lstStyle>
          <a:p>
            <a:pPr>
              <a:defRPr/>
            </a:pPr>
            <a:r>
              <a:rPr lang="en-US" altLang="zh-TW" dirty="0"/>
              <a:t>Rajalakshmi Institute of Technology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8534B92-6D94-4896-A3AB-E9BB453E6B7B}"/>
              </a:ext>
            </a:extLst>
          </p:cNvPr>
          <p:cNvSpPr txBox="1">
            <a:spLocks/>
          </p:cNvSpPr>
          <p:nvPr/>
        </p:nvSpPr>
        <p:spPr>
          <a:xfrm>
            <a:off x="6622657" y="6494463"/>
            <a:ext cx="2297796" cy="227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/>
                <a:cs typeface="新細明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新細明體"/>
                <a:cs typeface="新細明體"/>
              </a:defRPr>
            </a:lvl9pPr>
          </a:lstStyle>
          <a:p>
            <a:pPr>
              <a:defRPr/>
            </a:pPr>
            <a:fld id="{60890893-2E58-42D6-A175-5567065CF09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19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Existing  Model</a:t>
            </a:r>
            <a:endParaRPr lang="en-US" dirty="0">
              <a:ea typeface="新細明體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exiting system uses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particle swarm optimization (PSO) method  to detect optimal point to treat breast cancer.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antenna operates at 4.2 GHz and heat the cancer cell at   42 degree © to treat the cancer cell.</a:t>
            </a:r>
            <a:r>
              <a:rPr lang="en-US" sz="2400" dirty="0"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ea typeface="新細明體"/>
                <a:cs typeface="Times New Roman" pitchFamily="18" charset="0"/>
              </a:rPr>
              <a:t>Proposed Model</a:t>
            </a:r>
            <a:endParaRPr lang="en-US">
              <a:ea typeface="新細明體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new antenna design with different operating frequencies to detect cancer cells less than 10mm.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antenna emits minimal radiation compared to conventional systems.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diagnosis of cancer enables physicians to treat cancer cell with tablets and eliminate the need for surgery and chemotherapy.</a:t>
            </a:r>
          </a:p>
          <a:p>
            <a:pPr lvl="0" algn="just"/>
            <a:endParaRPr lang="en-IN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2AEB8-0893-4C98-9297-E3A3734033C9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ea typeface="新細明體"/>
                <a:cs typeface="Times New Roman" pitchFamily="18" charset="0"/>
              </a:rPr>
              <a:t>Proposed Model-Cont..</a:t>
            </a:r>
            <a:endParaRPr lang="en-US">
              <a:ea typeface="新細明體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ea typeface="新細明體"/>
                <a:cs typeface="Times New Roman" pitchFamily="18" charset="0"/>
              </a:rPr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943F-8226-4006-8F13-EF8A1091693A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B24B1-B985-454A-80B5-5F3FE9FC2EFD}"/>
              </a:ext>
            </a:extLst>
          </p:cNvPr>
          <p:cNvSpPr/>
          <p:nvPr/>
        </p:nvSpPr>
        <p:spPr>
          <a:xfrm>
            <a:off x="585417" y="2062163"/>
            <a:ext cx="114300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Breast phantom 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ECBF5-BE3D-495C-AD16-E38994F5C80D}"/>
              </a:ext>
            </a:extLst>
          </p:cNvPr>
          <p:cNvSpPr/>
          <p:nvPr/>
        </p:nvSpPr>
        <p:spPr>
          <a:xfrm>
            <a:off x="2285984" y="2052638"/>
            <a:ext cx="114300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Antenna sensor  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77865-5681-4FE4-B19C-AFCA5D7F6EB4}"/>
              </a:ext>
            </a:extLst>
          </p:cNvPr>
          <p:cNvSpPr/>
          <p:nvPr/>
        </p:nvSpPr>
        <p:spPr>
          <a:xfrm>
            <a:off x="3857620" y="2052638"/>
            <a:ext cx="142876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signal acquisition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EE271-EB70-41AE-BEB1-DCFEE3E7A80A}"/>
              </a:ext>
            </a:extLst>
          </p:cNvPr>
          <p:cNvSpPr/>
          <p:nvPr/>
        </p:nvSpPr>
        <p:spPr>
          <a:xfrm>
            <a:off x="6215074" y="2124076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 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B19E5-8B5E-42BB-BF68-53D09DC04990}"/>
              </a:ext>
            </a:extLst>
          </p:cNvPr>
          <p:cNvSpPr/>
          <p:nvPr/>
        </p:nvSpPr>
        <p:spPr>
          <a:xfrm>
            <a:off x="6215074" y="3195646"/>
            <a:ext cx="164307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Spline transformation 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9D6807-67C5-4F6E-859F-5BC4245F90B5}"/>
              </a:ext>
            </a:extLst>
          </p:cNvPr>
          <p:cNvSpPr/>
          <p:nvPr/>
        </p:nvSpPr>
        <p:spPr>
          <a:xfrm>
            <a:off x="6215074" y="4767282"/>
            <a:ext cx="171451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Tumor cells determined </a:t>
            </a:r>
            <a:endParaRPr lang="en-IN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D5F6BB-73F1-4DB1-9F5F-577114173D50}"/>
              </a:ext>
            </a:extLst>
          </p:cNvPr>
          <p:cNvCxnSpPr/>
          <p:nvPr/>
        </p:nvCxnSpPr>
        <p:spPr>
          <a:xfrm>
            <a:off x="6000760" y="198120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1DD7DD-B949-4C9A-92F6-5FCB1ABF89E4}"/>
              </a:ext>
            </a:extLst>
          </p:cNvPr>
          <p:cNvCxnSpPr/>
          <p:nvPr/>
        </p:nvCxnSpPr>
        <p:spPr>
          <a:xfrm flipH="1">
            <a:off x="8355561" y="1981200"/>
            <a:ext cx="794" cy="414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949D5F-3BF2-42AD-B6BD-5354BDE4099A}"/>
              </a:ext>
            </a:extLst>
          </p:cNvPr>
          <p:cNvCxnSpPr/>
          <p:nvPr/>
        </p:nvCxnSpPr>
        <p:spPr>
          <a:xfrm>
            <a:off x="5998794" y="1971076"/>
            <a:ext cx="41491" cy="414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CF205D-A0C7-44E7-BB1C-F54C3AFA7458}"/>
              </a:ext>
            </a:extLst>
          </p:cNvPr>
          <p:cNvCxnSpPr/>
          <p:nvPr/>
        </p:nvCxnSpPr>
        <p:spPr>
          <a:xfrm flipV="1">
            <a:off x="5999966" y="6116039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F3DDF-2D00-4458-95AC-90E3675CEC0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28425" y="2624142"/>
            <a:ext cx="557559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1D4E78-D310-4C5D-85F2-8E3927C0DD74}"/>
              </a:ext>
            </a:extLst>
          </p:cNvPr>
          <p:cNvCxnSpPr>
            <a:cxnSpLocks/>
          </p:cNvCxnSpPr>
          <p:nvPr/>
        </p:nvCxnSpPr>
        <p:spPr>
          <a:xfrm>
            <a:off x="3427666" y="25745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A011B-E3BD-4B08-BE47-18FFF9FC51C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286380" y="2581276"/>
            <a:ext cx="928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469467-AF2A-4047-BC11-1369F5390A0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6993745" y="3117061"/>
            <a:ext cx="157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396CF7-893D-4D40-947F-5D71E691809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6929454" y="4660124"/>
            <a:ext cx="214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Experimental results and discussion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400" b="1" dirty="0">
                <a:latin typeface="Times New Roman" pitchFamily="18" charset="0"/>
                <a:ea typeface="新細明體"/>
                <a:cs typeface="Times New Roman" pitchFamily="18" charset="0"/>
              </a:rPr>
              <a:t>Results: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b="1" dirty="0">
                <a:latin typeface="Times New Roman" pitchFamily="18" charset="0"/>
                <a:ea typeface="新細明體"/>
                <a:cs typeface="Times New Roman" pitchFamily="18" charset="0"/>
              </a:rPr>
              <a:t>   * </a:t>
            </a:r>
            <a:r>
              <a:rPr lang="en-US" sz="2400" dirty="0">
                <a:latin typeface="Times New Roman" pitchFamily="18" charset="0"/>
                <a:ea typeface="新細明體"/>
                <a:cs typeface="Times New Roman" pitchFamily="18" charset="0"/>
              </a:rPr>
              <a:t>Our system shows the presence of cancer cell in the part breast phantom.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ea typeface="新細明體"/>
                <a:cs typeface="Times New Roman" pitchFamily="18" charset="0"/>
              </a:rPr>
              <a:t>   * In the fig 1.0 ,the picture shows us the frequency in wave form of the unaffected region in the breast phantom.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ea typeface="新細明體"/>
                <a:cs typeface="Times New Roman" pitchFamily="18" charset="0"/>
              </a:rPr>
              <a:t>   * In the fig 1.1,the picture shows us the frequency in wave form of the tumor affected region in the breast phantom.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ea typeface="新細明體"/>
                <a:cs typeface="Times New Roman" pitchFamily="18" charset="0"/>
              </a:rPr>
              <a:t>   * The fig 1.2 shows us the  spline transformation of the frequency taken from the tumor affected region in the breast phantom.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IN" sz="24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ea typeface="新細明體"/>
                <a:cs typeface="Times New Roman" pitchFamily="18" charset="0"/>
              </a:rPr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13/04/2018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6943F-8226-4006-8F13-EF8A1091693A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066800" y="1295400"/>
            <a:ext cx="11197244" cy="648072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Department of ECE / RIT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S10242389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3AC056-5A87-4CF2-9278-B220FC8D37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TS102423891</Template>
  <TotalTime>568</TotalTime>
  <Words>1219</Words>
  <Application>Microsoft Office PowerPoint</Application>
  <PresentationFormat>On-screen Show (4:3)</PresentationFormat>
  <Paragraphs>198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PMingLiU</vt:lpstr>
      <vt:lpstr>PMingLiU</vt:lpstr>
      <vt:lpstr>Arial</vt:lpstr>
      <vt:lpstr>Calibri</vt:lpstr>
      <vt:lpstr>Times New Roman</vt:lpstr>
      <vt:lpstr>Wingdings</vt:lpstr>
      <vt:lpstr>Wingdings 2</vt:lpstr>
      <vt:lpstr>1_TS102423891</vt:lpstr>
      <vt:lpstr>Custom Design</vt:lpstr>
      <vt:lpstr>BREAST CANCER DETECTION USING PATCH ANTENNA</vt:lpstr>
      <vt:lpstr>Introduction</vt:lpstr>
      <vt:lpstr>Objective</vt:lpstr>
      <vt:lpstr>Literature Review</vt:lpstr>
      <vt:lpstr>PowerPoint Presentation</vt:lpstr>
      <vt:lpstr>Existing  Model</vt:lpstr>
      <vt:lpstr>Proposed Model</vt:lpstr>
      <vt:lpstr>Proposed Model-Cont..</vt:lpstr>
      <vt:lpstr>Experimental results and discussion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    </vt:lpstr>
    </vt:vector>
  </TitlesOfParts>
  <Company>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</dc:creator>
  <cp:lastModifiedBy>ramkumar91196.s@gmail.com</cp:lastModifiedBy>
  <cp:revision>82</cp:revision>
  <dcterms:created xsi:type="dcterms:W3CDTF">2011-11-23T06:49:31Z</dcterms:created>
  <dcterms:modified xsi:type="dcterms:W3CDTF">2018-04-13T05:08:52Z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TC024238919991</vt:lpwstr>
  </property>
</Properties>
</file>