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  <p:sldMasterId id="2147483660" r:id="rId3"/>
  </p:sldMasterIdLst>
  <p:notesMasterIdLst>
    <p:notesMasterId r:id="rId32"/>
  </p:notesMasterIdLst>
  <p:sldIdLst>
    <p:sldId id="256" r:id="rId4"/>
    <p:sldId id="257" r:id="rId5"/>
    <p:sldId id="270" r:id="rId6"/>
    <p:sldId id="258" r:id="rId7"/>
    <p:sldId id="265" r:id="rId8"/>
    <p:sldId id="300" r:id="rId9"/>
    <p:sldId id="266" r:id="rId10"/>
    <p:sldId id="280" r:id="rId11"/>
    <p:sldId id="291" r:id="rId12"/>
    <p:sldId id="299" r:id="rId13"/>
    <p:sldId id="279" r:id="rId14"/>
    <p:sldId id="285" r:id="rId15"/>
    <p:sldId id="284" r:id="rId16"/>
    <p:sldId id="293" r:id="rId17"/>
    <p:sldId id="294" r:id="rId18"/>
    <p:sldId id="295" r:id="rId19"/>
    <p:sldId id="283" r:id="rId20"/>
    <p:sldId id="278" r:id="rId21"/>
    <p:sldId id="296" r:id="rId22"/>
    <p:sldId id="287" r:id="rId23"/>
    <p:sldId id="288" r:id="rId24"/>
    <p:sldId id="289" r:id="rId25"/>
    <p:sldId id="290" r:id="rId26"/>
    <p:sldId id="297" r:id="rId27"/>
    <p:sldId id="275" r:id="rId28"/>
    <p:sldId id="263" r:id="rId29"/>
    <p:sldId id="298" r:id="rId30"/>
    <p:sldId id="264" r:id="rId31"/>
  </p:sldIdLst>
  <p:sldSz cx="14630400" cy="109728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1pPr>
    <a:lvl2pPr marL="70536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2pPr>
    <a:lvl3pPr marL="14107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3pPr>
    <a:lvl4pPr marL="21161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4pPr>
    <a:lvl5pPr marL="28214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5pPr>
    <a:lvl6pPr marL="3526841" algn="l" defTabSz="1410736" rtl="0" eaLnBrk="1" latinLnBrk="0" hangingPunct="1"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6pPr>
    <a:lvl7pPr marL="4232209" algn="l" defTabSz="1410736" rtl="0" eaLnBrk="1" latinLnBrk="0" hangingPunct="1"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7pPr>
    <a:lvl8pPr marL="4937577" algn="l" defTabSz="1410736" rtl="0" eaLnBrk="1" latinLnBrk="0" hangingPunct="1"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8pPr>
    <a:lvl9pPr marL="5642945" algn="l" defTabSz="1410736" rtl="0" eaLnBrk="1" latinLnBrk="0" hangingPunct="1">
      <a:defRPr kern="1200">
        <a:solidFill>
          <a:schemeClr val="tx1"/>
        </a:solidFill>
        <a:latin typeface="Arial" pitchFamily="34" charset="0"/>
        <a:ea typeface="新細明體"/>
        <a:cs typeface="新細明體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56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58" autoAdjust="0"/>
  </p:normalViewPr>
  <p:slideViewPr>
    <p:cSldViewPr>
      <p:cViewPr>
        <p:scale>
          <a:sx n="50" d="100"/>
          <a:sy n="50" d="100"/>
        </p:scale>
        <p:origin x="-870" y="138"/>
      </p:cViewPr>
      <p:guideLst>
        <p:guide orient="horz" pos="3456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6280E4-9E9E-4968-94E7-FE5FAE43267D}" type="datetimeFigureOut">
              <a:rPr lang="en-US"/>
              <a:pPr>
                <a:defRPr/>
              </a:pPr>
              <a:t>12-Apr-18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1FBA5A-0BD1-4EE7-9E26-5FFCBAF85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3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新細明體"/>
      </a:defRPr>
    </a:lvl1pPr>
    <a:lvl2pPr marL="705368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新細明體"/>
      </a:defRPr>
    </a:lvl2pPr>
    <a:lvl3pPr marL="141073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新細明體"/>
      </a:defRPr>
    </a:lvl3pPr>
    <a:lvl4pPr marL="2116104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新細明體"/>
      </a:defRPr>
    </a:lvl4pPr>
    <a:lvl5pPr marL="2821473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新細明體"/>
      </a:defRPr>
    </a:lvl5pPr>
    <a:lvl6pPr marL="3526841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FBA5A-0BD1-4EE7-9E26-5FFCBAF850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FBA5A-0BD1-4EE7-9E26-5FFCBAF850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3408682"/>
            <a:ext cx="12435840" cy="235204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94560" y="6217920"/>
            <a:ext cx="1024128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13AAD-F8E7-45D8-99FF-79B4A6708932}" type="datetime1">
              <a:rPr lang="en-US" altLang="zh-TW" smtClean="0"/>
              <a:t>12-Apr-18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DA0CD-0D39-42F7-B415-D78A266234D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97825-268F-4D2A-B0B9-EA5F4B5D4E5C}" type="datetime1">
              <a:rPr lang="en-US" altLang="zh-TW" smtClean="0"/>
              <a:t>12-Apr-18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BDAC-A4EB-4076-B27F-9EFAAAD72A7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607040" y="439422"/>
            <a:ext cx="3291840" cy="936244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31520" y="439422"/>
            <a:ext cx="9631680" cy="936244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EB156-6427-4EC8-A43A-449B38C2133F}" type="datetime1">
              <a:rPr lang="en-US" altLang="zh-TW" smtClean="0"/>
              <a:t>12-Apr-18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0E6A-24A5-459E-A7D0-D9DE6FD8B01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08682"/>
            <a:ext cx="1243584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6217920"/>
            <a:ext cx="1024128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1248-2105-43B4-9513-9461350A6F15}" type="datetime1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3EA33-B3AC-47B1-84D4-042CD16AB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A59B8-EA8C-4B87-A99D-3EF81B99AED1}" type="datetime1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DF054-63C3-48F9-892F-07F0A8948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7051041"/>
            <a:ext cx="12435840" cy="2179320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4650741"/>
            <a:ext cx="12435840" cy="240029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70ED2-784E-4D2D-A2CC-F542EFBFAB52}" type="datetime1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182F-8A05-42D2-A566-1529F6D1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560322"/>
            <a:ext cx="6461760" cy="724154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560322"/>
            <a:ext cx="6461760" cy="724154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A2E23-D568-4441-98BA-A2A5625460EA}" type="datetime1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A6D75-70F3-4A40-BD26-B5CAA960F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456181"/>
            <a:ext cx="6464301" cy="1023619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3479800"/>
            <a:ext cx="6464301" cy="632206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456181"/>
            <a:ext cx="6466840" cy="1023619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3479800"/>
            <a:ext cx="6466840" cy="632206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14C86-3887-49DC-A4EF-2DDDCB6B6FD5}" type="datetime1">
              <a:rPr lang="en-US" smtClean="0"/>
              <a:t>12-Apr-18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7218C-3883-456C-81CA-A6C203AD4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D33FE-5CE3-4684-BE07-92337C11397E}" type="datetime1">
              <a:rPr lang="en-US" smtClean="0"/>
              <a:t>12-Apr-18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9A57D-D9F4-4E5C-A9B0-516DD451F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58073-8250-438C-B5BE-456A97858E3F}" type="datetime1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D8933-3B45-41A8-AE83-9AEE7CD2F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436880"/>
            <a:ext cx="4813301" cy="185928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436880"/>
            <a:ext cx="8178800" cy="936498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2296160"/>
            <a:ext cx="4813301" cy="750570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711BB-6DAB-465E-81B1-238E1DBD83FE}" type="datetime1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71247-1972-40C8-880D-23A08AC57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EB47E-9C6C-4A65-9E25-1E6C539FB399}" type="datetime1">
              <a:rPr lang="en-US" altLang="zh-TW" smtClean="0"/>
              <a:t>12-Apr-18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90893-2E58-42D6-A175-5567065CF09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7680960"/>
            <a:ext cx="8778240" cy="90678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980440"/>
            <a:ext cx="8778240" cy="6583680"/>
          </a:xfrm>
        </p:spPr>
        <p:txBody>
          <a:bodyPr rtlCol="0">
            <a:normAutofit/>
          </a:bodyPr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8587741"/>
            <a:ext cx="8778240" cy="1287779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81E11-D94C-4244-A0B9-28F4F4F93824}" type="datetime1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1FD79-D73D-4ADB-9062-6573C6FE9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E59C8-B258-4179-BF8F-8BF0ED6E28C0}" type="datetime1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1C24-4A08-4A73-80C3-3BD1C3090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439422"/>
            <a:ext cx="329184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439422"/>
            <a:ext cx="963168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2EFE1-9A06-47E9-92F4-BEDB9B6C12E3}" type="datetime1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0366-76D7-4B14-A262-5826C613F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5701" y="7051041"/>
            <a:ext cx="12435840" cy="2179320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55701" y="4650741"/>
            <a:ext cx="12435840" cy="240029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288C3-BBC1-4EFF-A40A-7BC041BD4B69}" type="datetime1">
              <a:rPr lang="en-US" altLang="zh-TW" smtClean="0"/>
              <a:t>12-Apr-18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6F598-3571-4C1C-87C6-72970FC4767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31520" y="2560322"/>
            <a:ext cx="6461760" cy="724154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437120" y="2560322"/>
            <a:ext cx="6461760" cy="724154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zh-TW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3BAF-620A-4BE1-8BA7-D27E1BFD3727}" type="datetime1">
              <a:rPr lang="en-US" altLang="zh-TW" smtClean="0"/>
              <a:t>12-Apr-18</a:t>
            </a:fld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5A860-F5CD-4659-99F1-8E129F00CEA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31520" y="2456181"/>
            <a:ext cx="6464301" cy="1023619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1520" y="3479800"/>
            <a:ext cx="6464301" cy="632206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432042" y="2456181"/>
            <a:ext cx="6466840" cy="1023619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432042" y="3479800"/>
            <a:ext cx="6466840" cy="632206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zh-TW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DF0C1-BAF7-487A-BCC1-9007A90531C3}" type="datetime1">
              <a:rPr lang="en-US" altLang="zh-TW" smtClean="0"/>
              <a:t>12-Apr-18</a:t>
            </a:fld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FDFC2-9FC4-4758-B681-CF1AFA03BE6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4F539-97B2-4126-8A5B-55C647E91BBD}" type="datetime1">
              <a:rPr lang="en-US" altLang="zh-TW" smtClean="0"/>
              <a:t>12-Apr-18</a:t>
            </a:fld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F32AB-4D9C-4EC9-A18B-567F4CEFCFA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10BB8-7A9A-4E65-BC33-2CCAD8FE1105}" type="datetime1">
              <a:rPr lang="en-US" altLang="zh-TW" smtClean="0"/>
              <a:t>12-Apr-18</a:t>
            </a:fld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6F8B4-69CE-4DB7-BA8D-847DBC582E9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1521" y="436880"/>
            <a:ext cx="4813301" cy="185928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20080" y="436880"/>
            <a:ext cx="8178800" cy="936498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31521" y="2296160"/>
            <a:ext cx="4813301" cy="750570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E3147-DCE9-4C2B-AD17-23537938A583}" type="datetime1">
              <a:rPr lang="en-US" altLang="zh-TW" smtClean="0"/>
              <a:t>12-Apr-18</a:t>
            </a:fld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E7E9-D4E5-4228-98CE-C786BD54874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7661" y="7680960"/>
            <a:ext cx="8778240" cy="90678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867661" y="980440"/>
            <a:ext cx="8778240" cy="6583680"/>
          </a:xfrm>
        </p:spPr>
        <p:txBody>
          <a:bodyPr rtlCol="0">
            <a:normAutofit/>
          </a:bodyPr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en-US" altLang="zh-TW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867661" y="8587741"/>
            <a:ext cx="8778240" cy="1287779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6BB14-C240-487B-B237-36B162F59852}" type="datetime1">
              <a:rPr lang="en-US" altLang="zh-TW" smtClean="0"/>
              <a:t>12-Apr-18</a:t>
            </a:fld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47FC9-399E-4A31-9DB9-728DDE7FF0B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1074" tIns="70537" rIns="141074" bIns="7053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31520" y="439421"/>
            <a:ext cx="13167360" cy="394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1074" tIns="70537" rIns="141074" bIns="705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of the project</a:t>
            </a:r>
            <a:endParaRPr lang="en-US" altLang="zh-TW" smtClean="0"/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731520" y="4632962"/>
            <a:ext cx="13167360" cy="516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1074" tIns="70537" rIns="141074" bIns="70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By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Student names</a:t>
            </a:r>
          </a:p>
          <a:p>
            <a:pPr lvl="0"/>
            <a:r>
              <a:rPr lang="en-US" smtClean="0"/>
              <a:t>Reg. No’s</a:t>
            </a:r>
          </a:p>
          <a:p>
            <a:pPr lvl="0"/>
            <a:r>
              <a:rPr lang="en-US" smtClean="0"/>
              <a:t>Year &amp; Dept.,</a:t>
            </a:r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r>
              <a:rPr lang="en-US" smtClean="0"/>
              <a:t>   UNDER THE GUIDANCE OF</a:t>
            </a:r>
          </a:p>
          <a:p>
            <a:pPr lvl="0"/>
            <a:r>
              <a:rPr lang="en-US" smtClean="0"/>
              <a:t>    Staff name with qualification</a:t>
            </a:r>
          </a:p>
          <a:p>
            <a:pPr lvl="0"/>
            <a:r>
              <a:rPr lang="en-US" smtClean="0"/>
              <a:t>   Designation</a:t>
            </a:r>
          </a:p>
          <a:p>
            <a:pPr lvl="0"/>
            <a:r>
              <a:rPr lang="en-US" smtClean="0"/>
              <a:t>Dept.,</a:t>
            </a:r>
            <a:endParaRPr lang="en-US" altLang="zh-TW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31520" y="10170161"/>
            <a:ext cx="3413760" cy="584200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A9DC19-F232-4083-B6E0-D128E1EC693D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98720" y="10170161"/>
            <a:ext cx="4632960" cy="584200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5120" y="10170161"/>
            <a:ext cx="3413760" cy="584200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Batch No.: 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>
            <a:off x="10607040" y="7802880"/>
            <a:ext cx="3169920" cy="23164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800" kern="1200">
          <a:solidFill>
            <a:schemeClr val="tx1"/>
          </a:solidFill>
          <a:latin typeface="+mj-lt"/>
          <a:ea typeface="+mj-ea"/>
          <a:cs typeface="新細明體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5pPr>
      <a:lvl6pPr marL="705368" algn="ctr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6pPr>
      <a:lvl7pPr marL="1410736" algn="ctr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7pPr>
      <a:lvl8pPr marL="2116104" algn="ctr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8pPr>
      <a:lvl9pPr marL="2821473" algn="ctr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9pPr>
    </p:titleStyle>
    <p:bodyStyle>
      <a:lvl1pPr marL="529026" indent="-529026" algn="ctr" rtl="0" eaLnBrk="0" fontAlgn="base" hangingPunct="0">
        <a:lnSpc>
          <a:spcPct val="80000"/>
        </a:lnSpc>
        <a:spcBef>
          <a:spcPts val="887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新細明體"/>
        </a:defRPr>
      </a:lvl1pPr>
      <a:lvl2pPr marL="1146223" indent="-44085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新細明體"/>
        </a:defRPr>
      </a:lvl2pPr>
      <a:lvl3pPr marL="1763420" indent="-3526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新細明體"/>
        </a:defRPr>
      </a:lvl3pPr>
      <a:lvl4pPr marL="2468789" indent="-3526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新細明體"/>
        </a:defRPr>
      </a:lvl4pPr>
      <a:lvl5pPr marL="3174157" indent="-3526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新細明體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731520" y="439421"/>
            <a:ext cx="131673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1074" tIns="70537" rIns="141074" bIns="705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1520" y="2560322"/>
            <a:ext cx="13167360" cy="724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1074" tIns="70537" rIns="141074" bIns="70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10170161"/>
            <a:ext cx="3413760" cy="584200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F345657-DA93-4A53-AB30-139BB3AC7A6F}" type="datetime1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10170161"/>
            <a:ext cx="4632960" cy="584200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Department of ECE / RIT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10170161"/>
            <a:ext cx="3413760" cy="584200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6741-F4D7-479A-A3DC-70C4DA91D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800" kern="1200">
          <a:solidFill>
            <a:schemeClr val="tx1"/>
          </a:solidFill>
          <a:latin typeface="+mj-lt"/>
          <a:ea typeface="+mj-ea"/>
          <a:cs typeface="新細明體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5pPr>
      <a:lvl6pPr marL="705368" algn="ctr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6pPr>
      <a:lvl7pPr marL="1410736" algn="ctr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7pPr>
      <a:lvl8pPr marL="2116104" algn="ctr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8pPr>
      <a:lvl9pPr marL="2821473" algn="ctr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itchFamily="34" charset="0"/>
          <a:ea typeface="新細明體"/>
          <a:cs typeface="新細明體"/>
        </a:defRPr>
      </a:lvl9pPr>
    </p:titleStyle>
    <p:bodyStyle>
      <a:lvl1pPr marL="529026" indent="-52902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新細明體"/>
        </a:defRPr>
      </a:lvl1pPr>
      <a:lvl2pPr marL="1146223" indent="-44085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新細明體"/>
        </a:defRPr>
      </a:lvl2pPr>
      <a:lvl3pPr marL="1763420" indent="-3526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新細明體"/>
        </a:defRPr>
      </a:lvl3pPr>
      <a:lvl4pPr marL="2468789" indent="-3526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新細明體"/>
        </a:defRPr>
      </a:lvl4pPr>
      <a:lvl5pPr marL="3174157" indent="-35268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新細明體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ctrTitle"/>
          </p:nvPr>
        </p:nvSpPr>
        <p:spPr>
          <a:xfrm>
            <a:off x="975360" y="609601"/>
            <a:ext cx="12435840" cy="2352040"/>
          </a:xfrm>
        </p:spPr>
        <p:txBody>
          <a:bodyPr/>
          <a:lstStyle/>
          <a:p>
            <a:pPr eaLnBrk="1" hangingPunct="1"/>
            <a:r>
              <a:rPr lang="en-US" altLang="zh-TW" sz="6600" dirty="0">
                <a:latin typeface="Times New Roman" pitchFamily="18" charset="0"/>
                <a:cs typeface="Times New Roman" pitchFamily="18" charset="0"/>
              </a:rPr>
              <a:t>DESIGN OF </a:t>
            </a:r>
            <a:r>
              <a:rPr lang="en-US" altLang="zh-TW" sz="6600" dirty="0" smtClean="0">
                <a:latin typeface="Times New Roman" pitchFamily="18" charset="0"/>
                <a:cs typeface="Times New Roman" pitchFamily="18" charset="0"/>
              </a:rPr>
              <a:t>ULTRA-WIDEBAND ANTENNA</a:t>
            </a:r>
            <a:endParaRPr lang="zh-TW" altLang="en-US" sz="6600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53440" y="3901440"/>
            <a:ext cx="12923520" cy="5120640"/>
          </a:xfrm>
        </p:spPr>
        <p:txBody>
          <a:bodyPr rtlCol="0">
            <a:normAutofit fontScale="92500" lnSpcReduction="10000"/>
          </a:bodyPr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</a:t>
            </a:r>
          </a:p>
          <a:p>
            <a:pPr algn="l" eaLnBrk="1" hangingPunct="1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names</a:t>
            </a:r>
          </a:p>
          <a:p>
            <a:pPr algn="l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dirty="0" smtClean="0">
                <a:solidFill>
                  <a:schemeClr val="tx1"/>
                </a:solidFill>
              </a:rPr>
              <a:t>N.Divya </a:t>
            </a:r>
            <a:r>
              <a:rPr lang="en-US" b="1" dirty="0">
                <a:solidFill>
                  <a:schemeClr val="tx1"/>
                </a:solidFill>
              </a:rPr>
              <a:t>Soundharya</a:t>
            </a:r>
          </a:p>
          <a:p>
            <a:pPr algn="l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				</a:t>
            </a:r>
            <a:r>
              <a:rPr lang="en-US" dirty="0">
                <a:solidFill>
                  <a:schemeClr val="tx1"/>
                </a:solidFill>
              </a:rPr>
              <a:t>211714106026, Final year, ECE.</a:t>
            </a:r>
          </a:p>
          <a:p>
            <a:pPr algn="l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				S.Lekha Priyadharshini</a:t>
            </a:r>
          </a:p>
          <a:p>
            <a:pPr algn="l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				</a:t>
            </a:r>
            <a:r>
              <a:rPr lang="en-US" dirty="0">
                <a:solidFill>
                  <a:schemeClr val="tx1"/>
                </a:solidFill>
              </a:rPr>
              <a:t>211714106069, Final year, ECE.</a:t>
            </a:r>
          </a:p>
          <a:p>
            <a:pPr algn="l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				P.Nivethitha</a:t>
            </a:r>
          </a:p>
          <a:p>
            <a:pPr algn="l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				</a:t>
            </a:r>
            <a:r>
              <a:rPr lang="en-US" dirty="0">
                <a:solidFill>
                  <a:schemeClr val="tx1"/>
                </a:solidFill>
              </a:rPr>
              <a:t>211714106085, Final year, ECE.</a:t>
            </a:r>
          </a:p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 eaLnBrk="1" hangingPunct="1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algn="l" eaLnBrk="1" hangingPunct="1">
              <a:spcBef>
                <a:spcPct val="0"/>
              </a:spcBef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smtClean="0">
                <a:solidFill>
                  <a:schemeClr val="tx1"/>
                </a:solidFill>
              </a:rPr>
              <a:t>Mr. L. Franklin Telfer  </a:t>
            </a:r>
            <a:endParaRPr lang="en-US" dirty="0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				</a:t>
            </a:r>
            <a:r>
              <a:rPr lang="en-US" dirty="0" smtClean="0">
                <a:solidFill>
                  <a:schemeClr val="tx1"/>
                </a:solidFill>
              </a:rPr>
              <a:t>Assistant Professor</a:t>
            </a:r>
            <a:endParaRPr lang="en-US" dirty="0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				ECE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zh-TW" altLang="en-US" dirty="0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31520" y="10170161"/>
            <a:ext cx="1584960" cy="584200"/>
          </a:xfrm>
        </p:spPr>
        <p:txBody>
          <a:bodyPr/>
          <a:lstStyle/>
          <a:p>
            <a:pPr>
              <a:defRPr/>
            </a:pPr>
            <a:fld id="{E7A49B03-95E5-46BB-955B-0D4767020F3E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Department of ECE / RIT 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Batch No.:2</a:t>
            </a:r>
          </a:p>
          <a:p>
            <a:pPr>
              <a:defRPr/>
            </a:pPr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584960" y="3059978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Existing Model(cont.)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A4A49F-BBA6-4603-B444-55F2D5321C9D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1520" y="3231477"/>
            <a:ext cx="13167360" cy="5168901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The plot of return loss is compared with reference antenna which consist N slot and size is 25*00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en-US" sz="3600" baseline="30000" dirty="0" smtClean="0"/>
              <a:t>2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which is much bigger than proposed antenna size is 15*20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en-US" sz="3600" baseline="30000" dirty="0"/>
              <a:t>2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The fabrication of the antenna not done here.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Design Equation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EE060A-404E-4B05-A2B7-77AD77339B5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67235" y="3074920"/>
                <a:ext cx="13167360" cy="5168901"/>
              </a:xfrm>
            </p:spPr>
            <p:txBody>
              <a:bodyPr/>
              <a:lstStyle/>
              <a:p>
                <a:pPr algn="l"/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Width of Rectangular Patch is calculated using equation               </a:t>
                </a:r>
              </a:p>
              <a:p>
                <a:pPr marL="7053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sz="5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5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5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5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sz="5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sz="5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sz="5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5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5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IN" sz="5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f>
                        <m:fPr>
                          <m:ctrlPr>
                            <a:rPr lang="en-IN" sz="5400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5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IN" sz="5400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5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IN" sz="5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IN" sz="5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+1  </m:t>
                          </m:r>
                        </m:den>
                      </m:f>
                    </m:oMath>
                  </m:oMathPara>
                </a14:m>
                <a:endPara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l">
                  <a:buNone/>
                </a:pP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𝑊 - Width of the patch </a:t>
                </a:r>
              </a:p>
              <a:p>
                <a:pPr marL="0" indent="0" algn="l">
                  <a:buNone/>
                </a:pPr>
                <a:r>
                  <a:rPr lang="en-IN" sz="3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-Speed of light</a:t>
                </a:r>
              </a:p>
              <a:p>
                <a:pPr marL="0" indent="0" algn="l">
                  <a:buNone/>
                </a:pPr>
                <a:r>
                  <a:rPr lang="en-IN" sz="36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-substrate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dielectric constant</a:t>
                </a:r>
              </a:p>
              <a:p>
                <a:pPr marL="0" indent="0" algn="l">
                  <a:buNone/>
                </a:pPr>
                <a:r>
                  <a:rPr lang="en-IN" sz="3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- Frequency of Resonance </a:t>
                </a:r>
              </a:p>
              <a:p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l">
                  <a:buNone/>
                </a:pPr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235" y="3074920"/>
                <a:ext cx="13167360" cy="5168901"/>
              </a:xfrm>
              <a:blipFill rotWithShape="1">
                <a:blip r:embed="rId2"/>
                <a:stretch>
                  <a:fillRect l="-880" t="-3538" b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23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Design equation(cont.)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EE060A-404E-4B05-A2B7-77AD77339B5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67235" y="3074920"/>
                <a:ext cx="13167360" cy="5168901"/>
              </a:xfrm>
            </p:spPr>
            <p:txBody>
              <a:bodyPr/>
              <a:lstStyle/>
              <a:p>
                <a:pPr algn="l"/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Rectangular Patch is calculated using </a:t>
                </a:r>
                <a:r>
                  <a:rPr lang="en-IN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</a:t>
                </a:r>
              </a:p>
              <a:p>
                <a:pPr marL="0" indent="0" algn="l">
                  <a:buNone/>
                </a:pPr>
                <a:endParaRPr lang="en-IN" sz="3600" dirty="0" smtClean="0"/>
              </a:p>
              <a:p>
                <a:pPr algn="l"/>
                <a:r>
                  <a:rPr lang="en-IN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</a:t>
                </a: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dielectric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𝑟𝑒𝑓𝑓</m:t>
                        </m:r>
                      </m:sub>
                    </m:sSub>
                  </m:oMath>
                </a14:m>
                <a:endPara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3600" dirty="0"/>
              </a:p>
              <a:p>
                <a:pPr algn="l"/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en-IN" sz="3600" dirty="0"/>
              </a:p>
              <a:p>
                <a:pPr algn="l"/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Fringing effect of patch</a:t>
                </a:r>
                <a14:m>
                  <m:oMath xmlns:m="http://schemas.openxmlformats.org/officeDocument/2006/math">
                    <m:r>
                      <a:rPr lang="en-I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</a:p>
              <a:p>
                <a:pPr marL="0" indent="0" algn="l">
                  <a:buNone/>
                </a:pPr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3600" dirty="0"/>
              </a:p>
              <a:p>
                <a:pPr marL="0" indent="0" algn="l">
                  <a:buNone/>
                </a:pPr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235" y="3074920"/>
                <a:ext cx="13167360" cy="5168901"/>
              </a:xfrm>
              <a:blipFill rotWithShape="1">
                <a:blip r:embed="rId2"/>
                <a:stretch>
                  <a:fillRect l="-880" t="-3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A06872-E07E-4502-AB46-1FF2B7720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010626"/>
            <a:ext cx="6781800" cy="18473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CC30401C-0124-477C-895F-F417CEB01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7620000"/>
            <a:ext cx="6438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9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Design equation(cont.)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EE060A-404E-4B05-A2B7-77AD77339B5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67235" y="3074920"/>
                <a:ext cx="13167360" cy="5168901"/>
              </a:xfrm>
            </p:spPr>
            <p:txBody>
              <a:bodyPr/>
              <a:lstStyle/>
              <a:p>
                <a:pPr algn="l"/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3600" dirty="0"/>
              </a:p>
              <a:p>
                <a:pPr algn="l"/>
                <a:endParaRPr lang="en-US" sz="3600" dirty="0"/>
              </a:p>
              <a:p>
                <a:pPr marL="0" indent="0" algn="l">
                  <a:buNone/>
                </a:pPr>
                <a:endParaRPr lang="en-US" sz="3600" dirty="0">
                  <a:cs typeface="Times New Roman" panose="02020603050405020304" pitchFamily="18" charset="0"/>
                </a:endParaRPr>
              </a:p>
              <a:p>
                <a:pPr algn="l"/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Rectangular Patch length L</a:t>
                </a:r>
              </a:p>
              <a:p>
                <a:pPr algn="l"/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4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sz="4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-substrate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dielectric constant</a:t>
                </a:r>
              </a:p>
              <a:p>
                <a:pPr marL="0" indent="0" algn="l">
                  <a:buNone/>
                </a:pP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h- Thickness of substrate material</a:t>
                </a:r>
              </a:p>
              <a:p>
                <a:pPr marL="0" indent="0" algn="l">
                  <a:buNone/>
                </a:pPr>
                <a:r>
                  <a:rPr lang="en-IN" sz="3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- Frequency of Resonance </a:t>
                </a:r>
              </a:p>
              <a:p>
                <a:pPr marL="0" indent="0" algn="l">
                  <a:buNone/>
                </a:pPr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3600" dirty="0"/>
              </a:p>
              <a:p>
                <a:pPr marL="0" indent="0" algn="l">
                  <a:buNone/>
                </a:pPr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235" y="3074920"/>
                <a:ext cx="13167360" cy="5168901"/>
              </a:xfrm>
              <a:blipFill rotWithShape="1">
                <a:blip r:embed="rId2"/>
                <a:stretch>
                  <a:fillRect l="-880" t="-3184" b="-1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0D4A1D6-9347-4130-AE49-52A33F713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733800"/>
            <a:ext cx="4114800" cy="12892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5813B43-2BB4-4FAD-A9B9-32CFCC163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225" y="6068291"/>
            <a:ext cx="2252350" cy="9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5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Design Specification 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EE060A-404E-4B05-A2B7-77AD77339B5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3167360" cy="5168901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11125200" cy="721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3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Design </a:t>
            </a:r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Specification</a:t>
            </a:r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(cont.)</a:t>
            </a:r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EE060A-404E-4B05-A2B7-77AD77339B5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3167360" cy="5168901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805" y="3733800"/>
            <a:ext cx="10852220" cy="468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3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Proposed Model</a:t>
            </a:r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EE060A-404E-4B05-A2B7-77AD77339B5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895600"/>
            <a:ext cx="13167360" cy="611475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of Ultra wide band Antenna</a:t>
            </a:r>
          </a:p>
          <a:p>
            <a:pPr algn="l"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Rectangular shaped patch is chosen as base structure.</a:t>
            </a:r>
          </a:p>
          <a:p>
            <a:pPr algn="l"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FR-4 substrate used with thickness is 1.57mm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The dielectric constant (</a:t>
            </a:r>
            <a:r>
              <a:rPr lang="en-IN" sz="3600" dirty="0" err="1">
                <a:latin typeface="Times New Roman" pitchFamily="18" charset="0"/>
                <a:cs typeface="Times New Roman" pitchFamily="18" charset="0"/>
              </a:rPr>
              <a:t>εr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) 4.4, thickness 1.6 mm, overall size 20x15 mm2, and height (h) 1.6mm.</a:t>
            </a:r>
          </a:p>
          <a:p>
            <a:pPr algn="l">
              <a:lnSpc>
                <a:spcPct val="150000"/>
              </a:lnSpc>
            </a:pP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The base of the antenna is designed using formula for simple patch antenna design’  </a:t>
            </a:r>
          </a:p>
          <a:p>
            <a:pPr algn="l">
              <a:lnSpc>
                <a:spcPct val="150000"/>
              </a:lnSpc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9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Proposed Model(cont.)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EE060A-404E-4B05-A2B7-77AD77339B5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3167360" cy="5168901"/>
          </a:xfrm>
        </p:spPr>
        <p:txBody>
          <a:bodyPr/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imulation design of UWB antenna</a:t>
            </a:r>
          </a:p>
        </p:txBody>
      </p:sp>
      <p:pic>
        <p:nvPicPr>
          <p:cNvPr id="2050" name="Picture 2" descr="C:\Users\MyHome\Downloads\imag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13182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5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Proposed Model(cont.)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D291BA-A0AD-46C6-917B-4AF7F42B3F1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2439165" cy="6831079"/>
          </a:xfrm>
        </p:spPr>
        <p:txBody>
          <a:bodyPr/>
          <a:lstStyle/>
          <a:p>
            <a:pPr marL="0" indent="0" algn="l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mail.google.com/mail/u/0/?ui=2&amp;ik=a544e5903f&amp;view=fimg&amp;th=161f0de1b84d9b1a&amp;attid=0.4&amp;disp=emb&amp;realattid=ii_jecqkwxd1_161f0dab2a238e28&amp;attbid=ANGjdJ9BOnaIHxLIt88PNcvgfM2IW_qFw2X7Ohr2XmXtFcyFXH-zoMgqW_hZbLS7OZLGnhTz7kIMhtdah-F7AvVBj9erC1FV8S8Ltq85qiAeRFzgHC38WxQL3XNPxsc&amp;sz=w908-h210&amp;ats=1520668747055&amp;rm=161f0de1b84d9b1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3518728"/>
            <a:ext cx="927689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Times New Roman" pitchFamily="18" charset="0"/>
                <a:ea typeface="+mn-ea"/>
                <a:cs typeface="Times New Roman" pitchFamily="18" charset="0"/>
              </a:rPr>
              <a:t>Return loss (S11) Variation with </a:t>
            </a:r>
            <a:r>
              <a:rPr lang="en-IN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Frequency</a:t>
            </a:r>
          </a:p>
          <a:p>
            <a:endParaRPr lang="en-IN" sz="36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Times New Roman" pitchFamily="18" charset="0"/>
                <a:ea typeface="+mn-ea"/>
                <a:cs typeface="Times New Roman" pitchFamily="18" charset="0"/>
              </a:rPr>
              <a:t>From this the return loss observed was -31dB </a:t>
            </a:r>
            <a:endParaRPr lang="en-IN" sz="36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5" name="Picture 4" descr="C:\Users\MyHome\Downloads\image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9" y="5021859"/>
            <a:ext cx="114109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Proposed Model(cont.)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D291BA-A0AD-46C6-917B-4AF7F42B3F1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3167360" cy="5168901"/>
          </a:xfrm>
        </p:spPr>
        <p:txBody>
          <a:bodyPr/>
          <a:lstStyle/>
          <a:p>
            <a:pPr algn="l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Voltage Standing Wave Ratio (VSWR)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VSWR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value at the notched bands is more and for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remaining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band the value is less than 2 (VSWR &lt; 2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mail.google.com/mail/u/0/?ui=2&amp;ik=a544e5903f&amp;view=fimg&amp;th=161f0de1b84d9b1a&amp;attid=0.4&amp;disp=emb&amp;realattid=ii_jecqkwxd1_161f0dab2a238e28&amp;attbid=ANGjdJ9BOnaIHxLIt88PNcvgfM2IW_qFw2X7Ohr2XmXtFcyFXH-zoMgqW_hZbLS7OZLGnhTz7kIMhtdah-F7AvVBj9erC1FV8S8Ltq85qiAeRFzgHC38WxQL3XNPxsc&amp;sz=w908-h210&amp;ats=1520668747055&amp;rm=161f0de1b84d9b1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3" descr="C:\Users\MyHome\Downloads\image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14800"/>
            <a:ext cx="114109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smtClean="0">
                <a:latin typeface="Times New Roman" pitchFamily="18" charset="0"/>
                <a:ea typeface="新細明體"/>
                <a:cs typeface="Times New Roman" pitchFamily="18" charset="0"/>
              </a:rPr>
              <a:t>Introduction</a:t>
            </a:r>
            <a:endParaRPr lang="en-US" smtClean="0">
              <a:ea typeface="新細明體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31520" y="2926082"/>
            <a:ext cx="13167360" cy="6875781"/>
          </a:xfrm>
        </p:spPr>
        <p:txBody>
          <a:bodyPr/>
          <a:lstStyle/>
          <a:p>
            <a:pPr algn="l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Ultra wide band is a technology for transmitting information spread over a large bandwidth with low power utilization.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UWB technology transmit and receive pulse based waveform compressed in time.</a:t>
            </a:r>
          </a:p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This technology occupies over 500MHz bandwidth.</a:t>
            </a:r>
          </a:p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Printed antenna is frequently used in ultra wide band antenna designs due to its advantage such as light weight, ease of integration, small size, broad bandwidth and compact. </a:t>
            </a:r>
          </a:p>
          <a:p>
            <a:pPr algn="l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buNone/>
            </a:pPr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3700" dirty="0"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E3A12C-2913-49D1-B61D-55B00A908CA9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8D53D-80AB-4140-95CD-ACB87CFDC4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Proposed Model(cont.)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D291BA-A0AD-46C6-917B-4AF7F42B3F1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3167360" cy="5168901"/>
          </a:xfrm>
        </p:spPr>
        <p:txBody>
          <a:bodyPr/>
          <a:lstStyle/>
          <a:p>
            <a:pPr marL="0" indent="0" algn="l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mail.google.com/mail/u/0/?ui=2&amp;ik=a544e5903f&amp;view=fimg&amp;th=161f0de1b84d9b1a&amp;attid=0.4&amp;disp=emb&amp;realattid=ii_jecqkwxd1_161f0dab2a238e28&amp;attbid=ANGjdJ9BOnaIHxLIt88PNcvgfM2IW_qFw2X7Ohr2XmXtFcyFXH-zoMgqW_hZbLS7OZLGnhTz7kIMhtdah-F7AvVBj9erC1FV8S8Ltq85qiAeRFzgHC38WxQL3XNPxsc&amp;sz=w908-h210&amp;ats=1520668747055&amp;rm=161f0de1b84d9b1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09556"/>
            <a:ext cx="3886200" cy="321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858000"/>
            <a:ext cx="3657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109556"/>
            <a:ext cx="3733800" cy="306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868390"/>
            <a:ext cx="3352800" cy="273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6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Proposed Model(cont.)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D291BA-A0AD-46C6-917B-4AF7F42B3F1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3167360" cy="5168901"/>
          </a:xfrm>
        </p:spPr>
        <p:txBody>
          <a:bodyPr/>
          <a:lstStyle/>
          <a:p>
            <a:pPr marL="0" indent="0" algn="l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mail.google.com/mail/u/0/?ui=2&amp;ik=a544e5903f&amp;view=fimg&amp;th=161f0de1b84d9b1a&amp;attid=0.4&amp;disp=emb&amp;realattid=ii_jecqkwxd1_161f0dab2a238e28&amp;attbid=ANGjdJ9BOnaIHxLIt88PNcvgfM2IW_qFw2X7Ohr2XmXtFcyFXH-zoMgqW_hZbLS7OZLGnhTz7kIMhtdah-F7AvVBj9erC1FV8S8Ltq85qiAeRFzgHC38WxQL3XNPxsc&amp;sz=w908-h210&amp;ats=1520668747055&amp;rm=161f0de1b84d9b1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28194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797820"/>
            <a:ext cx="30765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422073"/>
            <a:ext cx="28479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912120"/>
            <a:ext cx="26955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4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Proposed Model(cont.)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D291BA-A0AD-46C6-917B-4AF7F42B3F1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3167360" cy="5168901"/>
          </a:xfrm>
        </p:spPr>
        <p:txBody>
          <a:bodyPr/>
          <a:lstStyle/>
          <a:p>
            <a:pPr marL="0" indent="0" algn="l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mail.google.com/mail/u/0/?ui=2&amp;ik=a544e5903f&amp;view=fimg&amp;th=161f0de1b84d9b1a&amp;attid=0.4&amp;disp=emb&amp;realattid=ii_jecqkwxd1_161f0dab2a238e28&amp;attbid=ANGjdJ9BOnaIHxLIt88PNcvgfM2IW_qFw2X7Ohr2XmXtFcyFXH-zoMgqW_hZbLS7OZLGnhTz7kIMhtdah-F7AvVBj9erC1FV8S8Ltq85qiAeRFzgHC38WxQL3XNPxsc&amp;sz=w908-h210&amp;ats=1520668747055&amp;rm=161f0de1b84d9b1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25812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657975"/>
            <a:ext cx="27051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311236"/>
            <a:ext cx="29432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6698240"/>
            <a:ext cx="25812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6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Proposed Model(cont.)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D291BA-A0AD-46C6-917B-4AF7F42B3F1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3167360" cy="5168901"/>
          </a:xfrm>
        </p:spPr>
        <p:txBody>
          <a:bodyPr/>
          <a:lstStyle/>
          <a:p>
            <a:pPr marL="0" indent="0" algn="l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mail.google.com/mail/u/0/?ui=2&amp;ik=a544e5903f&amp;view=fimg&amp;th=161f0de1b84d9b1a&amp;attid=0.4&amp;disp=emb&amp;realattid=ii_jecqkwxd1_161f0dab2a238e28&amp;attbid=ANGjdJ9BOnaIHxLIt88PNcvgfM2IW_qFw2X7Ohr2XmXtFcyFXH-zoMgqW_hZbLS7OZLGnhTz7kIMhtdah-F7AvVBj9erC1FV8S8Ltq85qiAeRFzgHC38WxQL3XNPxsc&amp;sz=w908-h210&amp;ats=1520668747055&amp;rm=161f0de1b84d9b1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29051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934200"/>
            <a:ext cx="27051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491345"/>
            <a:ext cx="27813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6838950"/>
            <a:ext cx="25812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7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新細明體"/>
                <a:cs typeface="Times New Roman" pitchFamily="18" charset="0"/>
              </a:rPr>
              <a:t>Proposed Model(cont.)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D291BA-A0AD-46C6-917B-4AF7F42B3F18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3167360" cy="6069080"/>
          </a:xfrm>
        </p:spPr>
        <p:txBody>
          <a:bodyPr/>
          <a:lstStyle/>
          <a:p>
            <a:pPr marL="0" indent="0" algn="l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mail.google.com/mail/u/0/?ui=2&amp;ik=a544e5903f&amp;view=fimg&amp;th=161f0de1b84d9b1a&amp;attid=0.4&amp;disp=emb&amp;realattid=ii_jecqkwxd1_161f0dab2a238e28&amp;attbid=ANGjdJ9BOnaIHxLIt88PNcvgfM2IW_qFw2X7Ohr2XmXtFcyFXH-zoMgqW_hZbLS7OZLGnhTz7kIMhtdah-F7AvVBj9erC1FV8S8Ltq85qiAeRFzgHC38WxQL3XNPxsc&amp;sz=w908-h210&amp;ats=1520668747055&amp;rm=161f0de1b84d9b1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4648200"/>
            <a:ext cx="4541520" cy="3431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5960" y="3231475"/>
            <a:ext cx="5029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0" hangingPunct="0">
              <a:lnSpc>
                <a:spcPct val="80000"/>
              </a:lnSpc>
              <a:spcBef>
                <a:spcPts val="887"/>
              </a:spcBef>
              <a:buFont typeface="Arial" pitchFamily="34" charset="0"/>
              <a:buChar char="•"/>
            </a:pPr>
            <a:r>
              <a:rPr lang="en-IN" sz="3600" dirty="0">
                <a:latin typeface="Times New Roman" pitchFamily="18" charset="0"/>
                <a:ea typeface="+mn-ea"/>
                <a:cs typeface="Times New Roman" pitchFamily="18" charset="0"/>
              </a:rPr>
              <a:t>Fabricated Antenna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686300"/>
            <a:ext cx="4267200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Tools Required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DAB89E-8032-4D10-A40F-9CD1A01A59CB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109556"/>
            <a:ext cx="13167360" cy="5168901"/>
          </a:xfrm>
        </p:spPr>
        <p:txBody>
          <a:bodyPr/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CST – Microwave Studio software 2014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smtClean="0">
                <a:latin typeface="Times New Roman" pitchFamily="18" charset="0"/>
                <a:ea typeface="新細明體"/>
                <a:cs typeface="Times New Roman" pitchFamily="18" charset="0"/>
              </a:rPr>
              <a:t>References</a:t>
            </a:r>
            <a:endParaRPr lang="en-US" smtClean="0">
              <a:ea typeface="新細明體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53291" y="2895600"/>
            <a:ext cx="13167360" cy="6875781"/>
          </a:xfrm>
        </p:spPr>
        <p:txBody>
          <a:bodyPr/>
          <a:lstStyle/>
          <a:p>
            <a:pPr algn="l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Ragini Mishra, R.Kalyan  and Y.M. Dubey ”Miniaturized W Slot Ultra Wide Band Microstrip Antenna for Short Distance Communication” International Conference on Electronics, Communication and Aerospace Technology ICECA 2017.</a:t>
            </a:r>
          </a:p>
          <a:p>
            <a:pPr algn="just"/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Pooja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Meena, Anurag Garg ”A Design of Compact ultra-wide Band Antenna with </a:t>
            </a:r>
            <a:r>
              <a:rPr lang="en-IN" sz="3600" dirty="0" err="1">
                <a:latin typeface="Times New Roman" pitchFamily="18" charset="0"/>
                <a:cs typeface="Times New Roman" pitchFamily="18" charset="0"/>
              </a:rPr>
              <a:t>DuadBand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Notched Characteristics” IEEE 2017</a:t>
            </a:r>
          </a:p>
          <a:p>
            <a:pPr algn="just"/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Moosazadeh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, Mahdi, et al. "Improved Radiation Characteristics of Small Antipodal Vivaldi Antenna for Microwave and Millimeter Wave Imaging Applications." IEEE Antennas and Wireless Propagation Letters (2017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 algn="just">
              <a:buNone/>
            </a:pP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B59568-EAE2-462B-BD8A-201CD4B67850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9041D-7FD8-43BA-A6F5-2E5C5ABA9E34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smtClean="0">
                <a:latin typeface="Times New Roman" pitchFamily="18" charset="0"/>
                <a:ea typeface="新細明體"/>
                <a:cs typeface="Times New Roman" pitchFamily="18" charset="0"/>
              </a:rPr>
              <a:t>References</a:t>
            </a:r>
            <a:endParaRPr lang="en-US" smtClean="0">
              <a:ea typeface="新細明體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53291" y="2895600"/>
            <a:ext cx="13167360" cy="6875781"/>
          </a:xfrm>
        </p:spPr>
        <p:txBody>
          <a:bodyPr/>
          <a:lstStyle/>
          <a:p>
            <a:pPr algn="just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Pooja Meena, Anurag Garg ”A Design of Compact ultra-wide Band Antenna with Dual Band Notched Characteristics” IEEE 2017 .</a:t>
            </a:r>
          </a:p>
          <a:p>
            <a:pPr marL="0" indent="0" algn="just">
              <a:buNone/>
            </a:pP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Mayar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dirty="0" err="1">
                <a:latin typeface="Times New Roman" pitchFamily="18" charset="0"/>
                <a:cs typeface="Times New Roman" pitchFamily="18" charset="0"/>
              </a:rPr>
              <a:t>Elsebai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, Tamer Mostafa </a:t>
            </a:r>
            <a:r>
              <a:rPr lang="en-IN" sz="3600" dirty="0" err="1">
                <a:latin typeface="Times New Roman" pitchFamily="18" charset="0"/>
                <a:cs typeface="Times New Roman" pitchFamily="18" charset="0"/>
              </a:rPr>
              <a:t>Abdelfadl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3600" dirty="0" err="1">
                <a:latin typeface="Times New Roman" pitchFamily="18" charset="0"/>
                <a:cs typeface="Times New Roman" pitchFamily="18" charset="0"/>
              </a:rPr>
              <a:t>Fawzy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Ibrahim ”Frequency Transformation to Design Single Band Rectangular Patch MMW Antennas” 2017 Progress In Electromagnetics Research Symposium — Spring (PIERS), St Petersburg Russia.</a:t>
            </a:r>
          </a:p>
          <a:p>
            <a:pPr algn="just"/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Kiruthika </a:t>
            </a:r>
            <a:r>
              <a:rPr lang="en-IN" sz="3600" dirty="0" err="1">
                <a:latin typeface="Times New Roman" pitchFamily="18" charset="0"/>
                <a:cs typeface="Times New Roman" pitchFamily="18" charset="0"/>
              </a:rPr>
              <a:t>et.al,”Comparison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of Different Shapes in Microstrip Patch Antenna for X-band </a:t>
            </a:r>
            <a:r>
              <a:rPr lang="en-IN" sz="3600" dirty="0" err="1">
                <a:latin typeface="Times New Roman" pitchFamily="18" charset="0"/>
                <a:cs typeface="Times New Roman" pitchFamily="18" charset="0"/>
              </a:rPr>
              <a:t>Applications“,International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Conference on Emerging Technological Trends [ICETT]-2016.</a:t>
            </a:r>
          </a:p>
          <a:p>
            <a:pPr marL="0" indent="0">
              <a:buNone/>
            </a:pP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algn="l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B59568-EAE2-462B-BD8A-201CD4B67850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9041D-7FD8-43BA-A6F5-2E5C5ABA9E34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32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dirty="0">
                <a:ea typeface="新細明體"/>
              </a:rPr>
              <a:t> </a:t>
            </a:r>
            <a:r>
              <a:rPr lang="en-US" dirty="0" smtClean="0">
                <a:ea typeface="新細明體"/>
              </a:rPr>
              <a:t>              </a:t>
            </a:r>
            <a:br>
              <a:rPr lang="en-US" dirty="0" smtClean="0">
                <a:ea typeface="新細明體"/>
              </a:rPr>
            </a:br>
            <a:r>
              <a:rPr lang="en-US" dirty="0">
                <a:ea typeface="新細明體"/>
              </a:rPr>
              <a:t/>
            </a:r>
            <a:br>
              <a:rPr lang="en-US" dirty="0">
                <a:ea typeface="新細明體"/>
              </a:rPr>
            </a:br>
            <a:endParaRPr lang="en-US" dirty="0" smtClean="0">
              <a:ea typeface="新細明體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31520" y="2926082"/>
            <a:ext cx="13167360" cy="6875781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en-US" sz="6800" b="1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6800" b="1" dirty="0">
                <a:latin typeface="Times New Roman" pitchFamily="18" charset="0"/>
                <a:ea typeface="新細明體"/>
                <a:cs typeface="Times New Roman" pitchFamily="18" charset="0"/>
              </a:rPr>
              <a:t>Thank You</a:t>
            </a:r>
          </a:p>
          <a:p>
            <a:pPr eaLnBrk="1" hangingPunct="1">
              <a:buFont typeface="Arial" pitchFamily="34" charset="0"/>
              <a:buNone/>
            </a:pPr>
            <a:endParaRPr lang="en-US" sz="3700" dirty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D90FCA-5296-4363-8545-4F9035F8BFED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4B706-D046-4281-B295-55A7F3983296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536448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Introduction(cont.)</a:t>
            </a:r>
            <a:endParaRPr lang="en-US" dirty="0" smtClean="0">
              <a:ea typeface="新細明體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31520" y="2926082"/>
            <a:ext cx="13167360" cy="6875781"/>
          </a:xfrm>
        </p:spPr>
        <p:txBody>
          <a:bodyPr/>
          <a:lstStyle/>
          <a:p>
            <a:pPr algn="l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buNone/>
            </a:pPr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3700" dirty="0"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F50E8F-B23E-4289-84B5-12F79B0A97FB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8D53D-80AB-4140-95CD-ACB87CFDC46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78595"/>
            <a:ext cx="10744200" cy="520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8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smtClean="0">
                <a:latin typeface="Times New Roman" pitchFamily="18" charset="0"/>
                <a:ea typeface="新細明體"/>
                <a:cs typeface="Times New Roman" pitchFamily="18" charset="0"/>
              </a:rPr>
              <a:t>Objective</a:t>
            </a:r>
            <a:endParaRPr lang="en-US" smtClean="0">
              <a:ea typeface="新細明體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31520" y="2926082"/>
            <a:ext cx="13167360" cy="6875781"/>
          </a:xfrm>
        </p:spPr>
        <p:txBody>
          <a:bodyPr/>
          <a:lstStyle/>
          <a:p>
            <a:pPr marL="311079" indent="-311079" algn="l">
              <a:lnSpc>
                <a:spcPct val="150000"/>
              </a:lnSpc>
              <a:defRPr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UWB Antenna.</a:t>
            </a:r>
          </a:p>
          <a:p>
            <a:pPr marL="311079" indent="-311079" algn="l">
              <a:lnSpc>
                <a:spcPct val="150000"/>
              </a:lnSpc>
              <a:defRPr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fabrication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UWB Antenna.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079" indent="-311079" algn="l">
              <a:lnSpc>
                <a:spcPct val="150000"/>
              </a:lnSpc>
              <a:defRPr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dimensions to improve the Bandwidth(%), Gain(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Directivity(dB).</a:t>
            </a: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3700" dirty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3262A9-D628-4380-B0B5-411DEA4E8B0D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3</a:t>
            </a:r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67235" y="381000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Literature Review</a:t>
            </a:r>
            <a:endParaRPr lang="en-US" dirty="0" smtClean="0">
              <a:ea typeface="新細明體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31520" y="2926082"/>
            <a:ext cx="13167360" cy="6875781"/>
          </a:xfrm>
        </p:spPr>
        <p:txBody>
          <a:bodyPr/>
          <a:lstStyle/>
          <a:p>
            <a:pPr marL="0" indent="0" algn="l">
              <a:buNone/>
            </a:pPr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3700" dirty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AE80BC-417D-48A6-B84D-EAC3CC0188A4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4</a:t>
            </a:r>
          </a:p>
        </p:txBody>
      </p:sp>
      <p:sp>
        <p:nvSpPr>
          <p:cNvPr id="7" name="減號 11"/>
          <p:cNvSpPr/>
          <p:nvPr/>
        </p:nvSpPr>
        <p:spPr>
          <a:xfrm>
            <a:off x="-1706881" y="107891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36994"/>
              </p:ext>
            </p:extLst>
          </p:nvPr>
        </p:nvGraphicFramePr>
        <p:xfrm>
          <a:off x="672707" y="2362200"/>
          <a:ext cx="13156414" cy="7074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683"/>
                <a:gridCol w="4048117"/>
                <a:gridCol w="2362200"/>
                <a:gridCol w="1676400"/>
                <a:gridCol w="3860014"/>
              </a:tblGrid>
              <a:tr h="919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S.No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Published year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Inference</a:t>
                      </a:r>
                      <a:endParaRPr lang="en-US" sz="2400" dirty="0"/>
                    </a:p>
                  </a:txBody>
                  <a:tcPr/>
                </a:tc>
              </a:tr>
              <a:tr h="19026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410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Miniaturized W Slot Ultra Wide Band Microstrip Antenna for Short Distance Communication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410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Ragini Mishra, R.Kalyan  and Y.M. Dubey</a:t>
                      </a:r>
                      <a:endParaRPr lang="en-US" sz="2400" b="0" i="0" u="none" strike="noStrike" kern="1200" cap="none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Fr-4 Substrate</a:t>
                      </a:r>
                    </a:p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UWB antenna is integrated with W shape notch to reduce interference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1582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410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Design of Compact ultra-wide Band Antenna with Dual Band Notched Characteristics</a:t>
                      </a:r>
                      <a:endParaRPr lang="en-US" sz="2400" b="0" i="0" u="none" strike="noStrike" kern="1200" cap="none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410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Pooja Meena, Anurag Garg</a:t>
                      </a:r>
                      <a:endParaRPr lang="en-IN" sz="2400" b="0" i="0" u="none" strike="noStrike" kern="1200" cap="none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Different shapes</a:t>
                      </a:r>
                    </a:p>
                    <a:p>
                      <a:pPr marL="342900" marR="0" lvl="0" indent="-342900" algn="just" defTabSz="1410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Fr-4 Substrate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263935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410736" rtl="0" eaLnBrk="1" latinLnBrk="0" hangingPunct="1"/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Improved Radiation Characteristics of Small Antipodal Vivaldi Antenna for Microwave and Millimeter Wave Imaging</a:t>
                      </a:r>
                    </a:p>
                    <a:p>
                      <a:pPr marL="0" algn="just" defTabSz="1410736" rtl="0" eaLnBrk="1" latinLnBrk="0" hangingPunct="1"/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Applications.</a:t>
                      </a:r>
                      <a:endParaRPr lang="en-US" sz="2400" b="0" i="0" u="none" strike="noStrike" kern="1200" cap="none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Moosazadeh, Mahdi</a:t>
                      </a:r>
                      <a:endParaRPr lang="en-IN" sz="2400" b="0" i="0" u="none" strike="noStrike" kern="1200" cap="none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/>
                      <a:endParaRPr lang="en-US" sz="2400" b="0" i="0" u="none" strike="noStrike" kern="1200" cap="none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Increase antenna gain at low frequencies.</a:t>
                      </a:r>
                    </a:p>
                    <a:p>
                      <a:pPr marL="342900" marR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Used for high range resolution  imaging of construction materials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7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67235" y="381000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Literature Review</a:t>
            </a:r>
            <a:endParaRPr lang="en-US" dirty="0" smtClean="0">
              <a:ea typeface="新細明體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31520" y="2926082"/>
            <a:ext cx="13167360" cy="6875781"/>
          </a:xfrm>
        </p:spPr>
        <p:txBody>
          <a:bodyPr/>
          <a:lstStyle/>
          <a:p>
            <a:pPr marL="0" indent="0" algn="l">
              <a:buNone/>
            </a:pPr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 smtClean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algn="l"/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4000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3700" dirty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AE80BC-417D-48A6-B84D-EAC3CC0188A4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4</a:t>
            </a:r>
          </a:p>
        </p:txBody>
      </p:sp>
      <p:sp>
        <p:nvSpPr>
          <p:cNvPr id="7" name="減號 11"/>
          <p:cNvSpPr/>
          <p:nvPr/>
        </p:nvSpPr>
        <p:spPr>
          <a:xfrm>
            <a:off x="-1706881" y="107891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63552"/>
              </p:ext>
            </p:extLst>
          </p:nvPr>
        </p:nvGraphicFramePr>
        <p:xfrm>
          <a:off x="672707" y="2438400"/>
          <a:ext cx="13156414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683"/>
                <a:gridCol w="4048117"/>
                <a:gridCol w="2362200"/>
                <a:gridCol w="1676400"/>
                <a:gridCol w="3860014"/>
              </a:tblGrid>
              <a:tr h="919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S.No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Published year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Inference</a:t>
                      </a:r>
                      <a:endParaRPr lang="en-US" sz="2400" dirty="0"/>
                    </a:p>
                  </a:txBody>
                  <a:tcPr/>
                </a:tc>
              </a:tr>
              <a:tr h="16712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410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Design of Compact ultra-wide Band Antenna with Dual Band Notched Characteristics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410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Ragini Mishra, R.Kalyan  and Y.M. Dubey</a:t>
                      </a:r>
                      <a:endParaRPr lang="en-US" sz="2400" b="0" i="0" u="none" strike="noStrike" kern="1200" cap="none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Fr-4 Substrate</a:t>
                      </a:r>
                    </a:p>
                    <a:p>
                      <a:pPr marL="285750" indent="-285750" algn="just">
                        <a:buFont typeface="Wingdings" pitchFamily="2" charset="2"/>
                        <a:buChar char="§"/>
                      </a:pPr>
                      <a:r>
                        <a:rPr lang="en-IN" sz="2400" b="0" i="0" u="none" strike="noStrike" kern="1200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UWB antenna is integrated with W shape notch to reduce interference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1579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Comparison of Different Shapes in Microstrip Patch</a:t>
                      </a:r>
                    </a:p>
                    <a:p>
                      <a:pPr algn="just"/>
                      <a:r>
                        <a:rPr lang="en-IN" sz="24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Antenna for X-band Applications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R. Kiruthika and et.al</a:t>
                      </a:r>
                    </a:p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shapes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Rectangular Patch design showed high performance.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20979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Comparative study of different feeding mechanisms on</a:t>
                      </a:r>
                    </a:p>
                    <a:p>
                      <a:pPr marR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thermally stable resonator antenna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410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Kumar Mohita and et.al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IN" sz="24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Feeding Techniques</a:t>
                      </a:r>
                    </a:p>
                    <a:p>
                      <a:pPr marL="342900" marR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IN" sz="24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Microstrip feeding showed best results (Fabrication error is less)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Existing Model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4EA1B3-9548-4F1B-AC80-B4EBF85B662C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3167360" cy="6145280"/>
          </a:xfrm>
        </p:spPr>
        <p:txBody>
          <a:bodyPr/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Micro strip rectangular patch antenna with micro strip line feed.</a:t>
            </a:r>
          </a:p>
          <a:p>
            <a:pPr marL="0" indent="0" algn="l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Substrate-FR4.</a:t>
            </a:r>
          </a:p>
          <a:p>
            <a:pPr algn="l">
              <a:lnSpc>
                <a:spcPct val="150000"/>
              </a:lnSpc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The range of proposed antenna is 3.4 GHz to 11 GHz and return loss of 36 dB at resonant frequency is 4.4 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GHz.</a:t>
            </a:r>
          </a:p>
          <a:p>
            <a:pPr algn="l">
              <a:lnSpc>
                <a:spcPct val="150000"/>
              </a:lnSpc>
            </a:pP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The parameter of hexagon W slot antenna is simulated using High frequency HFSS software.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Existing Model(cont.)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A4A49F-BBA6-4603-B444-55F2D5321C9D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235" y="3074920"/>
            <a:ext cx="13167360" cy="5168901"/>
          </a:xfrm>
        </p:spPr>
        <p:txBody>
          <a:bodyPr/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UWB circular monopole antenna</a:t>
            </a:r>
          </a:p>
          <a:p>
            <a:pPr marL="0" indent="0" algn="l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23" y="3733800"/>
            <a:ext cx="579938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4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1520" y="439421"/>
            <a:ext cx="13167360" cy="1511299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新細明體"/>
                <a:cs typeface="Times New Roman" pitchFamily="18" charset="0"/>
              </a:rPr>
              <a:t>Existing Model(cont.)</a:t>
            </a:r>
            <a:endParaRPr lang="en-US" dirty="0" smtClean="0">
              <a:ea typeface="新細明體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A4A49F-BBA6-4603-B444-55F2D5321C9D}" type="datetime1">
              <a:rPr lang="en-US" altLang="zh-TW" smtClean="0"/>
              <a:t>12-Apr-18</a:t>
            </a:fld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0B84A-ABCB-42C0-BB75-00CEF23AC8B2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7" name="減號 11"/>
          <p:cNvSpPr/>
          <p:nvPr/>
        </p:nvSpPr>
        <p:spPr>
          <a:xfrm>
            <a:off x="-1706880" y="2072641"/>
            <a:ext cx="17915591" cy="1036915"/>
          </a:xfrm>
          <a:prstGeom prst="mathMinus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10170161"/>
            <a:ext cx="4632960" cy="584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Department of ECE / RIT </a:t>
            </a:r>
            <a:endParaRPr lang="en-US" altLang="zh-TW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1520" y="3231477"/>
            <a:ext cx="13167360" cy="5168901"/>
          </a:xfrm>
        </p:spPr>
        <p:txBody>
          <a:bodyPr/>
          <a:lstStyle/>
          <a:p>
            <a:pPr algn="l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loss (S11) Variation with Frequency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743" y="3907116"/>
            <a:ext cx="10058400" cy="626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2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S10242389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43AC056-5A87-4CF2-9278-B220FC8D37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TS102423891</Template>
  <TotalTime>965</TotalTime>
  <Words>981</Words>
  <Application>Microsoft Office PowerPoint</Application>
  <PresentationFormat>Custom</PresentationFormat>
  <Paragraphs>363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1_TS102423891</vt:lpstr>
      <vt:lpstr>Custom Design</vt:lpstr>
      <vt:lpstr>DESIGN OF ULTRA-WIDEBAND ANTENNA</vt:lpstr>
      <vt:lpstr>Introduction</vt:lpstr>
      <vt:lpstr>Introduction(cont.)</vt:lpstr>
      <vt:lpstr>Objective</vt:lpstr>
      <vt:lpstr>Literature Review</vt:lpstr>
      <vt:lpstr>Literature Review</vt:lpstr>
      <vt:lpstr>Existing Model</vt:lpstr>
      <vt:lpstr>Existing Model(cont.)</vt:lpstr>
      <vt:lpstr>Existing Model(cont.)</vt:lpstr>
      <vt:lpstr>Existing Model(cont.)</vt:lpstr>
      <vt:lpstr>Design Equation</vt:lpstr>
      <vt:lpstr>Design equation(cont.)</vt:lpstr>
      <vt:lpstr>Design equation(cont.)</vt:lpstr>
      <vt:lpstr>Design Specification </vt:lpstr>
      <vt:lpstr>Design Specification(cont.) </vt:lpstr>
      <vt:lpstr>Proposed Model </vt:lpstr>
      <vt:lpstr>Proposed Model(cont.)</vt:lpstr>
      <vt:lpstr>Proposed Model(cont.)</vt:lpstr>
      <vt:lpstr>Proposed Model(cont.)</vt:lpstr>
      <vt:lpstr>Proposed Model(cont.)</vt:lpstr>
      <vt:lpstr>Proposed Model(cont.)</vt:lpstr>
      <vt:lpstr>Proposed Model(cont.)</vt:lpstr>
      <vt:lpstr>Proposed Model(cont.)</vt:lpstr>
      <vt:lpstr>Proposed Model(cont.)</vt:lpstr>
      <vt:lpstr>Tools Required</vt:lpstr>
      <vt:lpstr>References</vt:lpstr>
      <vt:lpstr>References</vt:lpstr>
      <vt:lpstr>                 </vt:lpstr>
    </vt:vector>
  </TitlesOfParts>
  <Company>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</dc:creator>
  <cp:lastModifiedBy>MyHome</cp:lastModifiedBy>
  <cp:revision>136</cp:revision>
  <dcterms:created xsi:type="dcterms:W3CDTF">2011-11-23T06:49:31Z</dcterms:created>
  <dcterms:modified xsi:type="dcterms:W3CDTF">2018-04-12T04:36:17Z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TC024238919991</vt:lpwstr>
  </property>
</Properties>
</file>