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Lst>
  <p:notesMasterIdLst>
    <p:notesMasterId r:id="rId16"/>
  </p:notesMasterIdLst>
  <p:sldIdLst>
    <p:sldId id="256" r:id="rId4"/>
    <p:sldId id="257" r:id="rId5"/>
    <p:sldId id="258" r:id="rId6"/>
    <p:sldId id="259" r:id="rId7"/>
    <p:sldId id="260" r:id="rId8"/>
    <p:sldId id="265" r:id="rId9"/>
    <p:sldId id="267" r:id="rId10"/>
    <p:sldId id="269" r:id="rId11"/>
    <p:sldId id="272" r:id="rId12"/>
    <p:sldId id="271" r:id="rId13"/>
    <p:sldId id="263" r:id="rId14"/>
    <p:sldId id="264" r:id="rId15"/>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9" autoAdjust="0"/>
    <p:restoredTop sz="94660"/>
  </p:normalViewPr>
  <p:slideViewPr>
    <p:cSldViewPr>
      <p:cViewPr varScale="1">
        <p:scale>
          <a:sx n="68" d="100"/>
          <a:sy n="68" d="100"/>
        </p:scale>
        <p:origin x="9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IN" dirty="0"/>
              <a:t>SMART ANTENNA FOR BRAIN TUMOR APPLICATION</a:t>
            </a:r>
            <a:endParaRPr lang="zh-TW" altLang="en-US" dirty="0"/>
          </a:p>
        </p:txBody>
      </p:sp>
      <p:sp>
        <p:nvSpPr>
          <p:cNvPr id="3" name="副標題 2"/>
          <p:cNvSpPr>
            <a:spLocks noGrp="1"/>
          </p:cNvSpPr>
          <p:nvPr>
            <p:ph type="subTitle" idx="1"/>
          </p:nvPr>
        </p:nvSpPr>
        <p:spPr>
          <a:xfrm>
            <a:off x="533400" y="2438400"/>
            <a:ext cx="8077200" cy="3200400"/>
          </a:xfrm>
        </p:spPr>
        <p:txBody>
          <a:bodyPr rtlCol="0">
            <a:normAutofit fontScale="92500" lnSpcReduction="10000"/>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Balaji.R</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201502018</a:t>
            </a:r>
            <a:r>
              <a:rPr lang="en-US" b="1" dirty="0">
                <a:solidFill>
                  <a:schemeClr val="tx1"/>
                </a:solidFill>
                <a:latin typeface="Times New Roman" pitchFamily="18" charset="0"/>
                <a:cs typeface="Times New Roman" pitchFamily="18" charset="0"/>
              </a:rPr>
              <a:t> </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Balaji.V</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201502019</a:t>
            </a:r>
            <a:r>
              <a:rPr lang="en-US" b="1" dirty="0">
                <a:solidFill>
                  <a:schemeClr val="tx1"/>
                </a:solidFill>
                <a:latin typeface="Times New Roman" pitchFamily="18" charset="0"/>
                <a:cs typeface="Times New Roman" pitchFamily="18" charset="0"/>
              </a:rPr>
              <a:t> </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Bhuvanesh.G</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201502022</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Mrs.Kalaivani</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ECE, Dept.,</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a:t>15/09/2016</a:t>
            </a:r>
          </a:p>
        </p:txBody>
      </p:sp>
      <p:sp>
        <p:nvSpPr>
          <p:cNvPr id="6" name="Footer Placeholder 5"/>
          <p:cNvSpPr>
            <a:spLocks noGrp="1"/>
          </p:cNvSpPr>
          <p:nvPr>
            <p:ph type="ftr" sz="quarter" idx="11"/>
          </p:nvPr>
        </p:nvSpPr>
        <p:spPr/>
        <p:txBody>
          <a:bodyPr/>
          <a:lstStyle/>
          <a:p>
            <a:pPr>
              <a:defRPr/>
            </a:pPr>
            <a:r>
              <a:rPr lang="en-US" altLang="zh-TW" dirty="0"/>
              <a:t>Department of ECE / RIT</a:t>
            </a:r>
          </a:p>
        </p:txBody>
      </p:sp>
      <p:sp>
        <p:nvSpPr>
          <p:cNvPr id="5" name="Slide Number Placeholder 4"/>
          <p:cNvSpPr>
            <a:spLocks noGrp="1"/>
          </p:cNvSpPr>
          <p:nvPr>
            <p:ph type="sldNum" sz="quarter" idx="12"/>
          </p:nvPr>
        </p:nvSpPr>
        <p:spPr/>
        <p:txBody>
          <a:bodyPr/>
          <a:lstStyle/>
          <a:p>
            <a:pPr>
              <a:defRPr/>
            </a:pPr>
            <a:r>
              <a:rPr lang="en-US" altLang="zh-TW" dirty="0"/>
              <a:t>Batch No.:</a:t>
            </a:r>
          </a:p>
        </p:txBody>
      </p:sp>
      <p:sp>
        <p:nvSpPr>
          <p:cNvPr id="7" name="減號 11"/>
          <p:cNvSpPr/>
          <p:nvPr/>
        </p:nvSpPr>
        <p:spPr>
          <a:xfrm>
            <a:off x="-990600" y="16002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buNone/>
            </a:pPr>
            <a:r>
              <a:rPr lang="en-IN" dirty="0"/>
              <a:t>Hence the proposed method for detecting brain </a:t>
            </a:r>
            <a:r>
              <a:rPr lang="en-IN" dirty="0" err="1"/>
              <a:t>tumor</a:t>
            </a:r>
            <a:r>
              <a:rPr lang="en-IN" dirty="0"/>
              <a:t> using </a:t>
            </a:r>
            <a:r>
              <a:rPr lang="en-IN" dirty="0" err="1"/>
              <a:t>Specfic</a:t>
            </a:r>
            <a:r>
              <a:rPr lang="en-IN" dirty="0"/>
              <a:t> </a:t>
            </a:r>
            <a:r>
              <a:rPr lang="en-IN" dirty="0" err="1"/>
              <a:t>Absorbtion</a:t>
            </a:r>
            <a:r>
              <a:rPr lang="en-IN" dirty="0"/>
              <a:t> Rate (SAR) of low frequency, unidirectional, high gain, </a:t>
            </a:r>
            <a:r>
              <a:rPr lang="en-US" dirty="0"/>
              <a:t>Dielectric resonator antenna (DRA) with 3-D structure is reported to have a wide bandwidth spectrum.</a:t>
            </a:r>
            <a:r>
              <a:rPr lang="en-IN" dirty="0"/>
              <a:t>  </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26249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B. J. Mohammed, A.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Abbosh</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Mustafa, and D. Ireland, "Microwave</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for head imaging,"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Instrumentation and Measurement, IEEE</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63, pp. 117-123,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o. N.-I. R. H. IEEE Standards Coordinating Committee 28,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Standard</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Safety Levels with Respect to Human Exposure to Radio Frequency</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Electromagnetic Fields, 3kHz to 300 GHz</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Institute of Electrical and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Electonics</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Engineers, Incorporated, 1992.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Sabouni</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Kishk</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"Dual-polarized, broadside, thin dielectric</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resonator antenna for microwave imaging,"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Antennas and Wireless</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Propagation Letters, IEEE,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12, pp. 380-383, 2013.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 T.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Mobashsher</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Abbosh</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Y. Wang, "Microwave system to</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detect traumatic brain injuries using compact unidirectional antenna and</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wideband transceiver with verification on realistic head phantom,"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Microwave</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Theory and Techniques, IEEE 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62, pp. 1826-1836,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X. Li,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Jalilvand</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 L. Sit, and T. Zwick, "A compact double-layer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onbody</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matched bowtie antenna for medical diagnosis,"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Antennas and</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Propagation, IEEE 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62, pp. 1808-1816,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eaLnBrk="1" hangingPunct="1">
              <a:spcBef>
                <a:spcPct val="0"/>
              </a:spcBef>
              <a:buFont typeface="Wingdings 2" pitchFamily="18" charset="2"/>
              <a:buChar char=""/>
            </a:pPr>
            <a:endParaRPr lang="en-US" sz="1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11</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44562"/>
          </a:xfrm>
        </p:spPr>
        <p:txBody>
          <a:bodyPr/>
          <a:lstStyle/>
          <a:p>
            <a:endParaRPr lang="en-US">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r>
              <a:rPr lang="en-US" sz="4400" b="1" dirty="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12</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Introduction</a:t>
            </a:r>
            <a:endParaRPr lang="en-US" dirty="0">
              <a:ea typeface="新細明體"/>
            </a:endParaRPr>
          </a:p>
        </p:txBody>
      </p:sp>
      <p:sp>
        <p:nvSpPr>
          <p:cNvPr id="15363" name="Content Placeholder 2"/>
          <p:cNvSpPr>
            <a:spLocks noGrp="1"/>
          </p:cNvSpPr>
          <p:nvPr>
            <p:ph idx="1"/>
          </p:nvPr>
        </p:nvSpPr>
        <p:spPr>
          <a:xfrm>
            <a:off x="457200" y="1828800"/>
            <a:ext cx="8229600" cy="4297363"/>
          </a:xfrm>
        </p:spPr>
        <p:txBody>
          <a:bodyPr/>
          <a:lstStyle/>
          <a:p>
            <a:pPr marL="285750" indent="-285750" algn="just"/>
            <a:r>
              <a:rPr lang="en-IN" sz="2000" dirty="0">
                <a:latin typeface="Times New Roman" panose="02020603050405020304" pitchFamily="18" charset="0"/>
                <a:cs typeface="Times New Roman" panose="02020603050405020304" pitchFamily="18" charset="0"/>
              </a:rPr>
              <a:t>In Microwave imaging, the antenna is the key element for connection between the head and the back end of the microwave imaging system.</a:t>
            </a:r>
          </a:p>
          <a:p>
            <a:pPr marL="285750" indent="-285750" algn="just"/>
            <a:r>
              <a:rPr lang="en-IN" sz="2000" dirty="0">
                <a:latin typeface="Times New Roman" panose="02020603050405020304" pitchFamily="18" charset="0"/>
                <a:cs typeface="Times New Roman" panose="02020603050405020304" pitchFamily="18" charset="0"/>
              </a:rPr>
              <a:t>The dimension and radiation characteristics of the antenna control the overall microwave imaging performance greatly.</a:t>
            </a:r>
          </a:p>
          <a:p>
            <a:pPr marL="285750" indent="-285750" algn="just"/>
            <a:r>
              <a:rPr lang="en-IN" sz="2000" dirty="0">
                <a:latin typeface="Times New Roman" panose="02020603050405020304" pitchFamily="18" charset="0"/>
                <a:cs typeface="Times New Roman" panose="02020603050405020304" pitchFamily="18" charset="0"/>
              </a:rPr>
              <a:t>To be portable and at the same time have all the characteristics desired by the microwave imaging system is a challenging task specifically when it comes to the most sensitive part of human body (head). </a:t>
            </a:r>
          </a:p>
          <a:p>
            <a:pPr marL="285750" indent="-285750" algn="just"/>
            <a:r>
              <a:rPr lang="en-IN" sz="2000" dirty="0">
                <a:latin typeface="Times New Roman" panose="02020603050405020304" pitchFamily="18" charset="0"/>
                <a:cs typeface="Times New Roman" panose="02020603050405020304" pitchFamily="18" charset="0"/>
              </a:rPr>
              <a:t>The final structure achieves a constant gain of 6.6 dB throughout the frequency ranging from </a:t>
            </a:r>
            <a:r>
              <a:rPr lang="en-IN" sz="2000" i="1" dirty="0">
                <a:latin typeface="Times New Roman" panose="02020603050405020304" pitchFamily="18" charset="0"/>
                <a:cs typeface="Times New Roman" panose="02020603050405020304" pitchFamily="18" charset="0"/>
              </a:rPr>
              <a:t>2.65– 2.91 </a:t>
            </a:r>
            <a:r>
              <a:rPr lang="en-IN" sz="2000" dirty="0">
                <a:latin typeface="Times New Roman" panose="02020603050405020304" pitchFamily="18" charset="0"/>
                <a:cs typeface="Times New Roman" panose="02020603050405020304" pitchFamily="18" charset="0"/>
              </a:rPr>
              <a:t>GHz. </a:t>
            </a:r>
          </a:p>
          <a:p>
            <a:pPr algn="just" eaLnBrk="1" hangingPunct="1">
              <a:buFont typeface="Arial" pitchFamily="34" charset="0"/>
              <a:buNone/>
            </a:pPr>
            <a:endParaRPr lang="en-US" sz="20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Objective</a:t>
            </a:r>
            <a:endParaRPr lang="en-US" dirty="0">
              <a:ea typeface="新細明體"/>
            </a:endParaRPr>
          </a:p>
        </p:txBody>
      </p:sp>
      <p:sp>
        <p:nvSpPr>
          <p:cNvPr id="16387" name="Content Placeholder 2"/>
          <p:cNvSpPr>
            <a:spLocks noGrp="1"/>
          </p:cNvSpPr>
          <p:nvPr>
            <p:ph idx="1"/>
          </p:nvPr>
        </p:nvSpPr>
        <p:spPr>
          <a:xfrm>
            <a:off x="457200" y="1828800"/>
            <a:ext cx="8229600" cy="4297363"/>
          </a:xfrm>
        </p:spPr>
        <p:txBody>
          <a:bodyPr/>
          <a:lstStyle/>
          <a:p>
            <a:pPr marL="571500" indent="-571500" algn="just"/>
            <a:endParaRPr lang="en-GB" sz="2000" dirty="0">
              <a:latin typeface="Times New Roman" panose="02020603050405020304" pitchFamily="18" charset="0"/>
              <a:cs typeface="Times New Roman" panose="02020603050405020304" pitchFamily="18" charset="0"/>
            </a:endParaRPr>
          </a:p>
          <a:p>
            <a:pPr marL="571500" indent="-571500" algn="just"/>
            <a:r>
              <a:rPr lang="en-GB" sz="2000" dirty="0">
                <a:latin typeface="Times New Roman" panose="02020603050405020304" pitchFamily="18" charset="0"/>
                <a:cs typeface="Times New Roman" panose="02020603050405020304" pitchFamily="18" charset="0"/>
              </a:rPr>
              <a:t>To sense  the radiation detected tumour affection on a particular part of the body (head).</a:t>
            </a:r>
          </a:p>
          <a:p>
            <a:pPr marL="571500" indent="-571500" algn="just"/>
            <a:r>
              <a:rPr lang="en-GB" sz="2000" dirty="0">
                <a:latin typeface="Times New Roman" panose="02020603050405020304" pitchFamily="18" charset="0"/>
                <a:cs typeface="Times New Roman" panose="02020603050405020304" pitchFamily="18" charset="0"/>
              </a:rPr>
              <a:t>Due to its body wearing idea of these type devices these devices should be made upon low radiating towards the body because of tissue affection on the body.</a:t>
            </a:r>
          </a:p>
          <a:p>
            <a:pPr marL="571500" indent="-571500" algn="just"/>
            <a:r>
              <a:rPr lang="en-GB" sz="2000" dirty="0">
                <a:latin typeface="Times New Roman" panose="02020603050405020304" pitchFamily="18" charset="0"/>
                <a:cs typeface="Times New Roman" panose="02020603050405020304" pitchFamily="18" charset="0"/>
              </a:rPr>
              <a:t>Here a body wearable microwave antenna is made to analyse the radiation over the body.</a:t>
            </a:r>
          </a:p>
          <a:p>
            <a:pPr marL="571500" indent="-571500" algn="just"/>
            <a:endParaRPr lang="en-GB" sz="2000" dirty="0">
              <a:latin typeface="Times New Roman" panose="02020603050405020304" pitchFamily="18" charset="0"/>
              <a:cs typeface="Times New Roman" panose="02020603050405020304" pitchFamily="18" charset="0"/>
            </a:endParaRPr>
          </a:p>
          <a:p>
            <a:pPr marL="571500" indent="-571500" algn="just"/>
            <a:r>
              <a:rPr lang="en-GB" sz="2000" dirty="0">
                <a:latin typeface="Times New Roman" panose="02020603050405020304" pitchFamily="18" charset="0"/>
                <a:cs typeface="Times New Roman" panose="02020603050405020304" pitchFamily="18" charset="0"/>
              </a:rPr>
              <a:t>It is analysed and detected in the combination of the microwave analysis</a:t>
            </a:r>
            <a:endParaRPr lang="en-IN" sz="2000" dirty="0"/>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pic>
        <p:nvPicPr>
          <p:cNvPr id="2" name="Content Placeholder 1">
            <a:extLst>
              <a:ext uri="{FF2B5EF4-FFF2-40B4-BE49-F238E27FC236}">
                <a16:creationId xmlns:a16="http://schemas.microsoft.com/office/drawing/2014/main" id="{13271667-ED2A-4C28-AE19-8A28FCCFCC9E}"/>
              </a:ext>
            </a:extLst>
          </p:cNvPr>
          <p:cNvPicPr>
            <a:picLocks noGrp="1" noChangeAspect="1"/>
          </p:cNvPicPr>
          <p:nvPr>
            <p:ph idx="1"/>
          </p:nvPr>
        </p:nvPicPr>
        <p:blipFill>
          <a:blip r:embed="rId2"/>
          <a:stretch>
            <a:fillRect/>
          </a:stretch>
        </p:blipFill>
        <p:spPr>
          <a:xfrm>
            <a:off x="450166" y="2433290"/>
            <a:ext cx="8229600" cy="3129310"/>
          </a:xfrm>
          <a:prstGeom prst="rect">
            <a:avLst/>
          </a:prstGeom>
        </p:spPr>
      </p:pic>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
        <p:nvSpPr>
          <p:cNvPr id="9" name="Content Placeholder 8">
            <a:extLst>
              <a:ext uri="{FF2B5EF4-FFF2-40B4-BE49-F238E27FC236}">
                <a16:creationId xmlns:a16="http://schemas.microsoft.com/office/drawing/2014/main" id="{B38459B8-2A97-4748-A3D3-248B0542F1E8}"/>
              </a:ext>
            </a:extLst>
          </p:cNvPr>
          <p:cNvSpPr>
            <a:spLocks noGrp="1"/>
          </p:cNvSpPr>
          <p:nvPr>
            <p:ph idx="1"/>
          </p:nvPr>
        </p:nvSpPr>
        <p:spPr>
          <a:xfrm>
            <a:off x="457200" y="2019672"/>
            <a:ext cx="8229600" cy="3230563"/>
          </a:xfrm>
        </p:spPr>
        <p:txBody>
          <a:bodyPr/>
          <a:lstStyle/>
          <a:p>
            <a:pPr marL="285750" indent="-285750" algn="just"/>
            <a:r>
              <a:rPr lang="en-IN" sz="2400" dirty="0">
                <a:latin typeface="Times New Roman" panose="02020603050405020304" pitchFamily="18" charset="0"/>
                <a:cs typeface="Times New Roman" panose="02020603050405020304" pitchFamily="18" charset="0"/>
              </a:rPr>
              <a:t>The CT and MRI scanners are typically large, box-like machine with a hole, or short tunnel, in the centre.</a:t>
            </a:r>
          </a:p>
          <a:p>
            <a:pPr marL="285750" indent="-285750" algn="just"/>
            <a:r>
              <a:rPr lang="en-IN" sz="2400" dirty="0">
                <a:latin typeface="Times New Roman" panose="02020603050405020304" pitchFamily="18" charset="0"/>
                <a:cs typeface="Times New Roman" panose="02020603050405020304" pitchFamily="18" charset="0"/>
              </a:rPr>
              <a:t>Rotating around you, the x-ray tube and electronic x-ray detectors are located opposite each other in a ring, called a gantry.</a:t>
            </a:r>
          </a:p>
          <a:p>
            <a:pPr marL="285750" indent="-285750" algn="just"/>
            <a:r>
              <a:rPr lang="en-IN" sz="2400" dirty="0">
                <a:latin typeface="Times New Roman" panose="02020603050405020304" pitchFamily="18" charset="0"/>
                <a:cs typeface="Times New Roman" panose="02020603050405020304" pitchFamily="18" charset="0"/>
              </a:rPr>
              <a:t>The computer workstation that processes the imaging information is located in a separate control room, where the technologist operates the scanner and monitors your examination in direct visual contact and usually with the ability to hear and talk to you with the use of a speaker and microphone.</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a:r>
              <a:rPr lang="en-GB" sz="2400" dirty="0">
                <a:latin typeface="Times New Roman" panose="02020603050405020304" pitchFamily="18" charset="0"/>
                <a:cs typeface="Times New Roman" panose="02020603050405020304" pitchFamily="18" charset="0"/>
              </a:rPr>
              <a:t>Tumour analysis on the head using CT and MRI scanning systems.</a:t>
            </a:r>
            <a:endParaRPr lang="en-IN" sz="2400" dirty="0">
              <a:latin typeface="Times New Roman" panose="02020603050405020304" pitchFamily="18" charset="0"/>
              <a:cs typeface="Times New Roman" panose="02020603050405020304" pitchFamily="18" charset="0"/>
            </a:endParaRP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dirty="0"/>
              <a:t>29/09/2014</a:t>
            </a:r>
          </a:p>
        </p:txBody>
      </p:sp>
      <p:sp>
        <p:nvSpPr>
          <p:cNvPr id="8" name="Footer Placeholder 5"/>
          <p:cNvSpPr>
            <a:spLocks noGrp="1"/>
          </p:cNvSpPr>
          <p:nvPr>
            <p:ph type="ftr" sz="quarter" idx="11"/>
          </p:nvPr>
        </p:nvSpPr>
        <p:spPr/>
        <p:txBody>
          <a:bodyPr/>
          <a:lstStyle/>
          <a:p>
            <a:pPr>
              <a:defRPr/>
            </a:pPr>
            <a:r>
              <a:rPr lang="en-US" altLang="zh-TW" dirty="0"/>
              <a:t>Department of ECE / RIT</a:t>
            </a:r>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Model-Cont..</a:t>
            </a:r>
            <a:endParaRPr lang="en-US">
              <a:ea typeface="新細明體"/>
            </a:endParaRP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a:latin typeface="Times New Roman" pitchFamily="18" charset="0"/>
                <a:ea typeface="新細明體"/>
                <a:cs typeface="Times New Roman" pitchFamily="18" charset="0"/>
              </a:rPr>
              <a:t>Block diagram and Flow chart of each functional unit in the block diagram.</a:t>
            </a: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7</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a:latin typeface="Times New Roman" pitchFamily="18" charset="0"/>
                <a:ea typeface="新細明體"/>
                <a:cs typeface="Times New Roman" pitchFamily="18" charset="0"/>
              </a:rPr>
              <a:t>    Tabulate the experimental result and write the inference</a:t>
            </a: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lvl="0" algn="just" eaLnBrk="1" hangingPunct="1">
              <a:buNone/>
            </a:pPr>
            <a:r>
              <a:rPr lang="en-US" sz="2400" dirty="0">
                <a:latin typeface="Times New Roman" pitchFamily="18" charset="0"/>
                <a:ea typeface="新細明體"/>
                <a:cs typeface="Times New Roman" pitchFamily="18" charset="0"/>
              </a:rPr>
              <a:t>     Results and discussion part should focus on the results you have claimed as the special feature of your project.</a:t>
            </a:r>
            <a:endParaRPr lang="en-IN" sz="2400" dirty="0">
              <a:latin typeface="Times New Roman" pitchFamily="18" charset="0"/>
              <a:ea typeface="新細明體"/>
              <a:cs typeface="Times New Roman" pitchFamily="18" charset="0"/>
            </a:endParaRPr>
          </a:p>
          <a:p>
            <a:pPr eaLnBrk="1" hangingPunct="1">
              <a:buFont typeface="Arial" pitchFamily="34" charset="0"/>
              <a:buNone/>
            </a:pPr>
            <a:r>
              <a:rPr lang="en-US" sz="2400" dirty="0">
                <a:latin typeface="Times New Roman" pitchFamily="18" charset="0"/>
                <a:ea typeface="新細明體"/>
                <a:cs typeface="Times New Roman" pitchFamily="18" charset="0"/>
              </a:rPr>
              <a:t> </a:t>
            </a:r>
          </a:p>
        </p:txBody>
      </p:sp>
      <p:sp>
        <p:nvSpPr>
          <p:cNvPr id="4" name="Date Placeholder 3"/>
          <p:cNvSpPr>
            <a:spLocks noGrp="1"/>
          </p:cNvSpPr>
          <p:nvPr>
            <p:ph type="dt" sz="quarter" idx="10"/>
          </p:nvPr>
        </p:nvSpPr>
        <p:spPr/>
        <p:txBody>
          <a:bodyPr/>
          <a:lstStyle/>
          <a:p>
            <a:pPr>
              <a:defRPr/>
            </a:pPr>
            <a:r>
              <a:rPr lang="en-US" altLang="zh-TW" dirty="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A23A-C0ED-46F9-BB32-CBBE105683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Design</a:t>
            </a:r>
            <a:r>
              <a:rPr lang="en-IN" dirty="0"/>
              <a:t> flow:</a:t>
            </a:r>
            <a:endParaRPr lang="en-US" dirty="0"/>
          </a:p>
        </p:txBody>
      </p:sp>
      <p:sp>
        <p:nvSpPr>
          <p:cNvPr id="4" name="Date Placeholder 3">
            <a:extLst>
              <a:ext uri="{FF2B5EF4-FFF2-40B4-BE49-F238E27FC236}">
                <a16:creationId xmlns:a16="http://schemas.microsoft.com/office/drawing/2014/main" id="{7917D0C7-B42C-4D17-8180-E01528F25C0D}"/>
              </a:ext>
            </a:extLst>
          </p:cNvPr>
          <p:cNvSpPr>
            <a:spLocks noGrp="1"/>
          </p:cNvSpPr>
          <p:nvPr>
            <p:ph type="dt" sz="half" idx="10"/>
          </p:nvPr>
        </p:nvSpPr>
        <p:spPr/>
        <p:txBody>
          <a:bodyPr/>
          <a:lstStyle/>
          <a:p>
            <a:pPr>
              <a:defRPr/>
            </a:pPr>
            <a:r>
              <a:rPr lang="en-US"/>
              <a:t>23/11/2011</a:t>
            </a:r>
          </a:p>
        </p:txBody>
      </p:sp>
      <p:sp>
        <p:nvSpPr>
          <p:cNvPr id="5" name="Footer Placeholder 4">
            <a:extLst>
              <a:ext uri="{FF2B5EF4-FFF2-40B4-BE49-F238E27FC236}">
                <a16:creationId xmlns:a16="http://schemas.microsoft.com/office/drawing/2014/main" id="{566AA226-2C67-47ED-9FF0-25F710465564}"/>
              </a:ext>
            </a:extLst>
          </p:cNvPr>
          <p:cNvSpPr>
            <a:spLocks noGrp="1"/>
          </p:cNvSpPr>
          <p:nvPr>
            <p:ph type="ftr" sz="quarter" idx="11"/>
          </p:nvPr>
        </p:nvSpPr>
        <p:spPr/>
        <p:txBody>
          <a:bodyPr/>
          <a:lstStyle/>
          <a:p>
            <a:pPr>
              <a:defRPr/>
            </a:pPr>
            <a:r>
              <a:rPr lang="en-US"/>
              <a:t>Rajalakshmi Institute of Technology</a:t>
            </a:r>
          </a:p>
        </p:txBody>
      </p:sp>
      <p:sp>
        <p:nvSpPr>
          <p:cNvPr id="6" name="Slide Number Placeholder 5">
            <a:extLst>
              <a:ext uri="{FF2B5EF4-FFF2-40B4-BE49-F238E27FC236}">
                <a16:creationId xmlns:a16="http://schemas.microsoft.com/office/drawing/2014/main" id="{DEF843B8-B69B-40F7-B83F-589FE259484B}"/>
              </a:ext>
            </a:extLst>
          </p:cNvPr>
          <p:cNvSpPr>
            <a:spLocks noGrp="1"/>
          </p:cNvSpPr>
          <p:nvPr>
            <p:ph type="sldNum" sz="quarter" idx="12"/>
          </p:nvPr>
        </p:nvSpPr>
        <p:spPr/>
        <p:txBody>
          <a:bodyPr/>
          <a:lstStyle/>
          <a:p>
            <a:pPr>
              <a:defRPr/>
            </a:pPr>
            <a:fld id="{D65DF054-63C3-48F9-892F-07F0A8948BF7}" type="slidenum">
              <a:rPr lang="en-US" smtClean="0"/>
              <a:pPr>
                <a:defRPr/>
              </a:pPr>
              <a:t>9</a:t>
            </a:fld>
            <a:endParaRPr lang="en-US"/>
          </a:p>
        </p:txBody>
      </p:sp>
      <p:sp>
        <p:nvSpPr>
          <p:cNvPr id="7" name="AutoShape 15">
            <a:extLst>
              <a:ext uri="{FF2B5EF4-FFF2-40B4-BE49-F238E27FC236}">
                <a16:creationId xmlns:a16="http://schemas.microsoft.com/office/drawing/2014/main" id="{C020A8FB-339A-4869-9DE0-35F872555F95}"/>
              </a:ext>
            </a:extLst>
          </p:cNvPr>
          <p:cNvSpPr>
            <a:spLocks noChangeArrowheads="1"/>
          </p:cNvSpPr>
          <p:nvPr/>
        </p:nvSpPr>
        <p:spPr bwMode="auto">
          <a:xfrm>
            <a:off x="1719262" y="2178051"/>
            <a:ext cx="1276350" cy="5810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Source selection</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8" name="AutoShape 14">
            <a:extLst>
              <a:ext uri="{FF2B5EF4-FFF2-40B4-BE49-F238E27FC236}">
                <a16:creationId xmlns:a16="http://schemas.microsoft.com/office/drawing/2014/main" id="{FD3B1EA0-8FA8-4DB4-9D78-C6F893D41BBE}"/>
              </a:ext>
            </a:extLst>
          </p:cNvPr>
          <p:cNvSpPr>
            <a:spLocks noChangeArrowheads="1"/>
          </p:cNvSpPr>
          <p:nvPr/>
        </p:nvSpPr>
        <p:spPr bwMode="auto">
          <a:xfrm>
            <a:off x="3271837" y="2178051"/>
            <a:ext cx="1362075" cy="5524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Frequency band of antenna defining</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9" name="AutoShape 13">
            <a:extLst>
              <a:ext uri="{FF2B5EF4-FFF2-40B4-BE49-F238E27FC236}">
                <a16:creationId xmlns:a16="http://schemas.microsoft.com/office/drawing/2014/main" id="{F54846F0-4FA7-4686-8F07-478C6A49EBBC}"/>
              </a:ext>
            </a:extLst>
          </p:cNvPr>
          <p:cNvSpPr>
            <a:spLocks noChangeArrowheads="1"/>
          </p:cNvSpPr>
          <p:nvPr/>
        </p:nvSpPr>
        <p:spPr bwMode="auto">
          <a:xfrm>
            <a:off x="4852987" y="2168526"/>
            <a:ext cx="1295400" cy="5905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Antenna design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12">
            <a:extLst>
              <a:ext uri="{FF2B5EF4-FFF2-40B4-BE49-F238E27FC236}">
                <a16:creationId xmlns:a16="http://schemas.microsoft.com/office/drawing/2014/main" id="{D430EAAA-448E-4182-AC73-DCEA382E86C4}"/>
              </a:ext>
            </a:extLst>
          </p:cNvPr>
          <p:cNvSpPr>
            <a:spLocks noChangeArrowheads="1"/>
          </p:cNvSpPr>
          <p:nvPr/>
        </p:nvSpPr>
        <p:spPr bwMode="auto">
          <a:xfrm>
            <a:off x="6891337" y="3067051"/>
            <a:ext cx="1095375" cy="1025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modelling and simulation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1" name="AutoShape 11">
            <a:extLst>
              <a:ext uri="{FF2B5EF4-FFF2-40B4-BE49-F238E27FC236}">
                <a16:creationId xmlns:a16="http://schemas.microsoft.com/office/drawing/2014/main" id="{346CC213-0CF3-44CE-9C35-0BB607607270}"/>
              </a:ext>
            </a:extLst>
          </p:cNvPr>
          <p:cNvSpPr>
            <a:spLocks noChangeShapeType="1"/>
          </p:cNvSpPr>
          <p:nvPr/>
        </p:nvSpPr>
        <p:spPr bwMode="auto">
          <a:xfrm flipV="1">
            <a:off x="2995612" y="2457451"/>
            <a:ext cx="276225"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a:extLst>
              <a:ext uri="{FF2B5EF4-FFF2-40B4-BE49-F238E27FC236}">
                <a16:creationId xmlns:a16="http://schemas.microsoft.com/office/drawing/2014/main" id="{503DE867-CE22-465E-A5D1-6C71EA892B4A}"/>
              </a:ext>
            </a:extLst>
          </p:cNvPr>
          <p:cNvSpPr>
            <a:spLocks noChangeShapeType="1"/>
          </p:cNvSpPr>
          <p:nvPr/>
        </p:nvSpPr>
        <p:spPr bwMode="auto">
          <a:xfrm>
            <a:off x="4633912" y="2457451"/>
            <a:ext cx="2190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9">
            <a:extLst>
              <a:ext uri="{FF2B5EF4-FFF2-40B4-BE49-F238E27FC236}">
                <a16:creationId xmlns:a16="http://schemas.microsoft.com/office/drawing/2014/main" id="{08386316-E88F-4A9C-A383-EC08FAED20E0}"/>
              </a:ext>
            </a:extLst>
          </p:cNvPr>
          <p:cNvSpPr>
            <a:spLocks noChangeArrowheads="1"/>
          </p:cNvSpPr>
          <p:nvPr/>
        </p:nvSpPr>
        <p:spPr bwMode="auto">
          <a:xfrm>
            <a:off x="1185967" y="3448050"/>
            <a:ext cx="1514475" cy="5429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Human body making</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8">
            <a:extLst>
              <a:ext uri="{FF2B5EF4-FFF2-40B4-BE49-F238E27FC236}">
                <a16:creationId xmlns:a16="http://schemas.microsoft.com/office/drawing/2014/main" id="{7B8AF418-8CE9-480B-BCE9-A90926C781D3}"/>
              </a:ext>
            </a:extLst>
          </p:cNvPr>
          <p:cNvSpPr>
            <a:spLocks noChangeArrowheads="1"/>
          </p:cNvSpPr>
          <p:nvPr/>
        </p:nvSpPr>
        <p:spPr bwMode="auto">
          <a:xfrm>
            <a:off x="4900612" y="3346451"/>
            <a:ext cx="1247775" cy="5429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Integration</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5" name="AutoShape 7">
            <a:extLst>
              <a:ext uri="{FF2B5EF4-FFF2-40B4-BE49-F238E27FC236}">
                <a16:creationId xmlns:a16="http://schemas.microsoft.com/office/drawing/2014/main" id="{F49EEF0D-4E8E-4CA8-B60C-0D459E817DC6}"/>
              </a:ext>
            </a:extLst>
          </p:cNvPr>
          <p:cNvSpPr>
            <a:spLocks noChangeShapeType="1"/>
          </p:cNvSpPr>
          <p:nvPr/>
        </p:nvSpPr>
        <p:spPr bwMode="auto">
          <a:xfrm>
            <a:off x="5443537" y="2765426"/>
            <a:ext cx="0" cy="5572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6">
            <a:extLst>
              <a:ext uri="{FF2B5EF4-FFF2-40B4-BE49-F238E27FC236}">
                <a16:creationId xmlns:a16="http://schemas.microsoft.com/office/drawing/2014/main" id="{256326B4-FF91-4B50-8AD5-A109EAC52673}"/>
              </a:ext>
            </a:extLst>
          </p:cNvPr>
          <p:cNvSpPr>
            <a:spLocks noChangeShapeType="1"/>
          </p:cNvSpPr>
          <p:nvPr/>
        </p:nvSpPr>
        <p:spPr bwMode="auto">
          <a:xfrm>
            <a:off x="4595812" y="3605214"/>
            <a:ext cx="3048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5">
            <a:extLst>
              <a:ext uri="{FF2B5EF4-FFF2-40B4-BE49-F238E27FC236}">
                <a16:creationId xmlns:a16="http://schemas.microsoft.com/office/drawing/2014/main" id="{0D6D5110-74F2-4B2E-948F-344FD4E98FA0}"/>
              </a:ext>
            </a:extLst>
          </p:cNvPr>
          <p:cNvSpPr>
            <a:spLocks noChangeShapeType="1"/>
          </p:cNvSpPr>
          <p:nvPr/>
        </p:nvSpPr>
        <p:spPr bwMode="auto">
          <a:xfrm flipV="1">
            <a:off x="6148387" y="3605214"/>
            <a:ext cx="7429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a:extLst>
              <a:ext uri="{FF2B5EF4-FFF2-40B4-BE49-F238E27FC236}">
                <a16:creationId xmlns:a16="http://schemas.microsoft.com/office/drawing/2014/main" id="{E798D4AA-369C-4A67-AB5B-0BCA8A527BFC}"/>
              </a:ext>
            </a:extLst>
          </p:cNvPr>
          <p:cNvSpPr>
            <a:spLocks noChangeArrowheads="1"/>
          </p:cNvSpPr>
          <p:nvPr/>
        </p:nvSpPr>
        <p:spPr bwMode="auto">
          <a:xfrm>
            <a:off x="6757987" y="4451351"/>
            <a:ext cx="1533525" cy="6477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SAR calculation</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9" name="AutoShape 3">
            <a:extLst>
              <a:ext uri="{FF2B5EF4-FFF2-40B4-BE49-F238E27FC236}">
                <a16:creationId xmlns:a16="http://schemas.microsoft.com/office/drawing/2014/main" id="{EFE54408-E270-4CAB-863A-01C7818FF676}"/>
              </a:ext>
            </a:extLst>
          </p:cNvPr>
          <p:cNvSpPr>
            <a:spLocks noChangeArrowheads="1"/>
          </p:cNvSpPr>
          <p:nvPr/>
        </p:nvSpPr>
        <p:spPr bwMode="auto">
          <a:xfrm>
            <a:off x="2933700" y="3429000"/>
            <a:ext cx="1638300" cy="5619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Tumour formation</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1">
            <a:extLst>
              <a:ext uri="{FF2B5EF4-FFF2-40B4-BE49-F238E27FC236}">
                <a16:creationId xmlns:a16="http://schemas.microsoft.com/office/drawing/2014/main" id="{22095BED-88A7-4607-A334-5A3F2A1DEBB5}"/>
              </a:ext>
            </a:extLst>
          </p:cNvPr>
          <p:cNvSpPr>
            <a:spLocks noChangeShapeType="1"/>
          </p:cNvSpPr>
          <p:nvPr/>
        </p:nvSpPr>
        <p:spPr bwMode="auto">
          <a:xfrm>
            <a:off x="7443787" y="4127501"/>
            <a:ext cx="9525"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Arrow Connector 20">
            <a:extLst>
              <a:ext uri="{FF2B5EF4-FFF2-40B4-BE49-F238E27FC236}">
                <a16:creationId xmlns:a16="http://schemas.microsoft.com/office/drawing/2014/main" id="{3E2CC25E-3BAA-4849-B9E0-7FA24084ED7B}"/>
              </a:ext>
            </a:extLst>
          </p:cNvPr>
          <p:cNvCxnSpPr>
            <a:cxnSpLocks/>
          </p:cNvCxnSpPr>
          <p:nvPr/>
        </p:nvCxnSpPr>
        <p:spPr>
          <a:xfrm>
            <a:off x="2712348" y="3719512"/>
            <a:ext cx="221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176918"/>
      </p:ext>
    </p:extLst>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189</TotalTime>
  <Words>757</Words>
  <Application>Microsoft Office PowerPoint</Application>
  <PresentationFormat>On-screen Show (4:3)</PresentationFormat>
  <Paragraphs>96</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Times New Roman</vt:lpstr>
      <vt:lpstr>Wingdings 2</vt:lpstr>
      <vt:lpstr>1_TS102423891</vt:lpstr>
      <vt:lpstr>Custom Design</vt:lpstr>
      <vt:lpstr>SMART ANTENNA FOR BRAIN TUMOR APPLICATION</vt:lpstr>
      <vt:lpstr>Introduction</vt:lpstr>
      <vt:lpstr>Objective</vt:lpstr>
      <vt:lpstr>Literature Review</vt:lpstr>
      <vt:lpstr>Existing  Model</vt:lpstr>
      <vt:lpstr>Proposed Model</vt:lpstr>
      <vt:lpstr>Proposed Model-Cont..</vt:lpstr>
      <vt:lpstr>Experimental results and discussion</vt:lpstr>
      <vt:lpstr>Design flow:</vt:lpstr>
      <vt:lpstr>Conclusion</vt:lpstr>
      <vt:lpstr>References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Balaji V</cp:lastModifiedBy>
  <cp:revision>34</cp:revision>
  <dcterms:created xsi:type="dcterms:W3CDTF">2011-11-23T06:49:31Z</dcterms:created>
  <dcterms:modified xsi:type="dcterms:W3CDTF">2019-02-22T03:25:10Z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