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2"/>
    <p:sldMasterId id="2147483660" r:id="rId3"/>
    <p:sldMasterId id="2147484102" r:id="rId4"/>
    <p:sldMasterId id="2147484114" r:id="rId5"/>
  </p:sldMasterIdLst>
  <p:notesMasterIdLst>
    <p:notesMasterId r:id="rId39"/>
  </p:notesMasterIdLst>
  <p:sldIdLst>
    <p:sldId id="256" r:id="rId6"/>
    <p:sldId id="257" r:id="rId7"/>
    <p:sldId id="258" r:id="rId8"/>
    <p:sldId id="316" r:id="rId9"/>
    <p:sldId id="277" r:id="rId10"/>
    <p:sldId id="276" r:id="rId11"/>
    <p:sldId id="275" r:id="rId12"/>
    <p:sldId id="278" r:id="rId13"/>
    <p:sldId id="317" r:id="rId14"/>
    <p:sldId id="260" r:id="rId15"/>
    <p:sldId id="265" r:id="rId16"/>
    <p:sldId id="318" r:id="rId17"/>
    <p:sldId id="319" r:id="rId18"/>
    <p:sldId id="325" r:id="rId19"/>
    <p:sldId id="324" r:id="rId20"/>
    <p:sldId id="323" r:id="rId21"/>
    <p:sldId id="321" r:id="rId22"/>
    <p:sldId id="322" r:id="rId23"/>
    <p:sldId id="333" r:id="rId24"/>
    <p:sldId id="334" r:id="rId25"/>
    <p:sldId id="326" r:id="rId26"/>
    <p:sldId id="328" r:id="rId27"/>
    <p:sldId id="329" r:id="rId28"/>
    <p:sldId id="330" r:id="rId29"/>
    <p:sldId id="269" r:id="rId30"/>
    <p:sldId id="332" r:id="rId31"/>
    <p:sldId id="331" r:id="rId32"/>
    <p:sldId id="271" r:id="rId33"/>
    <p:sldId id="263" r:id="rId34"/>
    <p:sldId id="336" r:id="rId35"/>
    <p:sldId id="335" r:id="rId36"/>
    <p:sldId id="337" r:id="rId37"/>
    <p:sldId id="264" r:id="rId38"/>
  </p:sldIdLst>
  <p:sldSz cx="9144000" cy="6858000" type="screen4x3"/>
  <p:notesSz cx="6858000" cy="9144000"/>
  <p:defaultTextStyle>
    <a:defPPr>
      <a:defRPr lang="zh-TW"/>
    </a:defPPr>
    <a:lvl1pPr algn="l" rtl="0" fontAlgn="base">
      <a:spcBef>
        <a:spcPct val="0"/>
      </a:spcBef>
      <a:spcAft>
        <a:spcPct val="0"/>
      </a:spcAft>
      <a:defRPr kern="1200">
        <a:solidFill>
          <a:schemeClr val="tx1"/>
        </a:solidFill>
        <a:latin typeface="Arial" pitchFamily="34" charset="0"/>
        <a:ea typeface="新細明體"/>
        <a:cs typeface="新細明體"/>
      </a:defRPr>
    </a:lvl1pPr>
    <a:lvl2pPr marL="457200" algn="l" rtl="0" fontAlgn="base">
      <a:spcBef>
        <a:spcPct val="0"/>
      </a:spcBef>
      <a:spcAft>
        <a:spcPct val="0"/>
      </a:spcAft>
      <a:defRPr kern="1200">
        <a:solidFill>
          <a:schemeClr val="tx1"/>
        </a:solidFill>
        <a:latin typeface="Arial" pitchFamily="34" charset="0"/>
        <a:ea typeface="新細明體"/>
        <a:cs typeface="新細明體"/>
      </a:defRPr>
    </a:lvl2pPr>
    <a:lvl3pPr marL="914400" algn="l" rtl="0" fontAlgn="base">
      <a:spcBef>
        <a:spcPct val="0"/>
      </a:spcBef>
      <a:spcAft>
        <a:spcPct val="0"/>
      </a:spcAft>
      <a:defRPr kern="1200">
        <a:solidFill>
          <a:schemeClr val="tx1"/>
        </a:solidFill>
        <a:latin typeface="Arial" pitchFamily="34" charset="0"/>
        <a:ea typeface="新細明體"/>
        <a:cs typeface="新細明體"/>
      </a:defRPr>
    </a:lvl3pPr>
    <a:lvl4pPr marL="1371600" algn="l" rtl="0" fontAlgn="base">
      <a:spcBef>
        <a:spcPct val="0"/>
      </a:spcBef>
      <a:spcAft>
        <a:spcPct val="0"/>
      </a:spcAft>
      <a:defRPr kern="1200">
        <a:solidFill>
          <a:schemeClr val="tx1"/>
        </a:solidFill>
        <a:latin typeface="Arial" pitchFamily="34" charset="0"/>
        <a:ea typeface="新細明體"/>
        <a:cs typeface="新細明體"/>
      </a:defRPr>
    </a:lvl4pPr>
    <a:lvl5pPr marL="1828800" algn="l" rtl="0" fontAlgn="base">
      <a:spcBef>
        <a:spcPct val="0"/>
      </a:spcBef>
      <a:spcAft>
        <a:spcPct val="0"/>
      </a:spcAft>
      <a:defRPr kern="1200">
        <a:solidFill>
          <a:schemeClr val="tx1"/>
        </a:solidFill>
        <a:latin typeface="Arial" pitchFamily="34" charset="0"/>
        <a:ea typeface="新細明體"/>
        <a:cs typeface="新細明體"/>
      </a:defRPr>
    </a:lvl5pPr>
    <a:lvl6pPr marL="2286000" algn="l" defTabSz="914400" rtl="0" eaLnBrk="1" latinLnBrk="0" hangingPunct="1">
      <a:defRPr kern="1200">
        <a:solidFill>
          <a:schemeClr val="tx1"/>
        </a:solidFill>
        <a:latin typeface="Arial" pitchFamily="34" charset="0"/>
        <a:ea typeface="新細明體"/>
        <a:cs typeface="新細明體"/>
      </a:defRPr>
    </a:lvl6pPr>
    <a:lvl7pPr marL="2743200" algn="l" defTabSz="914400" rtl="0" eaLnBrk="1" latinLnBrk="0" hangingPunct="1">
      <a:defRPr kern="1200">
        <a:solidFill>
          <a:schemeClr val="tx1"/>
        </a:solidFill>
        <a:latin typeface="Arial" pitchFamily="34" charset="0"/>
        <a:ea typeface="新細明體"/>
        <a:cs typeface="新細明體"/>
      </a:defRPr>
    </a:lvl7pPr>
    <a:lvl8pPr marL="3200400" algn="l" defTabSz="914400" rtl="0" eaLnBrk="1" latinLnBrk="0" hangingPunct="1">
      <a:defRPr kern="1200">
        <a:solidFill>
          <a:schemeClr val="tx1"/>
        </a:solidFill>
        <a:latin typeface="Arial" pitchFamily="34" charset="0"/>
        <a:ea typeface="新細明體"/>
        <a:cs typeface="新細明體"/>
      </a:defRPr>
    </a:lvl8pPr>
    <a:lvl9pPr marL="3657600" algn="l" defTabSz="914400" rtl="0" eaLnBrk="1" latinLnBrk="0" hangingPunct="1">
      <a:defRPr kern="1200">
        <a:solidFill>
          <a:schemeClr val="tx1"/>
        </a:solidFill>
        <a:latin typeface="Arial" pitchFamily="34" charset="0"/>
        <a:ea typeface="新細明體"/>
        <a:cs typeface="新細明體"/>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54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slideMaster" Target="slideMasters/slideMaster2.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slideMaster" Target="slideMasters/slideMaster1.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4.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3.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DB6280E4-9E9E-4968-94E7-FE5FAE43267D}" type="datetimeFigureOut">
              <a:rPr lang="en-US"/>
              <a:pPr>
                <a:defRPr/>
              </a:pPr>
              <a:t>3/25/2019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DB1FBA5A-0BD1-4EE7-9E26-5FFCBAF8504B}" type="slidenum">
              <a:rPr lang="en-US"/>
              <a:pPr>
                <a:defRPr/>
              </a:pPr>
              <a:t>‹#›</a:t>
            </a:fld>
            <a:endParaRPr lang="en-US"/>
          </a:p>
        </p:txBody>
      </p:sp>
    </p:spTree>
    <p:extLst>
      <p:ext uri="{BB962C8B-B14F-4D97-AF65-F5344CB8AC3E}">
        <p14:creationId xmlns:p14="http://schemas.microsoft.com/office/powerpoint/2010/main" val="7488849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新細明體"/>
      </a:defRPr>
    </a:lvl1pPr>
    <a:lvl2pPr marL="457200" algn="l" rtl="0" eaLnBrk="0" fontAlgn="base" hangingPunct="0">
      <a:spcBef>
        <a:spcPct val="30000"/>
      </a:spcBef>
      <a:spcAft>
        <a:spcPct val="0"/>
      </a:spcAft>
      <a:defRPr sz="1200" kern="1200">
        <a:solidFill>
          <a:schemeClr val="tx1"/>
        </a:solidFill>
        <a:latin typeface="+mn-lt"/>
        <a:ea typeface="+mn-ea"/>
        <a:cs typeface="新細明體"/>
      </a:defRPr>
    </a:lvl2pPr>
    <a:lvl3pPr marL="914400" algn="l" rtl="0" eaLnBrk="0" fontAlgn="base" hangingPunct="0">
      <a:spcBef>
        <a:spcPct val="30000"/>
      </a:spcBef>
      <a:spcAft>
        <a:spcPct val="0"/>
      </a:spcAft>
      <a:defRPr sz="1200" kern="1200">
        <a:solidFill>
          <a:schemeClr val="tx1"/>
        </a:solidFill>
        <a:latin typeface="+mn-lt"/>
        <a:ea typeface="+mn-ea"/>
        <a:cs typeface="新細明體"/>
      </a:defRPr>
    </a:lvl3pPr>
    <a:lvl4pPr marL="1371600" algn="l" rtl="0" eaLnBrk="0" fontAlgn="base" hangingPunct="0">
      <a:spcBef>
        <a:spcPct val="30000"/>
      </a:spcBef>
      <a:spcAft>
        <a:spcPct val="0"/>
      </a:spcAft>
      <a:defRPr sz="1200" kern="1200">
        <a:solidFill>
          <a:schemeClr val="tx1"/>
        </a:solidFill>
        <a:latin typeface="+mn-lt"/>
        <a:ea typeface="+mn-ea"/>
        <a:cs typeface="新細明體"/>
      </a:defRPr>
    </a:lvl4pPr>
    <a:lvl5pPr marL="1828800" algn="l" rtl="0" eaLnBrk="0" fontAlgn="base" hangingPunct="0">
      <a:spcBef>
        <a:spcPct val="30000"/>
      </a:spcBef>
      <a:spcAft>
        <a:spcPct val="0"/>
      </a:spcAft>
      <a:defRPr sz="1200" kern="1200">
        <a:solidFill>
          <a:schemeClr val="tx1"/>
        </a:solidFill>
        <a:latin typeface="+mn-lt"/>
        <a:ea typeface="+mn-ea"/>
        <a:cs typeface="新細明體"/>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en-US" altLang="zh-TW"/>
              <a:t>Click to edit Master title style</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a:t>Click to edit Master subtitle style</a:t>
            </a:r>
          </a:p>
        </p:txBody>
      </p:sp>
      <p:sp>
        <p:nvSpPr>
          <p:cNvPr id="4" name="日期版面配置區 3"/>
          <p:cNvSpPr>
            <a:spLocks noGrp="1"/>
          </p:cNvSpPr>
          <p:nvPr>
            <p:ph type="dt" sz="half" idx="10"/>
          </p:nvPr>
        </p:nvSpPr>
        <p:spPr/>
        <p:txBody>
          <a:bodyPr/>
          <a:lstStyle>
            <a:lvl1pPr>
              <a:defRPr/>
            </a:lvl1pPr>
          </a:lstStyle>
          <a:p>
            <a:pPr>
              <a:defRPr/>
            </a:pPr>
            <a:r>
              <a:rPr lang="en-US" altLang="zh-TW"/>
              <a:t>26/03/2019</a:t>
            </a:r>
          </a:p>
        </p:txBody>
      </p:sp>
      <p:sp>
        <p:nvSpPr>
          <p:cNvPr id="5" name="頁尾版面配置區 4"/>
          <p:cNvSpPr>
            <a:spLocks noGrp="1"/>
          </p:cNvSpPr>
          <p:nvPr>
            <p:ph type="ftr" sz="quarter" idx="11"/>
          </p:nvPr>
        </p:nvSpPr>
        <p:spPr/>
        <p:txBody>
          <a:bodyPr/>
          <a:lstStyle>
            <a:lvl1pPr>
              <a:defRPr/>
            </a:lvl1pPr>
          </a:lstStyle>
          <a:p>
            <a:pPr>
              <a:defRPr/>
            </a:pPr>
            <a:r>
              <a:rPr lang="en-US" altLang="zh-TW"/>
              <a:t>Department of ECE / RIT  BATCH 1</a:t>
            </a:r>
          </a:p>
        </p:txBody>
      </p:sp>
      <p:sp>
        <p:nvSpPr>
          <p:cNvPr id="6" name="投影片編號版面配置區 5"/>
          <p:cNvSpPr>
            <a:spLocks noGrp="1"/>
          </p:cNvSpPr>
          <p:nvPr>
            <p:ph type="sldNum" sz="quarter" idx="12"/>
          </p:nvPr>
        </p:nvSpPr>
        <p:spPr/>
        <p:txBody>
          <a:bodyPr/>
          <a:lstStyle>
            <a:lvl1pPr>
              <a:defRPr/>
            </a:lvl1pPr>
          </a:lstStyle>
          <a:p>
            <a:pPr>
              <a:defRPr/>
            </a:pPr>
            <a:fld id="{6B7DA0CD-0D39-42F7-B415-D78A266234D7}" type="slidenum">
              <a:rPr lang="en-US" altLang="zh-TW"/>
              <a:pPr>
                <a:defRPr/>
              </a:pPr>
              <a:t>‹#›</a:t>
            </a:fld>
            <a:endParaRPr lang="en-US" altLang="zh-TW"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Click to edit Master title style</a:t>
            </a:r>
          </a:p>
        </p:txBody>
      </p:sp>
      <p:sp>
        <p:nvSpPr>
          <p:cNvPr id="3" name="直排文字版面配置區 2"/>
          <p:cNvSpPr>
            <a:spLocks noGrp="1"/>
          </p:cNvSpPr>
          <p:nvPr>
            <p:ph type="body" orient="vert" idx="1"/>
          </p:nvPr>
        </p:nvSpPr>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4" name="日期版面配置區 3"/>
          <p:cNvSpPr>
            <a:spLocks noGrp="1"/>
          </p:cNvSpPr>
          <p:nvPr>
            <p:ph type="dt" sz="half" idx="10"/>
          </p:nvPr>
        </p:nvSpPr>
        <p:spPr/>
        <p:txBody>
          <a:bodyPr/>
          <a:lstStyle>
            <a:lvl1pPr>
              <a:defRPr/>
            </a:lvl1pPr>
          </a:lstStyle>
          <a:p>
            <a:pPr>
              <a:defRPr/>
            </a:pPr>
            <a:r>
              <a:rPr lang="en-US" altLang="zh-TW"/>
              <a:t>26/03/2019</a:t>
            </a:r>
          </a:p>
        </p:txBody>
      </p:sp>
      <p:sp>
        <p:nvSpPr>
          <p:cNvPr id="5" name="頁尾版面配置區 4"/>
          <p:cNvSpPr>
            <a:spLocks noGrp="1"/>
          </p:cNvSpPr>
          <p:nvPr>
            <p:ph type="ftr" sz="quarter" idx="11"/>
          </p:nvPr>
        </p:nvSpPr>
        <p:spPr/>
        <p:txBody>
          <a:bodyPr/>
          <a:lstStyle>
            <a:lvl1pPr>
              <a:defRPr/>
            </a:lvl1pPr>
          </a:lstStyle>
          <a:p>
            <a:pPr>
              <a:defRPr/>
            </a:pPr>
            <a:r>
              <a:rPr lang="en-US" altLang="zh-TW"/>
              <a:t>Department of ECE / RIT  BATCH 1</a:t>
            </a:r>
          </a:p>
        </p:txBody>
      </p:sp>
      <p:sp>
        <p:nvSpPr>
          <p:cNvPr id="6" name="投影片編號版面配置區 5"/>
          <p:cNvSpPr>
            <a:spLocks noGrp="1"/>
          </p:cNvSpPr>
          <p:nvPr>
            <p:ph type="sldNum" sz="quarter" idx="12"/>
          </p:nvPr>
        </p:nvSpPr>
        <p:spPr/>
        <p:txBody>
          <a:bodyPr/>
          <a:lstStyle>
            <a:lvl1pPr>
              <a:defRPr/>
            </a:lvl1pPr>
          </a:lstStyle>
          <a:p>
            <a:pPr>
              <a:defRPr/>
            </a:pPr>
            <a:fld id="{F403BDAC-A4EB-4076-B27F-9EFAAAD72A7D}" type="slidenum">
              <a:rPr lang="en-US" altLang="zh-TW"/>
              <a:pPr>
                <a:defRPr/>
              </a:pPr>
              <a:t>‹#›</a:t>
            </a:fld>
            <a:endParaRPr lang="en-US" altLang="zh-TW"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en-US" altLang="zh-TW"/>
              <a:t>Click to edit Master title style</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4" name="日期版面配置區 3"/>
          <p:cNvSpPr>
            <a:spLocks noGrp="1"/>
          </p:cNvSpPr>
          <p:nvPr>
            <p:ph type="dt" sz="half" idx="10"/>
          </p:nvPr>
        </p:nvSpPr>
        <p:spPr/>
        <p:txBody>
          <a:bodyPr/>
          <a:lstStyle>
            <a:lvl1pPr>
              <a:defRPr/>
            </a:lvl1pPr>
          </a:lstStyle>
          <a:p>
            <a:pPr>
              <a:defRPr/>
            </a:pPr>
            <a:r>
              <a:rPr lang="en-US" altLang="zh-TW"/>
              <a:t>26/03/2019</a:t>
            </a:r>
          </a:p>
        </p:txBody>
      </p:sp>
      <p:sp>
        <p:nvSpPr>
          <p:cNvPr id="5" name="頁尾版面配置區 4"/>
          <p:cNvSpPr>
            <a:spLocks noGrp="1"/>
          </p:cNvSpPr>
          <p:nvPr>
            <p:ph type="ftr" sz="quarter" idx="11"/>
          </p:nvPr>
        </p:nvSpPr>
        <p:spPr/>
        <p:txBody>
          <a:bodyPr/>
          <a:lstStyle>
            <a:lvl1pPr>
              <a:defRPr/>
            </a:lvl1pPr>
          </a:lstStyle>
          <a:p>
            <a:pPr>
              <a:defRPr/>
            </a:pPr>
            <a:r>
              <a:rPr lang="en-US" altLang="zh-TW"/>
              <a:t>Department of ECE / RIT  BATCH 1</a:t>
            </a:r>
          </a:p>
        </p:txBody>
      </p:sp>
      <p:sp>
        <p:nvSpPr>
          <p:cNvPr id="6" name="投影片編號版面配置區 5"/>
          <p:cNvSpPr>
            <a:spLocks noGrp="1"/>
          </p:cNvSpPr>
          <p:nvPr>
            <p:ph type="sldNum" sz="quarter" idx="12"/>
          </p:nvPr>
        </p:nvSpPr>
        <p:spPr/>
        <p:txBody>
          <a:bodyPr/>
          <a:lstStyle>
            <a:lvl1pPr>
              <a:defRPr/>
            </a:lvl1pPr>
          </a:lstStyle>
          <a:p>
            <a:pPr>
              <a:defRPr/>
            </a:pPr>
            <a:fld id="{17FF0E6A-24A5-459E-A7D0-D9DE6FD8B01B}" type="slidenum">
              <a:rPr lang="en-US" altLang="zh-TW"/>
              <a:pPr>
                <a:defRPr/>
              </a:pPr>
              <a:t>‹#›</a:t>
            </a:fld>
            <a:endParaRPr lang="en-US" altLang="zh-TW"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en-US"/>
              <a:t>26/03/2019</a:t>
            </a:r>
          </a:p>
        </p:txBody>
      </p:sp>
      <p:sp>
        <p:nvSpPr>
          <p:cNvPr id="5" name="Footer Placeholder 4"/>
          <p:cNvSpPr>
            <a:spLocks noGrp="1"/>
          </p:cNvSpPr>
          <p:nvPr>
            <p:ph type="ftr" sz="quarter" idx="11"/>
          </p:nvPr>
        </p:nvSpPr>
        <p:spPr/>
        <p:txBody>
          <a:bodyPr/>
          <a:lstStyle>
            <a:lvl1pPr>
              <a:defRPr/>
            </a:lvl1pPr>
          </a:lstStyle>
          <a:p>
            <a:pPr>
              <a:defRPr/>
            </a:pPr>
            <a:r>
              <a:rPr lang="en-US"/>
              <a:t>Department of ECE / RIT  BATCH 1</a:t>
            </a:r>
          </a:p>
        </p:txBody>
      </p:sp>
      <p:sp>
        <p:nvSpPr>
          <p:cNvPr id="6" name="Slide Number Placeholder 5"/>
          <p:cNvSpPr>
            <a:spLocks noGrp="1"/>
          </p:cNvSpPr>
          <p:nvPr>
            <p:ph type="sldNum" sz="quarter" idx="12"/>
          </p:nvPr>
        </p:nvSpPr>
        <p:spPr/>
        <p:txBody>
          <a:bodyPr/>
          <a:lstStyle>
            <a:lvl1pPr>
              <a:defRPr/>
            </a:lvl1pPr>
          </a:lstStyle>
          <a:p>
            <a:pPr>
              <a:defRPr/>
            </a:pPr>
            <a:fld id="{B2F3EA33-B3AC-47B1-84D4-042CD16AB78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26/03/2019</a:t>
            </a:r>
          </a:p>
        </p:txBody>
      </p:sp>
      <p:sp>
        <p:nvSpPr>
          <p:cNvPr id="5" name="Footer Placeholder 4"/>
          <p:cNvSpPr>
            <a:spLocks noGrp="1"/>
          </p:cNvSpPr>
          <p:nvPr>
            <p:ph type="ftr" sz="quarter" idx="11"/>
          </p:nvPr>
        </p:nvSpPr>
        <p:spPr/>
        <p:txBody>
          <a:bodyPr/>
          <a:lstStyle>
            <a:lvl1pPr>
              <a:defRPr/>
            </a:lvl1pPr>
          </a:lstStyle>
          <a:p>
            <a:pPr>
              <a:defRPr/>
            </a:pPr>
            <a:r>
              <a:rPr lang="en-US"/>
              <a:t>Department of ECE / RIT  BATCH 1</a:t>
            </a:r>
          </a:p>
        </p:txBody>
      </p:sp>
      <p:sp>
        <p:nvSpPr>
          <p:cNvPr id="6" name="Slide Number Placeholder 5"/>
          <p:cNvSpPr>
            <a:spLocks noGrp="1"/>
          </p:cNvSpPr>
          <p:nvPr>
            <p:ph type="sldNum" sz="quarter" idx="12"/>
          </p:nvPr>
        </p:nvSpPr>
        <p:spPr/>
        <p:txBody>
          <a:bodyPr/>
          <a:lstStyle>
            <a:lvl1pPr>
              <a:defRPr/>
            </a:lvl1pPr>
          </a:lstStyle>
          <a:p>
            <a:pPr>
              <a:defRPr/>
            </a:pPr>
            <a:fld id="{D65DF054-63C3-48F9-892F-07F0A8948BF7}"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26/03/2019</a:t>
            </a:r>
          </a:p>
        </p:txBody>
      </p:sp>
      <p:sp>
        <p:nvSpPr>
          <p:cNvPr id="5" name="Footer Placeholder 4"/>
          <p:cNvSpPr>
            <a:spLocks noGrp="1"/>
          </p:cNvSpPr>
          <p:nvPr>
            <p:ph type="ftr" sz="quarter" idx="11"/>
          </p:nvPr>
        </p:nvSpPr>
        <p:spPr/>
        <p:txBody>
          <a:bodyPr/>
          <a:lstStyle>
            <a:lvl1pPr>
              <a:defRPr/>
            </a:lvl1pPr>
          </a:lstStyle>
          <a:p>
            <a:pPr>
              <a:defRPr/>
            </a:pPr>
            <a:r>
              <a:rPr lang="en-US"/>
              <a:t>Department of ECE / RIT  BATCH 1</a:t>
            </a:r>
          </a:p>
        </p:txBody>
      </p:sp>
      <p:sp>
        <p:nvSpPr>
          <p:cNvPr id="6" name="Slide Number Placeholder 5"/>
          <p:cNvSpPr>
            <a:spLocks noGrp="1"/>
          </p:cNvSpPr>
          <p:nvPr>
            <p:ph type="sldNum" sz="quarter" idx="12"/>
          </p:nvPr>
        </p:nvSpPr>
        <p:spPr/>
        <p:txBody>
          <a:bodyPr/>
          <a:lstStyle>
            <a:lvl1pPr>
              <a:defRPr/>
            </a:lvl1pPr>
          </a:lstStyle>
          <a:p>
            <a:pPr>
              <a:defRPr/>
            </a:pPr>
            <a:fld id="{9781182F-8A05-42D2-A566-1529F6D173CB}"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r>
              <a:rPr lang="en-US"/>
              <a:t>26/03/2019</a:t>
            </a:r>
          </a:p>
        </p:txBody>
      </p:sp>
      <p:sp>
        <p:nvSpPr>
          <p:cNvPr id="6" name="Footer Placeholder 4"/>
          <p:cNvSpPr>
            <a:spLocks noGrp="1"/>
          </p:cNvSpPr>
          <p:nvPr>
            <p:ph type="ftr" sz="quarter" idx="11"/>
          </p:nvPr>
        </p:nvSpPr>
        <p:spPr/>
        <p:txBody>
          <a:bodyPr/>
          <a:lstStyle>
            <a:lvl1pPr>
              <a:defRPr/>
            </a:lvl1pPr>
          </a:lstStyle>
          <a:p>
            <a:pPr>
              <a:defRPr/>
            </a:pPr>
            <a:r>
              <a:rPr lang="en-US"/>
              <a:t>Department of ECE / RIT  BATCH 1</a:t>
            </a:r>
          </a:p>
        </p:txBody>
      </p:sp>
      <p:sp>
        <p:nvSpPr>
          <p:cNvPr id="7" name="Slide Number Placeholder 5"/>
          <p:cNvSpPr>
            <a:spLocks noGrp="1"/>
          </p:cNvSpPr>
          <p:nvPr>
            <p:ph type="sldNum" sz="quarter" idx="12"/>
          </p:nvPr>
        </p:nvSpPr>
        <p:spPr/>
        <p:txBody>
          <a:bodyPr/>
          <a:lstStyle>
            <a:lvl1pPr>
              <a:defRPr/>
            </a:lvl1pPr>
          </a:lstStyle>
          <a:p>
            <a:pPr>
              <a:defRPr/>
            </a:pPr>
            <a:fld id="{624A6D75-70F3-4A40-BD26-B5CAA960FDE1}"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r>
              <a:rPr lang="en-US"/>
              <a:t>26/03/2019</a:t>
            </a:r>
          </a:p>
        </p:txBody>
      </p:sp>
      <p:sp>
        <p:nvSpPr>
          <p:cNvPr id="8" name="Footer Placeholder 4"/>
          <p:cNvSpPr>
            <a:spLocks noGrp="1"/>
          </p:cNvSpPr>
          <p:nvPr>
            <p:ph type="ftr" sz="quarter" idx="11"/>
          </p:nvPr>
        </p:nvSpPr>
        <p:spPr/>
        <p:txBody>
          <a:bodyPr/>
          <a:lstStyle>
            <a:lvl1pPr>
              <a:defRPr/>
            </a:lvl1pPr>
          </a:lstStyle>
          <a:p>
            <a:pPr>
              <a:defRPr/>
            </a:pPr>
            <a:r>
              <a:rPr lang="en-US"/>
              <a:t>Department of ECE / RIT  BATCH 1</a:t>
            </a:r>
          </a:p>
        </p:txBody>
      </p:sp>
      <p:sp>
        <p:nvSpPr>
          <p:cNvPr id="9" name="Slide Number Placeholder 5"/>
          <p:cNvSpPr>
            <a:spLocks noGrp="1"/>
          </p:cNvSpPr>
          <p:nvPr>
            <p:ph type="sldNum" sz="quarter" idx="12"/>
          </p:nvPr>
        </p:nvSpPr>
        <p:spPr/>
        <p:txBody>
          <a:bodyPr/>
          <a:lstStyle>
            <a:lvl1pPr>
              <a:defRPr/>
            </a:lvl1pPr>
          </a:lstStyle>
          <a:p>
            <a:pPr>
              <a:defRPr/>
            </a:pPr>
            <a:fld id="{1FF7218C-3883-456C-81CA-A6C203AD414C}"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r>
              <a:rPr lang="en-US"/>
              <a:t>26/03/2019</a:t>
            </a:r>
          </a:p>
        </p:txBody>
      </p:sp>
      <p:sp>
        <p:nvSpPr>
          <p:cNvPr id="4" name="Footer Placeholder 4"/>
          <p:cNvSpPr>
            <a:spLocks noGrp="1"/>
          </p:cNvSpPr>
          <p:nvPr>
            <p:ph type="ftr" sz="quarter" idx="11"/>
          </p:nvPr>
        </p:nvSpPr>
        <p:spPr/>
        <p:txBody>
          <a:bodyPr/>
          <a:lstStyle>
            <a:lvl1pPr>
              <a:defRPr/>
            </a:lvl1pPr>
          </a:lstStyle>
          <a:p>
            <a:pPr>
              <a:defRPr/>
            </a:pPr>
            <a:r>
              <a:rPr lang="en-US"/>
              <a:t>Department of ECE / RIT  BATCH 1</a:t>
            </a:r>
          </a:p>
        </p:txBody>
      </p:sp>
      <p:sp>
        <p:nvSpPr>
          <p:cNvPr id="5" name="Slide Number Placeholder 5"/>
          <p:cNvSpPr>
            <a:spLocks noGrp="1"/>
          </p:cNvSpPr>
          <p:nvPr>
            <p:ph type="sldNum" sz="quarter" idx="12"/>
          </p:nvPr>
        </p:nvSpPr>
        <p:spPr/>
        <p:txBody>
          <a:bodyPr/>
          <a:lstStyle>
            <a:lvl1pPr>
              <a:defRPr/>
            </a:lvl1pPr>
          </a:lstStyle>
          <a:p>
            <a:pPr>
              <a:defRPr/>
            </a:pPr>
            <a:fld id="{92F9A57D-D9F4-4E5C-A9B0-516DD451F813}"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t>26/03/2019</a:t>
            </a:r>
          </a:p>
        </p:txBody>
      </p:sp>
      <p:sp>
        <p:nvSpPr>
          <p:cNvPr id="3" name="Footer Placeholder 4"/>
          <p:cNvSpPr>
            <a:spLocks noGrp="1"/>
          </p:cNvSpPr>
          <p:nvPr>
            <p:ph type="ftr" sz="quarter" idx="11"/>
          </p:nvPr>
        </p:nvSpPr>
        <p:spPr/>
        <p:txBody>
          <a:bodyPr/>
          <a:lstStyle>
            <a:lvl1pPr>
              <a:defRPr/>
            </a:lvl1pPr>
          </a:lstStyle>
          <a:p>
            <a:pPr>
              <a:defRPr/>
            </a:pPr>
            <a:r>
              <a:rPr lang="en-US"/>
              <a:t>Department of ECE / RIT  BATCH 1</a:t>
            </a:r>
          </a:p>
        </p:txBody>
      </p:sp>
      <p:sp>
        <p:nvSpPr>
          <p:cNvPr id="4" name="Slide Number Placeholder 5"/>
          <p:cNvSpPr>
            <a:spLocks noGrp="1"/>
          </p:cNvSpPr>
          <p:nvPr>
            <p:ph type="sldNum" sz="quarter" idx="12"/>
          </p:nvPr>
        </p:nvSpPr>
        <p:spPr/>
        <p:txBody>
          <a:bodyPr/>
          <a:lstStyle>
            <a:lvl1pPr>
              <a:defRPr/>
            </a:lvl1pPr>
          </a:lstStyle>
          <a:p>
            <a:pPr>
              <a:defRPr/>
            </a:pPr>
            <a:fld id="{746D8933-3B45-41A8-AE83-9AEE7CD2F4F5}"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26/03/2019</a:t>
            </a:r>
          </a:p>
        </p:txBody>
      </p:sp>
      <p:sp>
        <p:nvSpPr>
          <p:cNvPr id="6" name="Footer Placeholder 4"/>
          <p:cNvSpPr>
            <a:spLocks noGrp="1"/>
          </p:cNvSpPr>
          <p:nvPr>
            <p:ph type="ftr" sz="quarter" idx="11"/>
          </p:nvPr>
        </p:nvSpPr>
        <p:spPr/>
        <p:txBody>
          <a:bodyPr/>
          <a:lstStyle>
            <a:lvl1pPr>
              <a:defRPr/>
            </a:lvl1pPr>
          </a:lstStyle>
          <a:p>
            <a:pPr>
              <a:defRPr/>
            </a:pPr>
            <a:r>
              <a:rPr lang="en-US"/>
              <a:t>Department of ECE / RIT  BATCH 1</a:t>
            </a:r>
          </a:p>
        </p:txBody>
      </p:sp>
      <p:sp>
        <p:nvSpPr>
          <p:cNvPr id="7" name="Slide Number Placeholder 5"/>
          <p:cNvSpPr>
            <a:spLocks noGrp="1"/>
          </p:cNvSpPr>
          <p:nvPr>
            <p:ph type="sldNum" sz="quarter" idx="12"/>
          </p:nvPr>
        </p:nvSpPr>
        <p:spPr/>
        <p:txBody>
          <a:bodyPr/>
          <a:lstStyle>
            <a:lvl1pPr>
              <a:defRPr/>
            </a:lvl1pPr>
          </a:lstStyle>
          <a:p>
            <a:pPr>
              <a:defRPr/>
            </a:pPr>
            <a:fld id="{78971247-1972-40C8-880D-23A08AC579B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Click to edit Master title style</a:t>
            </a:r>
          </a:p>
        </p:txBody>
      </p:sp>
      <p:sp>
        <p:nvSpPr>
          <p:cNvPr id="3" name="內容版面配置區 2"/>
          <p:cNvSpPr>
            <a:spLocks noGrp="1"/>
          </p:cNvSpPr>
          <p:nvPr>
            <p:ph idx="1"/>
          </p:nvPr>
        </p:nvSpPr>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4" name="日期版面配置區 3"/>
          <p:cNvSpPr>
            <a:spLocks noGrp="1"/>
          </p:cNvSpPr>
          <p:nvPr>
            <p:ph type="dt" sz="half" idx="10"/>
          </p:nvPr>
        </p:nvSpPr>
        <p:spPr/>
        <p:txBody>
          <a:bodyPr/>
          <a:lstStyle>
            <a:lvl1pPr>
              <a:defRPr/>
            </a:lvl1pPr>
          </a:lstStyle>
          <a:p>
            <a:pPr>
              <a:defRPr/>
            </a:pPr>
            <a:r>
              <a:rPr lang="en-US" altLang="zh-TW"/>
              <a:t>26/03/2019</a:t>
            </a:r>
          </a:p>
        </p:txBody>
      </p:sp>
      <p:sp>
        <p:nvSpPr>
          <p:cNvPr id="5" name="頁尾版面配置區 4"/>
          <p:cNvSpPr>
            <a:spLocks noGrp="1"/>
          </p:cNvSpPr>
          <p:nvPr>
            <p:ph type="ftr" sz="quarter" idx="11"/>
          </p:nvPr>
        </p:nvSpPr>
        <p:spPr/>
        <p:txBody>
          <a:bodyPr/>
          <a:lstStyle>
            <a:lvl1pPr>
              <a:defRPr/>
            </a:lvl1pPr>
          </a:lstStyle>
          <a:p>
            <a:pPr>
              <a:defRPr/>
            </a:pPr>
            <a:r>
              <a:rPr lang="en-US" altLang="zh-TW"/>
              <a:t>Department of ECE / RIT  BATCH 1</a:t>
            </a:r>
          </a:p>
        </p:txBody>
      </p:sp>
      <p:sp>
        <p:nvSpPr>
          <p:cNvPr id="6" name="投影片編號版面配置區 5"/>
          <p:cNvSpPr>
            <a:spLocks noGrp="1"/>
          </p:cNvSpPr>
          <p:nvPr>
            <p:ph type="sldNum" sz="quarter" idx="12"/>
          </p:nvPr>
        </p:nvSpPr>
        <p:spPr/>
        <p:txBody>
          <a:bodyPr/>
          <a:lstStyle>
            <a:lvl1pPr>
              <a:defRPr/>
            </a:lvl1pPr>
          </a:lstStyle>
          <a:p>
            <a:pPr>
              <a:defRPr/>
            </a:pPr>
            <a:fld id="{60890893-2E58-42D6-A175-5567065CF094}" type="slidenum">
              <a:rPr lang="en-US" altLang="zh-TW"/>
              <a:pPr>
                <a:defRPr/>
              </a:pPr>
              <a:t>‹#›</a:t>
            </a:fld>
            <a:endParaRPr lang="en-US" altLang="zh-TW"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26/03/2019</a:t>
            </a:r>
          </a:p>
        </p:txBody>
      </p:sp>
      <p:sp>
        <p:nvSpPr>
          <p:cNvPr id="6" name="Footer Placeholder 4"/>
          <p:cNvSpPr>
            <a:spLocks noGrp="1"/>
          </p:cNvSpPr>
          <p:nvPr>
            <p:ph type="ftr" sz="quarter" idx="11"/>
          </p:nvPr>
        </p:nvSpPr>
        <p:spPr/>
        <p:txBody>
          <a:bodyPr/>
          <a:lstStyle>
            <a:lvl1pPr>
              <a:defRPr/>
            </a:lvl1pPr>
          </a:lstStyle>
          <a:p>
            <a:pPr>
              <a:defRPr/>
            </a:pPr>
            <a:r>
              <a:rPr lang="en-US"/>
              <a:t>Department of ECE / RIT  BATCH 1</a:t>
            </a:r>
          </a:p>
        </p:txBody>
      </p:sp>
      <p:sp>
        <p:nvSpPr>
          <p:cNvPr id="7" name="Slide Number Placeholder 5"/>
          <p:cNvSpPr>
            <a:spLocks noGrp="1"/>
          </p:cNvSpPr>
          <p:nvPr>
            <p:ph type="sldNum" sz="quarter" idx="12"/>
          </p:nvPr>
        </p:nvSpPr>
        <p:spPr/>
        <p:txBody>
          <a:bodyPr/>
          <a:lstStyle>
            <a:lvl1pPr>
              <a:defRPr/>
            </a:lvl1pPr>
          </a:lstStyle>
          <a:p>
            <a:pPr>
              <a:defRPr/>
            </a:pPr>
            <a:fld id="{60E1FD79-D73D-4ADB-9062-6573C6FE9727}"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26/03/2019</a:t>
            </a:r>
          </a:p>
        </p:txBody>
      </p:sp>
      <p:sp>
        <p:nvSpPr>
          <p:cNvPr id="5" name="Footer Placeholder 4"/>
          <p:cNvSpPr>
            <a:spLocks noGrp="1"/>
          </p:cNvSpPr>
          <p:nvPr>
            <p:ph type="ftr" sz="quarter" idx="11"/>
          </p:nvPr>
        </p:nvSpPr>
        <p:spPr/>
        <p:txBody>
          <a:bodyPr/>
          <a:lstStyle>
            <a:lvl1pPr>
              <a:defRPr/>
            </a:lvl1pPr>
          </a:lstStyle>
          <a:p>
            <a:pPr>
              <a:defRPr/>
            </a:pPr>
            <a:r>
              <a:rPr lang="en-US"/>
              <a:t>Department of ECE / RIT  BATCH 1</a:t>
            </a:r>
          </a:p>
        </p:txBody>
      </p:sp>
      <p:sp>
        <p:nvSpPr>
          <p:cNvPr id="6" name="Slide Number Placeholder 5"/>
          <p:cNvSpPr>
            <a:spLocks noGrp="1"/>
          </p:cNvSpPr>
          <p:nvPr>
            <p:ph type="sldNum" sz="quarter" idx="12"/>
          </p:nvPr>
        </p:nvSpPr>
        <p:spPr/>
        <p:txBody>
          <a:bodyPr/>
          <a:lstStyle>
            <a:lvl1pPr>
              <a:defRPr/>
            </a:lvl1pPr>
          </a:lstStyle>
          <a:p>
            <a:pPr>
              <a:defRPr/>
            </a:pPr>
            <a:fld id="{AE351C24-4A08-4A73-80C3-3BD1C309083A}"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26/03/2019</a:t>
            </a:r>
          </a:p>
        </p:txBody>
      </p:sp>
      <p:sp>
        <p:nvSpPr>
          <p:cNvPr id="5" name="Footer Placeholder 4"/>
          <p:cNvSpPr>
            <a:spLocks noGrp="1"/>
          </p:cNvSpPr>
          <p:nvPr>
            <p:ph type="ftr" sz="quarter" idx="11"/>
          </p:nvPr>
        </p:nvSpPr>
        <p:spPr/>
        <p:txBody>
          <a:bodyPr/>
          <a:lstStyle>
            <a:lvl1pPr>
              <a:defRPr/>
            </a:lvl1pPr>
          </a:lstStyle>
          <a:p>
            <a:pPr>
              <a:defRPr/>
            </a:pPr>
            <a:r>
              <a:rPr lang="en-US"/>
              <a:t>Department of ECE / RIT  BATCH 1</a:t>
            </a:r>
          </a:p>
        </p:txBody>
      </p:sp>
      <p:sp>
        <p:nvSpPr>
          <p:cNvPr id="6" name="Slide Number Placeholder 5"/>
          <p:cNvSpPr>
            <a:spLocks noGrp="1"/>
          </p:cNvSpPr>
          <p:nvPr>
            <p:ph type="sldNum" sz="quarter" idx="12"/>
          </p:nvPr>
        </p:nvSpPr>
        <p:spPr/>
        <p:txBody>
          <a:bodyPr/>
          <a:lstStyle>
            <a:lvl1pPr>
              <a:defRPr/>
            </a:lvl1pPr>
          </a:lstStyle>
          <a:p>
            <a:pPr>
              <a:defRPr/>
            </a:pPr>
            <a:fld id="{461E0366-76D7-4B14-A262-5826C613F7AA}"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pPr>
              <a:defRPr/>
            </a:pPr>
            <a:r>
              <a:rPr lang="en-US"/>
              <a:t>26/03/2019</a:t>
            </a:r>
            <a:endParaRPr lang="en-US" dirty="0"/>
          </a:p>
        </p:txBody>
      </p:sp>
      <p:sp>
        <p:nvSpPr>
          <p:cNvPr id="5" name="Footer Placeholder 4"/>
          <p:cNvSpPr>
            <a:spLocks noGrp="1"/>
          </p:cNvSpPr>
          <p:nvPr>
            <p:ph type="ftr" sz="quarter" idx="11"/>
          </p:nvPr>
        </p:nvSpPr>
        <p:spPr/>
        <p:txBody>
          <a:bodyPr/>
          <a:lstStyle/>
          <a:p>
            <a:pPr>
              <a:defRPr/>
            </a:pPr>
            <a:r>
              <a:rPr lang="en-US"/>
              <a:t>Department of ECE / RIT  BATCH 1</a:t>
            </a:r>
            <a:endParaRPr lang="en-US" dirty="0"/>
          </a:p>
        </p:txBody>
      </p:sp>
      <p:sp>
        <p:nvSpPr>
          <p:cNvPr id="6" name="Slide Number Placeholder 5"/>
          <p:cNvSpPr>
            <a:spLocks noGrp="1"/>
          </p:cNvSpPr>
          <p:nvPr>
            <p:ph type="sldNum" sz="quarter" idx="12"/>
          </p:nvPr>
        </p:nvSpPr>
        <p:spPr/>
        <p:txBody>
          <a:bodyPr/>
          <a:lstStyle/>
          <a:p>
            <a:pPr>
              <a:defRPr/>
            </a:pPr>
            <a:fld id="{B2F3EA33-B3AC-47B1-84D4-042CD16AB78B}" type="slidenum">
              <a:rPr lang="en-US" smtClean="0"/>
              <a:pPr>
                <a:defRPr/>
              </a:pPr>
              <a:t>‹#›</a:t>
            </a:fld>
            <a:endParaRPr lang="en-US" dirty="0"/>
          </a:p>
        </p:txBody>
      </p:sp>
    </p:spTree>
    <p:extLst>
      <p:ext uri="{BB962C8B-B14F-4D97-AF65-F5344CB8AC3E}">
        <p14:creationId xmlns:p14="http://schemas.microsoft.com/office/powerpoint/2010/main" val="19721569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r>
              <a:rPr lang="en-US"/>
              <a:t>26/03/2019</a:t>
            </a:r>
            <a:endParaRPr lang="en-US" dirty="0"/>
          </a:p>
        </p:txBody>
      </p:sp>
      <p:sp>
        <p:nvSpPr>
          <p:cNvPr id="5" name="Footer Placeholder 4"/>
          <p:cNvSpPr>
            <a:spLocks noGrp="1"/>
          </p:cNvSpPr>
          <p:nvPr>
            <p:ph type="ftr" sz="quarter" idx="11"/>
          </p:nvPr>
        </p:nvSpPr>
        <p:spPr/>
        <p:txBody>
          <a:bodyPr/>
          <a:lstStyle/>
          <a:p>
            <a:pPr>
              <a:defRPr/>
            </a:pPr>
            <a:r>
              <a:rPr lang="en-US"/>
              <a:t>Department of ECE / RIT  BATCH 1</a:t>
            </a:r>
            <a:endParaRPr lang="en-US" dirty="0"/>
          </a:p>
        </p:txBody>
      </p:sp>
      <p:sp>
        <p:nvSpPr>
          <p:cNvPr id="6" name="Slide Number Placeholder 5"/>
          <p:cNvSpPr>
            <a:spLocks noGrp="1"/>
          </p:cNvSpPr>
          <p:nvPr>
            <p:ph type="sldNum" sz="quarter" idx="12"/>
          </p:nvPr>
        </p:nvSpPr>
        <p:spPr/>
        <p:txBody>
          <a:bodyPr/>
          <a:lstStyle/>
          <a:p>
            <a:pPr>
              <a:defRPr/>
            </a:pPr>
            <a:fld id="{D65DF054-63C3-48F9-892F-07F0A8948BF7}" type="slidenum">
              <a:rPr lang="en-US" smtClean="0"/>
              <a:pPr>
                <a:defRPr/>
              </a:pPr>
              <a:t>‹#›</a:t>
            </a:fld>
            <a:endParaRPr lang="en-US" dirty="0"/>
          </a:p>
        </p:txBody>
      </p:sp>
    </p:spTree>
    <p:extLst>
      <p:ext uri="{BB962C8B-B14F-4D97-AF65-F5344CB8AC3E}">
        <p14:creationId xmlns:p14="http://schemas.microsoft.com/office/powerpoint/2010/main" val="18181536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a:t>26/03/2019</a:t>
            </a:r>
            <a:endParaRPr lang="en-US" dirty="0"/>
          </a:p>
        </p:txBody>
      </p:sp>
      <p:sp>
        <p:nvSpPr>
          <p:cNvPr id="5" name="Footer Placeholder 4"/>
          <p:cNvSpPr>
            <a:spLocks noGrp="1"/>
          </p:cNvSpPr>
          <p:nvPr>
            <p:ph type="ftr" sz="quarter" idx="11"/>
          </p:nvPr>
        </p:nvSpPr>
        <p:spPr/>
        <p:txBody>
          <a:bodyPr/>
          <a:lstStyle/>
          <a:p>
            <a:pPr>
              <a:defRPr/>
            </a:pPr>
            <a:r>
              <a:rPr lang="en-US"/>
              <a:t>Department of ECE / RIT  BATCH 1</a:t>
            </a:r>
            <a:endParaRPr lang="en-US" dirty="0"/>
          </a:p>
        </p:txBody>
      </p:sp>
      <p:sp>
        <p:nvSpPr>
          <p:cNvPr id="6" name="Slide Number Placeholder 5"/>
          <p:cNvSpPr>
            <a:spLocks noGrp="1"/>
          </p:cNvSpPr>
          <p:nvPr>
            <p:ph type="sldNum" sz="quarter" idx="12"/>
          </p:nvPr>
        </p:nvSpPr>
        <p:spPr/>
        <p:txBody>
          <a:bodyPr/>
          <a:lstStyle/>
          <a:p>
            <a:pPr>
              <a:defRPr/>
            </a:pPr>
            <a:fld id="{9781182F-8A05-42D2-A566-1529F6D173CB}" type="slidenum">
              <a:rPr lang="en-US" smtClean="0"/>
              <a:pPr>
                <a:defRPr/>
              </a:pPr>
              <a:t>‹#›</a:t>
            </a:fld>
            <a:endParaRPr lang="en-US" dirty="0"/>
          </a:p>
        </p:txBody>
      </p:sp>
    </p:spTree>
    <p:extLst>
      <p:ext uri="{BB962C8B-B14F-4D97-AF65-F5344CB8AC3E}">
        <p14:creationId xmlns:p14="http://schemas.microsoft.com/office/powerpoint/2010/main" val="14495413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pPr>
              <a:defRPr/>
            </a:pPr>
            <a:r>
              <a:rPr lang="en-US"/>
              <a:t>26/03/2019</a:t>
            </a:r>
            <a:endParaRPr lang="en-US" dirty="0"/>
          </a:p>
        </p:txBody>
      </p:sp>
      <p:sp>
        <p:nvSpPr>
          <p:cNvPr id="6" name="Footer Placeholder 5"/>
          <p:cNvSpPr>
            <a:spLocks noGrp="1"/>
          </p:cNvSpPr>
          <p:nvPr>
            <p:ph type="ftr" sz="quarter" idx="11"/>
          </p:nvPr>
        </p:nvSpPr>
        <p:spPr/>
        <p:txBody>
          <a:bodyPr/>
          <a:lstStyle/>
          <a:p>
            <a:pPr>
              <a:defRPr/>
            </a:pPr>
            <a:r>
              <a:rPr lang="en-US"/>
              <a:t>Department of ECE / RIT  BATCH 1</a:t>
            </a:r>
            <a:endParaRPr lang="en-US" dirty="0"/>
          </a:p>
        </p:txBody>
      </p:sp>
      <p:sp>
        <p:nvSpPr>
          <p:cNvPr id="7" name="Slide Number Placeholder 6"/>
          <p:cNvSpPr>
            <a:spLocks noGrp="1"/>
          </p:cNvSpPr>
          <p:nvPr>
            <p:ph type="sldNum" sz="quarter" idx="12"/>
          </p:nvPr>
        </p:nvSpPr>
        <p:spPr/>
        <p:txBody>
          <a:bodyPr/>
          <a:lstStyle/>
          <a:p>
            <a:pPr>
              <a:defRPr/>
            </a:pPr>
            <a:fld id="{624A6D75-70F3-4A40-BD26-B5CAA960FDE1}" type="slidenum">
              <a:rPr lang="en-US" smtClean="0"/>
              <a:pPr>
                <a:defRPr/>
              </a:pPr>
              <a:t>‹#›</a:t>
            </a:fld>
            <a:endParaRPr lang="en-US" dirty="0"/>
          </a:p>
        </p:txBody>
      </p:sp>
    </p:spTree>
    <p:extLst>
      <p:ext uri="{BB962C8B-B14F-4D97-AF65-F5344CB8AC3E}">
        <p14:creationId xmlns:p14="http://schemas.microsoft.com/office/powerpoint/2010/main" val="22652216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pPr>
              <a:defRPr/>
            </a:pPr>
            <a:r>
              <a:rPr lang="en-US"/>
              <a:t>26/03/2019</a:t>
            </a:r>
            <a:endParaRPr lang="en-US" dirty="0"/>
          </a:p>
        </p:txBody>
      </p:sp>
      <p:sp>
        <p:nvSpPr>
          <p:cNvPr id="8" name="Footer Placeholder 7"/>
          <p:cNvSpPr>
            <a:spLocks noGrp="1"/>
          </p:cNvSpPr>
          <p:nvPr>
            <p:ph type="ftr" sz="quarter" idx="11"/>
          </p:nvPr>
        </p:nvSpPr>
        <p:spPr/>
        <p:txBody>
          <a:bodyPr/>
          <a:lstStyle/>
          <a:p>
            <a:pPr>
              <a:defRPr/>
            </a:pPr>
            <a:r>
              <a:rPr lang="en-US"/>
              <a:t>Department of ECE / RIT  BATCH 1</a:t>
            </a:r>
            <a:endParaRPr lang="en-US" dirty="0"/>
          </a:p>
        </p:txBody>
      </p:sp>
      <p:sp>
        <p:nvSpPr>
          <p:cNvPr id="9" name="Slide Number Placeholder 8"/>
          <p:cNvSpPr>
            <a:spLocks noGrp="1"/>
          </p:cNvSpPr>
          <p:nvPr>
            <p:ph type="sldNum" sz="quarter" idx="12"/>
          </p:nvPr>
        </p:nvSpPr>
        <p:spPr/>
        <p:txBody>
          <a:bodyPr/>
          <a:lstStyle/>
          <a:p>
            <a:pPr>
              <a:defRPr/>
            </a:pPr>
            <a:fld id="{1FF7218C-3883-456C-81CA-A6C203AD414C}" type="slidenum">
              <a:rPr lang="en-US" smtClean="0"/>
              <a:pPr>
                <a:defRPr/>
              </a:pPr>
              <a:t>‹#›</a:t>
            </a:fld>
            <a:endParaRPr lang="en-US" dirty="0"/>
          </a:p>
        </p:txBody>
      </p:sp>
    </p:spTree>
    <p:extLst>
      <p:ext uri="{BB962C8B-B14F-4D97-AF65-F5344CB8AC3E}">
        <p14:creationId xmlns:p14="http://schemas.microsoft.com/office/powerpoint/2010/main" val="13927511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pPr>
              <a:defRPr/>
            </a:pPr>
            <a:r>
              <a:rPr lang="en-US"/>
              <a:t>26/03/2019</a:t>
            </a:r>
            <a:endParaRPr lang="en-US" dirty="0"/>
          </a:p>
        </p:txBody>
      </p:sp>
      <p:sp>
        <p:nvSpPr>
          <p:cNvPr id="4" name="Footer Placeholder 3"/>
          <p:cNvSpPr>
            <a:spLocks noGrp="1"/>
          </p:cNvSpPr>
          <p:nvPr>
            <p:ph type="ftr" sz="quarter" idx="11"/>
          </p:nvPr>
        </p:nvSpPr>
        <p:spPr/>
        <p:txBody>
          <a:bodyPr/>
          <a:lstStyle/>
          <a:p>
            <a:pPr>
              <a:defRPr/>
            </a:pPr>
            <a:r>
              <a:rPr lang="en-US"/>
              <a:t>Department of ECE / RIT  BATCH 1</a:t>
            </a:r>
            <a:endParaRPr lang="en-US" dirty="0"/>
          </a:p>
        </p:txBody>
      </p:sp>
      <p:sp>
        <p:nvSpPr>
          <p:cNvPr id="5" name="Slide Number Placeholder 4"/>
          <p:cNvSpPr>
            <a:spLocks noGrp="1"/>
          </p:cNvSpPr>
          <p:nvPr>
            <p:ph type="sldNum" sz="quarter" idx="12"/>
          </p:nvPr>
        </p:nvSpPr>
        <p:spPr/>
        <p:txBody>
          <a:bodyPr/>
          <a:lstStyle/>
          <a:p>
            <a:pPr>
              <a:defRPr/>
            </a:pPr>
            <a:fld id="{92F9A57D-D9F4-4E5C-A9B0-516DD451F813}" type="slidenum">
              <a:rPr lang="en-US" smtClean="0"/>
              <a:pPr>
                <a:defRPr/>
              </a:pPr>
              <a:t>‹#›</a:t>
            </a:fld>
            <a:endParaRPr lang="en-US" dirty="0"/>
          </a:p>
        </p:txBody>
      </p:sp>
    </p:spTree>
    <p:extLst>
      <p:ext uri="{BB962C8B-B14F-4D97-AF65-F5344CB8AC3E}">
        <p14:creationId xmlns:p14="http://schemas.microsoft.com/office/powerpoint/2010/main" val="6906075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26/03/2019</a:t>
            </a:r>
            <a:endParaRPr lang="en-US" dirty="0"/>
          </a:p>
        </p:txBody>
      </p:sp>
      <p:sp>
        <p:nvSpPr>
          <p:cNvPr id="3" name="Footer Placeholder 2"/>
          <p:cNvSpPr>
            <a:spLocks noGrp="1"/>
          </p:cNvSpPr>
          <p:nvPr>
            <p:ph type="ftr" sz="quarter" idx="11"/>
          </p:nvPr>
        </p:nvSpPr>
        <p:spPr/>
        <p:txBody>
          <a:bodyPr/>
          <a:lstStyle/>
          <a:p>
            <a:pPr>
              <a:defRPr/>
            </a:pPr>
            <a:r>
              <a:rPr lang="en-US"/>
              <a:t>Department of ECE / RIT  BATCH 1</a:t>
            </a:r>
            <a:endParaRPr lang="en-US" dirty="0"/>
          </a:p>
        </p:txBody>
      </p:sp>
      <p:sp>
        <p:nvSpPr>
          <p:cNvPr id="4" name="Slide Number Placeholder 3"/>
          <p:cNvSpPr>
            <a:spLocks noGrp="1"/>
          </p:cNvSpPr>
          <p:nvPr>
            <p:ph type="sldNum" sz="quarter" idx="12"/>
          </p:nvPr>
        </p:nvSpPr>
        <p:spPr/>
        <p:txBody>
          <a:bodyPr/>
          <a:lstStyle/>
          <a:p>
            <a:pPr>
              <a:defRPr/>
            </a:pPr>
            <a:fld id="{746D8933-3B45-41A8-AE83-9AEE7CD2F4F5}" type="slidenum">
              <a:rPr lang="en-US" smtClean="0"/>
              <a:pPr>
                <a:defRPr/>
              </a:pPr>
              <a:t>‹#›</a:t>
            </a:fld>
            <a:endParaRPr lang="en-US" dirty="0"/>
          </a:p>
        </p:txBody>
      </p:sp>
    </p:spTree>
    <p:extLst>
      <p:ext uri="{BB962C8B-B14F-4D97-AF65-F5344CB8AC3E}">
        <p14:creationId xmlns:p14="http://schemas.microsoft.com/office/powerpoint/2010/main" val="107156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en-US" altLang="zh-TW"/>
              <a:t>Click to edit Master title style</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a:t>Click to edit Master text styles</a:t>
            </a:r>
          </a:p>
        </p:txBody>
      </p:sp>
      <p:sp>
        <p:nvSpPr>
          <p:cNvPr id="4" name="日期版面配置區 3"/>
          <p:cNvSpPr>
            <a:spLocks noGrp="1"/>
          </p:cNvSpPr>
          <p:nvPr>
            <p:ph type="dt" sz="half" idx="10"/>
          </p:nvPr>
        </p:nvSpPr>
        <p:spPr/>
        <p:txBody>
          <a:bodyPr/>
          <a:lstStyle>
            <a:lvl1pPr>
              <a:defRPr/>
            </a:lvl1pPr>
          </a:lstStyle>
          <a:p>
            <a:pPr>
              <a:defRPr/>
            </a:pPr>
            <a:r>
              <a:rPr lang="en-US" altLang="zh-TW"/>
              <a:t>26/03/2019</a:t>
            </a:r>
          </a:p>
        </p:txBody>
      </p:sp>
      <p:sp>
        <p:nvSpPr>
          <p:cNvPr id="5" name="頁尾版面配置區 4"/>
          <p:cNvSpPr>
            <a:spLocks noGrp="1"/>
          </p:cNvSpPr>
          <p:nvPr>
            <p:ph type="ftr" sz="quarter" idx="11"/>
          </p:nvPr>
        </p:nvSpPr>
        <p:spPr/>
        <p:txBody>
          <a:bodyPr/>
          <a:lstStyle>
            <a:lvl1pPr>
              <a:defRPr/>
            </a:lvl1pPr>
          </a:lstStyle>
          <a:p>
            <a:pPr>
              <a:defRPr/>
            </a:pPr>
            <a:r>
              <a:rPr lang="en-US" altLang="zh-TW"/>
              <a:t>Department of ECE / RIT  BATCH 1</a:t>
            </a:r>
          </a:p>
        </p:txBody>
      </p:sp>
      <p:sp>
        <p:nvSpPr>
          <p:cNvPr id="6" name="投影片編號版面配置區 5"/>
          <p:cNvSpPr>
            <a:spLocks noGrp="1"/>
          </p:cNvSpPr>
          <p:nvPr>
            <p:ph type="sldNum" sz="quarter" idx="12"/>
          </p:nvPr>
        </p:nvSpPr>
        <p:spPr/>
        <p:txBody>
          <a:bodyPr/>
          <a:lstStyle>
            <a:lvl1pPr>
              <a:defRPr/>
            </a:lvl1pPr>
          </a:lstStyle>
          <a:p>
            <a:pPr>
              <a:defRPr/>
            </a:pPr>
            <a:fld id="{6076F598-3571-4C1C-87C6-72970FC4767B}" type="slidenum">
              <a:rPr lang="en-US" altLang="zh-TW"/>
              <a:pPr>
                <a:defRPr/>
              </a:pPr>
              <a:t>‹#›</a:t>
            </a:fld>
            <a:endParaRPr lang="en-US" altLang="zh-TW"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26/03/2019</a:t>
            </a:r>
            <a:endParaRPr lang="en-US" dirty="0"/>
          </a:p>
        </p:txBody>
      </p:sp>
      <p:sp>
        <p:nvSpPr>
          <p:cNvPr id="6" name="Footer Placeholder 5"/>
          <p:cNvSpPr>
            <a:spLocks noGrp="1"/>
          </p:cNvSpPr>
          <p:nvPr>
            <p:ph type="ftr" sz="quarter" idx="11"/>
          </p:nvPr>
        </p:nvSpPr>
        <p:spPr/>
        <p:txBody>
          <a:bodyPr/>
          <a:lstStyle/>
          <a:p>
            <a:pPr>
              <a:defRPr/>
            </a:pPr>
            <a:r>
              <a:rPr lang="en-US"/>
              <a:t>Department of ECE / RIT  BATCH 1</a:t>
            </a:r>
            <a:endParaRPr lang="en-US" dirty="0"/>
          </a:p>
        </p:txBody>
      </p:sp>
      <p:sp>
        <p:nvSpPr>
          <p:cNvPr id="7" name="Slide Number Placeholder 6"/>
          <p:cNvSpPr>
            <a:spLocks noGrp="1"/>
          </p:cNvSpPr>
          <p:nvPr>
            <p:ph type="sldNum" sz="quarter" idx="12"/>
          </p:nvPr>
        </p:nvSpPr>
        <p:spPr/>
        <p:txBody>
          <a:bodyPr/>
          <a:lstStyle/>
          <a:p>
            <a:pPr>
              <a:defRPr/>
            </a:pPr>
            <a:fld id="{78971247-1972-40C8-880D-23A08AC579B0}" type="slidenum">
              <a:rPr lang="en-US" smtClean="0"/>
              <a:pPr>
                <a:defRPr/>
              </a:pPr>
              <a:t>‹#›</a:t>
            </a:fld>
            <a:endParaRPr lang="en-US" dirty="0"/>
          </a:p>
        </p:txBody>
      </p:sp>
    </p:spTree>
    <p:extLst>
      <p:ext uri="{BB962C8B-B14F-4D97-AF65-F5344CB8AC3E}">
        <p14:creationId xmlns:p14="http://schemas.microsoft.com/office/powerpoint/2010/main" val="4477826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26/03/2019</a:t>
            </a:r>
            <a:endParaRPr lang="en-US" dirty="0"/>
          </a:p>
        </p:txBody>
      </p:sp>
      <p:sp>
        <p:nvSpPr>
          <p:cNvPr id="6" name="Footer Placeholder 5"/>
          <p:cNvSpPr>
            <a:spLocks noGrp="1"/>
          </p:cNvSpPr>
          <p:nvPr>
            <p:ph type="ftr" sz="quarter" idx="11"/>
          </p:nvPr>
        </p:nvSpPr>
        <p:spPr/>
        <p:txBody>
          <a:bodyPr/>
          <a:lstStyle/>
          <a:p>
            <a:pPr>
              <a:defRPr/>
            </a:pPr>
            <a:r>
              <a:rPr lang="en-US"/>
              <a:t>Department of ECE / RIT  BATCH 1</a:t>
            </a:r>
            <a:endParaRPr lang="en-US" dirty="0"/>
          </a:p>
        </p:txBody>
      </p:sp>
      <p:sp>
        <p:nvSpPr>
          <p:cNvPr id="7" name="Slide Number Placeholder 6"/>
          <p:cNvSpPr>
            <a:spLocks noGrp="1"/>
          </p:cNvSpPr>
          <p:nvPr>
            <p:ph type="sldNum" sz="quarter" idx="12"/>
          </p:nvPr>
        </p:nvSpPr>
        <p:spPr/>
        <p:txBody>
          <a:bodyPr/>
          <a:lstStyle/>
          <a:p>
            <a:pPr>
              <a:defRPr/>
            </a:pPr>
            <a:fld id="{60E1FD79-D73D-4ADB-9062-6573C6FE9727}" type="slidenum">
              <a:rPr lang="en-US" smtClean="0"/>
              <a:pPr>
                <a:defRPr/>
              </a:pPr>
              <a:t>‹#›</a:t>
            </a:fld>
            <a:endParaRPr lang="en-US" dirty="0"/>
          </a:p>
        </p:txBody>
      </p:sp>
    </p:spTree>
    <p:extLst>
      <p:ext uri="{BB962C8B-B14F-4D97-AF65-F5344CB8AC3E}">
        <p14:creationId xmlns:p14="http://schemas.microsoft.com/office/powerpoint/2010/main" val="29785184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r>
              <a:rPr lang="en-US"/>
              <a:t>26/03/2019</a:t>
            </a:r>
            <a:endParaRPr lang="en-US" dirty="0"/>
          </a:p>
        </p:txBody>
      </p:sp>
      <p:sp>
        <p:nvSpPr>
          <p:cNvPr id="5" name="Footer Placeholder 4"/>
          <p:cNvSpPr>
            <a:spLocks noGrp="1"/>
          </p:cNvSpPr>
          <p:nvPr>
            <p:ph type="ftr" sz="quarter" idx="11"/>
          </p:nvPr>
        </p:nvSpPr>
        <p:spPr/>
        <p:txBody>
          <a:bodyPr/>
          <a:lstStyle/>
          <a:p>
            <a:pPr>
              <a:defRPr/>
            </a:pPr>
            <a:r>
              <a:rPr lang="en-US"/>
              <a:t>Department of ECE / RIT  BATCH 1</a:t>
            </a:r>
            <a:endParaRPr lang="en-US" dirty="0"/>
          </a:p>
        </p:txBody>
      </p:sp>
      <p:sp>
        <p:nvSpPr>
          <p:cNvPr id="6" name="Slide Number Placeholder 5"/>
          <p:cNvSpPr>
            <a:spLocks noGrp="1"/>
          </p:cNvSpPr>
          <p:nvPr>
            <p:ph type="sldNum" sz="quarter" idx="12"/>
          </p:nvPr>
        </p:nvSpPr>
        <p:spPr/>
        <p:txBody>
          <a:bodyPr/>
          <a:lstStyle/>
          <a:p>
            <a:pPr>
              <a:defRPr/>
            </a:pPr>
            <a:fld id="{AE351C24-4A08-4A73-80C3-3BD1C309083A}" type="slidenum">
              <a:rPr lang="en-US" smtClean="0"/>
              <a:pPr>
                <a:defRPr/>
              </a:pPr>
              <a:t>‹#›</a:t>
            </a:fld>
            <a:endParaRPr lang="en-US" dirty="0"/>
          </a:p>
        </p:txBody>
      </p:sp>
    </p:spTree>
    <p:extLst>
      <p:ext uri="{BB962C8B-B14F-4D97-AF65-F5344CB8AC3E}">
        <p14:creationId xmlns:p14="http://schemas.microsoft.com/office/powerpoint/2010/main" val="38421268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r>
              <a:rPr lang="en-US"/>
              <a:t>26/03/2019</a:t>
            </a:r>
            <a:endParaRPr lang="en-US" dirty="0"/>
          </a:p>
        </p:txBody>
      </p:sp>
      <p:sp>
        <p:nvSpPr>
          <p:cNvPr id="5" name="Footer Placeholder 4"/>
          <p:cNvSpPr>
            <a:spLocks noGrp="1"/>
          </p:cNvSpPr>
          <p:nvPr>
            <p:ph type="ftr" sz="quarter" idx="11"/>
          </p:nvPr>
        </p:nvSpPr>
        <p:spPr/>
        <p:txBody>
          <a:bodyPr/>
          <a:lstStyle/>
          <a:p>
            <a:pPr>
              <a:defRPr/>
            </a:pPr>
            <a:r>
              <a:rPr lang="en-US"/>
              <a:t>Department of ECE / RIT  BATCH 1</a:t>
            </a:r>
            <a:endParaRPr lang="en-US" dirty="0"/>
          </a:p>
        </p:txBody>
      </p:sp>
      <p:sp>
        <p:nvSpPr>
          <p:cNvPr id="6" name="Slide Number Placeholder 5"/>
          <p:cNvSpPr>
            <a:spLocks noGrp="1"/>
          </p:cNvSpPr>
          <p:nvPr>
            <p:ph type="sldNum" sz="quarter" idx="12"/>
          </p:nvPr>
        </p:nvSpPr>
        <p:spPr/>
        <p:txBody>
          <a:bodyPr/>
          <a:lstStyle/>
          <a:p>
            <a:pPr>
              <a:defRPr/>
            </a:pPr>
            <a:fld id="{461E0366-76D7-4B14-A262-5826C613F7AA}" type="slidenum">
              <a:rPr lang="en-US" smtClean="0"/>
              <a:pPr>
                <a:defRPr/>
              </a:pPr>
              <a:t>‹#›</a:t>
            </a:fld>
            <a:endParaRPr lang="en-US" dirty="0"/>
          </a:p>
        </p:txBody>
      </p:sp>
    </p:spTree>
    <p:extLst>
      <p:ext uri="{BB962C8B-B14F-4D97-AF65-F5344CB8AC3E}">
        <p14:creationId xmlns:p14="http://schemas.microsoft.com/office/powerpoint/2010/main" val="548482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pPr>
              <a:defRPr/>
            </a:pPr>
            <a:r>
              <a:rPr lang="en-US"/>
              <a:t>26/03/2019</a:t>
            </a:r>
            <a:endParaRPr lang="en-US" dirty="0"/>
          </a:p>
        </p:txBody>
      </p:sp>
      <p:sp>
        <p:nvSpPr>
          <p:cNvPr id="5" name="Footer Placeholder 4"/>
          <p:cNvSpPr>
            <a:spLocks noGrp="1"/>
          </p:cNvSpPr>
          <p:nvPr>
            <p:ph type="ftr" sz="quarter" idx="11"/>
          </p:nvPr>
        </p:nvSpPr>
        <p:spPr/>
        <p:txBody>
          <a:bodyPr/>
          <a:lstStyle/>
          <a:p>
            <a:pPr>
              <a:defRPr/>
            </a:pPr>
            <a:r>
              <a:rPr lang="en-US"/>
              <a:t>Department of ECE / RIT  BATCH 1</a:t>
            </a:r>
            <a:endParaRPr lang="en-US" dirty="0"/>
          </a:p>
        </p:txBody>
      </p:sp>
      <p:sp>
        <p:nvSpPr>
          <p:cNvPr id="6" name="Slide Number Placeholder 5"/>
          <p:cNvSpPr>
            <a:spLocks noGrp="1"/>
          </p:cNvSpPr>
          <p:nvPr>
            <p:ph type="sldNum" sz="quarter" idx="12"/>
          </p:nvPr>
        </p:nvSpPr>
        <p:spPr/>
        <p:txBody>
          <a:bodyPr/>
          <a:lstStyle/>
          <a:p>
            <a:pPr>
              <a:defRPr/>
            </a:pPr>
            <a:fld id="{B2F3EA33-B3AC-47B1-84D4-042CD16AB78B}" type="slidenum">
              <a:rPr lang="en-US" smtClean="0"/>
              <a:pPr>
                <a:defRPr/>
              </a:pPr>
              <a:t>‹#›</a:t>
            </a:fld>
            <a:endParaRPr lang="en-US" dirty="0"/>
          </a:p>
        </p:txBody>
      </p:sp>
    </p:spTree>
    <p:extLst>
      <p:ext uri="{BB962C8B-B14F-4D97-AF65-F5344CB8AC3E}">
        <p14:creationId xmlns:p14="http://schemas.microsoft.com/office/powerpoint/2010/main" val="303273907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r>
              <a:rPr lang="en-US"/>
              <a:t>26/03/2019</a:t>
            </a:r>
            <a:endParaRPr lang="en-US" dirty="0"/>
          </a:p>
        </p:txBody>
      </p:sp>
      <p:sp>
        <p:nvSpPr>
          <p:cNvPr id="5" name="Footer Placeholder 4"/>
          <p:cNvSpPr>
            <a:spLocks noGrp="1"/>
          </p:cNvSpPr>
          <p:nvPr>
            <p:ph type="ftr" sz="quarter" idx="11"/>
          </p:nvPr>
        </p:nvSpPr>
        <p:spPr/>
        <p:txBody>
          <a:bodyPr/>
          <a:lstStyle/>
          <a:p>
            <a:pPr>
              <a:defRPr/>
            </a:pPr>
            <a:r>
              <a:rPr lang="en-US"/>
              <a:t>Department of ECE / RIT  BATCH 1</a:t>
            </a:r>
            <a:endParaRPr lang="en-US" dirty="0"/>
          </a:p>
        </p:txBody>
      </p:sp>
      <p:sp>
        <p:nvSpPr>
          <p:cNvPr id="6" name="Slide Number Placeholder 5"/>
          <p:cNvSpPr>
            <a:spLocks noGrp="1"/>
          </p:cNvSpPr>
          <p:nvPr>
            <p:ph type="sldNum" sz="quarter" idx="12"/>
          </p:nvPr>
        </p:nvSpPr>
        <p:spPr/>
        <p:txBody>
          <a:bodyPr/>
          <a:lstStyle/>
          <a:p>
            <a:pPr>
              <a:defRPr/>
            </a:pPr>
            <a:fld id="{D65DF054-63C3-48F9-892F-07F0A8948BF7}" type="slidenum">
              <a:rPr lang="en-US" smtClean="0"/>
              <a:pPr>
                <a:defRPr/>
              </a:pPr>
              <a:t>‹#›</a:t>
            </a:fld>
            <a:endParaRPr lang="en-US" dirty="0"/>
          </a:p>
        </p:txBody>
      </p:sp>
    </p:spTree>
    <p:extLst>
      <p:ext uri="{BB962C8B-B14F-4D97-AF65-F5344CB8AC3E}">
        <p14:creationId xmlns:p14="http://schemas.microsoft.com/office/powerpoint/2010/main" val="40184159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a:t>26/03/2019</a:t>
            </a:r>
            <a:endParaRPr lang="en-US" dirty="0"/>
          </a:p>
        </p:txBody>
      </p:sp>
      <p:sp>
        <p:nvSpPr>
          <p:cNvPr id="5" name="Footer Placeholder 4"/>
          <p:cNvSpPr>
            <a:spLocks noGrp="1"/>
          </p:cNvSpPr>
          <p:nvPr>
            <p:ph type="ftr" sz="quarter" idx="11"/>
          </p:nvPr>
        </p:nvSpPr>
        <p:spPr/>
        <p:txBody>
          <a:bodyPr/>
          <a:lstStyle/>
          <a:p>
            <a:pPr>
              <a:defRPr/>
            </a:pPr>
            <a:r>
              <a:rPr lang="en-US"/>
              <a:t>Department of ECE / RIT  BATCH 1</a:t>
            </a:r>
            <a:endParaRPr lang="en-US" dirty="0"/>
          </a:p>
        </p:txBody>
      </p:sp>
      <p:sp>
        <p:nvSpPr>
          <p:cNvPr id="6" name="Slide Number Placeholder 5"/>
          <p:cNvSpPr>
            <a:spLocks noGrp="1"/>
          </p:cNvSpPr>
          <p:nvPr>
            <p:ph type="sldNum" sz="quarter" idx="12"/>
          </p:nvPr>
        </p:nvSpPr>
        <p:spPr/>
        <p:txBody>
          <a:bodyPr/>
          <a:lstStyle/>
          <a:p>
            <a:pPr>
              <a:defRPr/>
            </a:pPr>
            <a:fld id="{9781182F-8A05-42D2-A566-1529F6D173CB}" type="slidenum">
              <a:rPr lang="en-US" smtClean="0"/>
              <a:pPr>
                <a:defRPr/>
              </a:pPr>
              <a:t>‹#›</a:t>
            </a:fld>
            <a:endParaRPr lang="en-US" dirty="0"/>
          </a:p>
        </p:txBody>
      </p:sp>
    </p:spTree>
    <p:extLst>
      <p:ext uri="{BB962C8B-B14F-4D97-AF65-F5344CB8AC3E}">
        <p14:creationId xmlns:p14="http://schemas.microsoft.com/office/powerpoint/2010/main" val="97131416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pPr>
              <a:defRPr/>
            </a:pPr>
            <a:r>
              <a:rPr lang="en-US"/>
              <a:t>26/03/2019</a:t>
            </a:r>
            <a:endParaRPr lang="en-US" dirty="0"/>
          </a:p>
        </p:txBody>
      </p:sp>
      <p:sp>
        <p:nvSpPr>
          <p:cNvPr id="6" name="Footer Placeholder 5"/>
          <p:cNvSpPr>
            <a:spLocks noGrp="1"/>
          </p:cNvSpPr>
          <p:nvPr>
            <p:ph type="ftr" sz="quarter" idx="11"/>
          </p:nvPr>
        </p:nvSpPr>
        <p:spPr/>
        <p:txBody>
          <a:bodyPr/>
          <a:lstStyle/>
          <a:p>
            <a:pPr>
              <a:defRPr/>
            </a:pPr>
            <a:r>
              <a:rPr lang="en-US"/>
              <a:t>Department of ECE / RIT  BATCH 1</a:t>
            </a:r>
            <a:endParaRPr lang="en-US" dirty="0"/>
          </a:p>
        </p:txBody>
      </p:sp>
      <p:sp>
        <p:nvSpPr>
          <p:cNvPr id="7" name="Slide Number Placeholder 6"/>
          <p:cNvSpPr>
            <a:spLocks noGrp="1"/>
          </p:cNvSpPr>
          <p:nvPr>
            <p:ph type="sldNum" sz="quarter" idx="12"/>
          </p:nvPr>
        </p:nvSpPr>
        <p:spPr/>
        <p:txBody>
          <a:bodyPr/>
          <a:lstStyle/>
          <a:p>
            <a:pPr>
              <a:defRPr/>
            </a:pPr>
            <a:fld id="{624A6D75-70F3-4A40-BD26-B5CAA960FDE1}" type="slidenum">
              <a:rPr lang="en-US" smtClean="0"/>
              <a:pPr>
                <a:defRPr/>
              </a:pPr>
              <a:t>‹#›</a:t>
            </a:fld>
            <a:endParaRPr lang="en-US" dirty="0"/>
          </a:p>
        </p:txBody>
      </p:sp>
    </p:spTree>
    <p:extLst>
      <p:ext uri="{BB962C8B-B14F-4D97-AF65-F5344CB8AC3E}">
        <p14:creationId xmlns:p14="http://schemas.microsoft.com/office/powerpoint/2010/main" val="291816332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pPr>
              <a:defRPr/>
            </a:pPr>
            <a:r>
              <a:rPr lang="en-US"/>
              <a:t>26/03/2019</a:t>
            </a:r>
            <a:endParaRPr lang="en-US" dirty="0"/>
          </a:p>
        </p:txBody>
      </p:sp>
      <p:sp>
        <p:nvSpPr>
          <p:cNvPr id="8" name="Footer Placeholder 7"/>
          <p:cNvSpPr>
            <a:spLocks noGrp="1"/>
          </p:cNvSpPr>
          <p:nvPr>
            <p:ph type="ftr" sz="quarter" idx="11"/>
          </p:nvPr>
        </p:nvSpPr>
        <p:spPr/>
        <p:txBody>
          <a:bodyPr/>
          <a:lstStyle/>
          <a:p>
            <a:pPr>
              <a:defRPr/>
            </a:pPr>
            <a:r>
              <a:rPr lang="en-US"/>
              <a:t>Department of ECE / RIT  BATCH 1</a:t>
            </a:r>
            <a:endParaRPr lang="en-US" dirty="0"/>
          </a:p>
        </p:txBody>
      </p:sp>
      <p:sp>
        <p:nvSpPr>
          <p:cNvPr id="9" name="Slide Number Placeholder 8"/>
          <p:cNvSpPr>
            <a:spLocks noGrp="1"/>
          </p:cNvSpPr>
          <p:nvPr>
            <p:ph type="sldNum" sz="quarter" idx="12"/>
          </p:nvPr>
        </p:nvSpPr>
        <p:spPr/>
        <p:txBody>
          <a:bodyPr/>
          <a:lstStyle/>
          <a:p>
            <a:pPr>
              <a:defRPr/>
            </a:pPr>
            <a:fld id="{1FF7218C-3883-456C-81CA-A6C203AD414C}" type="slidenum">
              <a:rPr lang="en-US" smtClean="0"/>
              <a:pPr>
                <a:defRPr/>
              </a:pPr>
              <a:t>‹#›</a:t>
            </a:fld>
            <a:endParaRPr lang="en-US" dirty="0"/>
          </a:p>
        </p:txBody>
      </p:sp>
    </p:spTree>
    <p:extLst>
      <p:ext uri="{BB962C8B-B14F-4D97-AF65-F5344CB8AC3E}">
        <p14:creationId xmlns:p14="http://schemas.microsoft.com/office/powerpoint/2010/main" val="37743140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pPr>
              <a:defRPr/>
            </a:pPr>
            <a:r>
              <a:rPr lang="en-US"/>
              <a:t>26/03/2019</a:t>
            </a:r>
            <a:endParaRPr lang="en-US" dirty="0"/>
          </a:p>
        </p:txBody>
      </p:sp>
      <p:sp>
        <p:nvSpPr>
          <p:cNvPr id="4" name="Footer Placeholder 3"/>
          <p:cNvSpPr>
            <a:spLocks noGrp="1"/>
          </p:cNvSpPr>
          <p:nvPr>
            <p:ph type="ftr" sz="quarter" idx="11"/>
          </p:nvPr>
        </p:nvSpPr>
        <p:spPr/>
        <p:txBody>
          <a:bodyPr/>
          <a:lstStyle/>
          <a:p>
            <a:pPr>
              <a:defRPr/>
            </a:pPr>
            <a:r>
              <a:rPr lang="en-US"/>
              <a:t>Department of ECE / RIT  BATCH 1</a:t>
            </a:r>
            <a:endParaRPr lang="en-US" dirty="0"/>
          </a:p>
        </p:txBody>
      </p:sp>
      <p:sp>
        <p:nvSpPr>
          <p:cNvPr id="5" name="Slide Number Placeholder 4"/>
          <p:cNvSpPr>
            <a:spLocks noGrp="1"/>
          </p:cNvSpPr>
          <p:nvPr>
            <p:ph type="sldNum" sz="quarter" idx="12"/>
          </p:nvPr>
        </p:nvSpPr>
        <p:spPr/>
        <p:txBody>
          <a:bodyPr/>
          <a:lstStyle/>
          <a:p>
            <a:pPr>
              <a:defRPr/>
            </a:pPr>
            <a:fld id="{92F9A57D-D9F4-4E5C-A9B0-516DD451F813}" type="slidenum">
              <a:rPr lang="en-US" smtClean="0"/>
              <a:pPr>
                <a:defRPr/>
              </a:pPr>
              <a:t>‹#›</a:t>
            </a:fld>
            <a:endParaRPr lang="en-US" dirty="0"/>
          </a:p>
        </p:txBody>
      </p:sp>
    </p:spTree>
    <p:extLst>
      <p:ext uri="{BB962C8B-B14F-4D97-AF65-F5344CB8AC3E}">
        <p14:creationId xmlns:p14="http://schemas.microsoft.com/office/powerpoint/2010/main" val="519884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Click to edit Master title style</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5" name="日期版面配置區 3"/>
          <p:cNvSpPr>
            <a:spLocks noGrp="1"/>
          </p:cNvSpPr>
          <p:nvPr>
            <p:ph type="dt" sz="half" idx="10"/>
          </p:nvPr>
        </p:nvSpPr>
        <p:spPr/>
        <p:txBody>
          <a:bodyPr/>
          <a:lstStyle>
            <a:lvl1pPr>
              <a:defRPr/>
            </a:lvl1pPr>
          </a:lstStyle>
          <a:p>
            <a:pPr>
              <a:defRPr/>
            </a:pPr>
            <a:r>
              <a:rPr lang="en-US" altLang="zh-TW"/>
              <a:t>26/03/2019</a:t>
            </a:r>
          </a:p>
        </p:txBody>
      </p:sp>
      <p:sp>
        <p:nvSpPr>
          <p:cNvPr id="6" name="頁尾版面配置區 4"/>
          <p:cNvSpPr>
            <a:spLocks noGrp="1"/>
          </p:cNvSpPr>
          <p:nvPr>
            <p:ph type="ftr" sz="quarter" idx="11"/>
          </p:nvPr>
        </p:nvSpPr>
        <p:spPr/>
        <p:txBody>
          <a:bodyPr/>
          <a:lstStyle>
            <a:lvl1pPr>
              <a:defRPr/>
            </a:lvl1pPr>
          </a:lstStyle>
          <a:p>
            <a:pPr>
              <a:defRPr/>
            </a:pPr>
            <a:r>
              <a:rPr lang="en-US" altLang="zh-TW"/>
              <a:t>Department of ECE / RIT  BATCH 1</a:t>
            </a:r>
          </a:p>
        </p:txBody>
      </p:sp>
      <p:sp>
        <p:nvSpPr>
          <p:cNvPr id="7" name="投影片編號版面配置區 5"/>
          <p:cNvSpPr>
            <a:spLocks noGrp="1"/>
          </p:cNvSpPr>
          <p:nvPr>
            <p:ph type="sldNum" sz="quarter" idx="12"/>
          </p:nvPr>
        </p:nvSpPr>
        <p:spPr/>
        <p:txBody>
          <a:bodyPr/>
          <a:lstStyle>
            <a:lvl1pPr>
              <a:defRPr/>
            </a:lvl1pPr>
          </a:lstStyle>
          <a:p>
            <a:pPr>
              <a:defRPr/>
            </a:pPr>
            <a:fld id="{C5F5A860-F5CD-4659-99F1-8E129F00CEA2}" type="slidenum">
              <a:rPr lang="en-US" altLang="zh-TW"/>
              <a:pPr>
                <a:defRPr/>
              </a:pPr>
              <a:t>‹#›</a:t>
            </a:fld>
            <a:endParaRPr lang="en-US" altLang="zh-TW"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26/03/2019</a:t>
            </a:r>
            <a:endParaRPr lang="en-US" dirty="0"/>
          </a:p>
        </p:txBody>
      </p:sp>
      <p:sp>
        <p:nvSpPr>
          <p:cNvPr id="3" name="Footer Placeholder 2"/>
          <p:cNvSpPr>
            <a:spLocks noGrp="1"/>
          </p:cNvSpPr>
          <p:nvPr>
            <p:ph type="ftr" sz="quarter" idx="11"/>
          </p:nvPr>
        </p:nvSpPr>
        <p:spPr/>
        <p:txBody>
          <a:bodyPr/>
          <a:lstStyle/>
          <a:p>
            <a:pPr>
              <a:defRPr/>
            </a:pPr>
            <a:r>
              <a:rPr lang="en-US"/>
              <a:t>Department of ECE / RIT  BATCH 1</a:t>
            </a:r>
            <a:endParaRPr lang="en-US" dirty="0"/>
          </a:p>
        </p:txBody>
      </p:sp>
      <p:sp>
        <p:nvSpPr>
          <p:cNvPr id="4" name="Slide Number Placeholder 3"/>
          <p:cNvSpPr>
            <a:spLocks noGrp="1"/>
          </p:cNvSpPr>
          <p:nvPr>
            <p:ph type="sldNum" sz="quarter" idx="12"/>
          </p:nvPr>
        </p:nvSpPr>
        <p:spPr/>
        <p:txBody>
          <a:bodyPr/>
          <a:lstStyle/>
          <a:p>
            <a:pPr>
              <a:defRPr/>
            </a:pPr>
            <a:fld id="{746D8933-3B45-41A8-AE83-9AEE7CD2F4F5}" type="slidenum">
              <a:rPr lang="en-US" smtClean="0"/>
              <a:pPr>
                <a:defRPr/>
              </a:pPr>
              <a:t>‹#›</a:t>
            </a:fld>
            <a:endParaRPr lang="en-US" dirty="0"/>
          </a:p>
        </p:txBody>
      </p:sp>
    </p:spTree>
    <p:extLst>
      <p:ext uri="{BB962C8B-B14F-4D97-AF65-F5344CB8AC3E}">
        <p14:creationId xmlns:p14="http://schemas.microsoft.com/office/powerpoint/2010/main" val="104414960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26/03/2019</a:t>
            </a:r>
            <a:endParaRPr lang="en-US" dirty="0"/>
          </a:p>
        </p:txBody>
      </p:sp>
      <p:sp>
        <p:nvSpPr>
          <p:cNvPr id="6" name="Footer Placeholder 5"/>
          <p:cNvSpPr>
            <a:spLocks noGrp="1"/>
          </p:cNvSpPr>
          <p:nvPr>
            <p:ph type="ftr" sz="quarter" idx="11"/>
          </p:nvPr>
        </p:nvSpPr>
        <p:spPr/>
        <p:txBody>
          <a:bodyPr/>
          <a:lstStyle/>
          <a:p>
            <a:pPr>
              <a:defRPr/>
            </a:pPr>
            <a:r>
              <a:rPr lang="en-US"/>
              <a:t>Department of ECE / RIT  BATCH 1</a:t>
            </a:r>
            <a:endParaRPr lang="en-US" dirty="0"/>
          </a:p>
        </p:txBody>
      </p:sp>
      <p:sp>
        <p:nvSpPr>
          <p:cNvPr id="7" name="Slide Number Placeholder 6"/>
          <p:cNvSpPr>
            <a:spLocks noGrp="1"/>
          </p:cNvSpPr>
          <p:nvPr>
            <p:ph type="sldNum" sz="quarter" idx="12"/>
          </p:nvPr>
        </p:nvSpPr>
        <p:spPr/>
        <p:txBody>
          <a:bodyPr/>
          <a:lstStyle/>
          <a:p>
            <a:pPr>
              <a:defRPr/>
            </a:pPr>
            <a:fld id="{78971247-1972-40C8-880D-23A08AC579B0}" type="slidenum">
              <a:rPr lang="en-US" smtClean="0"/>
              <a:pPr>
                <a:defRPr/>
              </a:pPr>
              <a:t>‹#›</a:t>
            </a:fld>
            <a:endParaRPr lang="en-US" dirty="0"/>
          </a:p>
        </p:txBody>
      </p:sp>
    </p:spTree>
    <p:extLst>
      <p:ext uri="{BB962C8B-B14F-4D97-AF65-F5344CB8AC3E}">
        <p14:creationId xmlns:p14="http://schemas.microsoft.com/office/powerpoint/2010/main" val="20796587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26/03/2019</a:t>
            </a:r>
            <a:endParaRPr lang="en-US" dirty="0"/>
          </a:p>
        </p:txBody>
      </p:sp>
      <p:sp>
        <p:nvSpPr>
          <p:cNvPr id="6" name="Footer Placeholder 5"/>
          <p:cNvSpPr>
            <a:spLocks noGrp="1"/>
          </p:cNvSpPr>
          <p:nvPr>
            <p:ph type="ftr" sz="quarter" idx="11"/>
          </p:nvPr>
        </p:nvSpPr>
        <p:spPr/>
        <p:txBody>
          <a:bodyPr/>
          <a:lstStyle/>
          <a:p>
            <a:pPr>
              <a:defRPr/>
            </a:pPr>
            <a:r>
              <a:rPr lang="en-US"/>
              <a:t>Department of ECE / RIT  BATCH 1</a:t>
            </a:r>
            <a:endParaRPr lang="en-US" dirty="0"/>
          </a:p>
        </p:txBody>
      </p:sp>
      <p:sp>
        <p:nvSpPr>
          <p:cNvPr id="7" name="Slide Number Placeholder 6"/>
          <p:cNvSpPr>
            <a:spLocks noGrp="1"/>
          </p:cNvSpPr>
          <p:nvPr>
            <p:ph type="sldNum" sz="quarter" idx="12"/>
          </p:nvPr>
        </p:nvSpPr>
        <p:spPr/>
        <p:txBody>
          <a:bodyPr/>
          <a:lstStyle/>
          <a:p>
            <a:pPr>
              <a:defRPr/>
            </a:pPr>
            <a:fld id="{60E1FD79-D73D-4ADB-9062-6573C6FE9727}" type="slidenum">
              <a:rPr lang="en-US" smtClean="0"/>
              <a:pPr>
                <a:defRPr/>
              </a:pPr>
              <a:t>‹#›</a:t>
            </a:fld>
            <a:endParaRPr lang="en-US" dirty="0"/>
          </a:p>
        </p:txBody>
      </p:sp>
    </p:spTree>
    <p:extLst>
      <p:ext uri="{BB962C8B-B14F-4D97-AF65-F5344CB8AC3E}">
        <p14:creationId xmlns:p14="http://schemas.microsoft.com/office/powerpoint/2010/main" val="5412860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r>
              <a:rPr lang="en-US"/>
              <a:t>26/03/2019</a:t>
            </a:r>
            <a:endParaRPr lang="en-US" dirty="0"/>
          </a:p>
        </p:txBody>
      </p:sp>
      <p:sp>
        <p:nvSpPr>
          <p:cNvPr id="5" name="Footer Placeholder 4"/>
          <p:cNvSpPr>
            <a:spLocks noGrp="1"/>
          </p:cNvSpPr>
          <p:nvPr>
            <p:ph type="ftr" sz="quarter" idx="11"/>
          </p:nvPr>
        </p:nvSpPr>
        <p:spPr/>
        <p:txBody>
          <a:bodyPr/>
          <a:lstStyle/>
          <a:p>
            <a:pPr>
              <a:defRPr/>
            </a:pPr>
            <a:r>
              <a:rPr lang="en-US"/>
              <a:t>Department of ECE / RIT  BATCH 1</a:t>
            </a:r>
            <a:endParaRPr lang="en-US" dirty="0"/>
          </a:p>
        </p:txBody>
      </p:sp>
      <p:sp>
        <p:nvSpPr>
          <p:cNvPr id="6" name="Slide Number Placeholder 5"/>
          <p:cNvSpPr>
            <a:spLocks noGrp="1"/>
          </p:cNvSpPr>
          <p:nvPr>
            <p:ph type="sldNum" sz="quarter" idx="12"/>
          </p:nvPr>
        </p:nvSpPr>
        <p:spPr/>
        <p:txBody>
          <a:bodyPr/>
          <a:lstStyle/>
          <a:p>
            <a:pPr>
              <a:defRPr/>
            </a:pPr>
            <a:fld id="{AE351C24-4A08-4A73-80C3-3BD1C309083A}" type="slidenum">
              <a:rPr lang="en-US" smtClean="0"/>
              <a:pPr>
                <a:defRPr/>
              </a:pPr>
              <a:t>‹#›</a:t>
            </a:fld>
            <a:endParaRPr lang="en-US" dirty="0"/>
          </a:p>
        </p:txBody>
      </p:sp>
    </p:spTree>
    <p:extLst>
      <p:ext uri="{BB962C8B-B14F-4D97-AF65-F5344CB8AC3E}">
        <p14:creationId xmlns:p14="http://schemas.microsoft.com/office/powerpoint/2010/main" val="365681082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r>
              <a:rPr lang="en-US"/>
              <a:t>26/03/2019</a:t>
            </a:r>
            <a:endParaRPr lang="en-US" dirty="0"/>
          </a:p>
        </p:txBody>
      </p:sp>
      <p:sp>
        <p:nvSpPr>
          <p:cNvPr id="5" name="Footer Placeholder 4"/>
          <p:cNvSpPr>
            <a:spLocks noGrp="1"/>
          </p:cNvSpPr>
          <p:nvPr>
            <p:ph type="ftr" sz="quarter" idx="11"/>
          </p:nvPr>
        </p:nvSpPr>
        <p:spPr/>
        <p:txBody>
          <a:bodyPr/>
          <a:lstStyle/>
          <a:p>
            <a:pPr>
              <a:defRPr/>
            </a:pPr>
            <a:r>
              <a:rPr lang="en-US"/>
              <a:t>Department of ECE / RIT  BATCH 1</a:t>
            </a:r>
            <a:endParaRPr lang="en-US" dirty="0"/>
          </a:p>
        </p:txBody>
      </p:sp>
      <p:sp>
        <p:nvSpPr>
          <p:cNvPr id="6" name="Slide Number Placeholder 5"/>
          <p:cNvSpPr>
            <a:spLocks noGrp="1"/>
          </p:cNvSpPr>
          <p:nvPr>
            <p:ph type="sldNum" sz="quarter" idx="12"/>
          </p:nvPr>
        </p:nvSpPr>
        <p:spPr/>
        <p:txBody>
          <a:bodyPr/>
          <a:lstStyle/>
          <a:p>
            <a:pPr>
              <a:defRPr/>
            </a:pPr>
            <a:fld id="{461E0366-76D7-4B14-A262-5826C613F7AA}" type="slidenum">
              <a:rPr lang="en-US" smtClean="0"/>
              <a:pPr>
                <a:defRPr/>
              </a:pPr>
              <a:t>‹#›</a:t>
            </a:fld>
            <a:endParaRPr lang="en-US" dirty="0"/>
          </a:p>
        </p:txBody>
      </p:sp>
    </p:spTree>
    <p:extLst>
      <p:ext uri="{BB962C8B-B14F-4D97-AF65-F5344CB8AC3E}">
        <p14:creationId xmlns:p14="http://schemas.microsoft.com/office/powerpoint/2010/main" val="1229299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en-US" altLang="zh-TW"/>
              <a:t>Click to edit Master title style</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7" name="日期版面配置區 3"/>
          <p:cNvSpPr>
            <a:spLocks noGrp="1"/>
          </p:cNvSpPr>
          <p:nvPr>
            <p:ph type="dt" sz="half" idx="10"/>
          </p:nvPr>
        </p:nvSpPr>
        <p:spPr/>
        <p:txBody>
          <a:bodyPr/>
          <a:lstStyle>
            <a:lvl1pPr>
              <a:defRPr/>
            </a:lvl1pPr>
          </a:lstStyle>
          <a:p>
            <a:pPr>
              <a:defRPr/>
            </a:pPr>
            <a:r>
              <a:rPr lang="en-US" altLang="zh-TW"/>
              <a:t>26/03/2019</a:t>
            </a:r>
          </a:p>
        </p:txBody>
      </p:sp>
      <p:sp>
        <p:nvSpPr>
          <p:cNvPr id="8" name="頁尾版面配置區 4"/>
          <p:cNvSpPr>
            <a:spLocks noGrp="1"/>
          </p:cNvSpPr>
          <p:nvPr>
            <p:ph type="ftr" sz="quarter" idx="11"/>
          </p:nvPr>
        </p:nvSpPr>
        <p:spPr/>
        <p:txBody>
          <a:bodyPr/>
          <a:lstStyle>
            <a:lvl1pPr>
              <a:defRPr/>
            </a:lvl1pPr>
          </a:lstStyle>
          <a:p>
            <a:pPr>
              <a:defRPr/>
            </a:pPr>
            <a:r>
              <a:rPr lang="en-US" altLang="zh-TW"/>
              <a:t>Department of ECE / RIT  BATCH 1</a:t>
            </a:r>
          </a:p>
        </p:txBody>
      </p:sp>
      <p:sp>
        <p:nvSpPr>
          <p:cNvPr id="9" name="投影片編號版面配置區 5"/>
          <p:cNvSpPr>
            <a:spLocks noGrp="1"/>
          </p:cNvSpPr>
          <p:nvPr>
            <p:ph type="sldNum" sz="quarter" idx="12"/>
          </p:nvPr>
        </p:nvSpPr>
        <p:spPr/>
        <p:txBody>
          <a:bodyPr/>
          <a:lstStyle>
            <a:lvl1pPr>
              <a:defRPr/>
            </a:lvl1pPr>
          </a:lstStyle>
          <a:p>
            <a:pPr>
              <a:defRPr/>
            </a:pPr>
            <a:fld id="{471FDFC2-9FC4-4758-B681-CF1AFA03BE66}" type="slidenum">
              <a:rPr lang="en-US" altLang="zh-TW"/>
              <a:pPr>
                <a:defRPr/>
              </a:pPr>
              <a:t>‹#›</a:t>
            </a:fld>
            <a:endParaRPr lang="en-US" altLang="zh-TW"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Click to edit Master title style</a:t>
            </a:r>
          </a:p>
        </p:txBody>
      </p:sp>
      <p:sp>
        <p:nvSpPr>
          <p:cNvPr id="3" name="日期版面配置區 3"/>
          <p:cNvSpPr>
            <a:spLocks noGrp="1"/>
          </p:cNvSpPr>
          <p:nvPr>
            <p:ph type="dt" sz="half" idx="10"/>
          </p:nvPr>
        </p:nvSpPr>
        <p:spPr/>
        <p:txBody>
          <a:bodyPr/>
          <a:lstStyle>
            <a:lvl1pPr>
              <a:defRPr/>
            </a:lvl1pPr>
          </a:lstStyle>
          <a:p>
            <a:pPr>
              <a:defRPr/>
            </a:pPr>
            <a:r>
              <a:rPr lang="en-US" altLang="zh-TW"/>
              <a:t>26/03/2019</a:t>
            </a:r>
          </a:p>
        </p:txBody>
      </p:sp>
      <p:sp>
        <p:nvSpPr>
          <p:cNvPr id="4" name="頁尾版面配置區 4"/>
          <p:cNvSpPr>
            <a:spLocks noGrp="1"/>
          </p:cNvSpPr>
          <p:nvPr>
            <p:ph type="ftr" sz="quarter" idx="11"/>
          </p:nvPr>
        </p:nvSpPr>
        <p:spPr/>
        <p:txBody>
          <a:bodyPr/>
          <a:lstStyle>
            <a:lvl1pPr>
              <a:defRPr/>
            </a:lvl1pPr>
          </a:lstStyle>
          <a:p>
            <a:pPr>
              <a:defRPr/>
            </a:pPr>
            <a:r>
              <a:rPr lang="en-US" altLang="zh-TW"/>
              <a:t>Department of ECE / RIT  BATCH 1</a:t>
            </a:r>
          </a:p>
        </p:txBody>
      </p:sp>
      <p:sp>
        <p:nvSpPr>
          <p:cNvPr id="5" name="投影片編號版面配置區 5"/>
          <p:cNvSpPr>
            <a:spLocks noGrp="1"/>
          </p:cNvSpPr>
          <p:nvPr>
            <p:ph type="sldNum" sz="quarter" idx="12"/>
          </p:nvPr>
        </p:nvSpPr>
        <p:spPr/>
        <p:txBody>
          <a:bodyPr/>
          <a:lstStyle>
            <a:lvl1pPr>
              <a:defRPr/>
            </a:lvl1pPr>
          </a:lstStyle>
          <a:p>
            <a:pPr>
              <a:defRPr/>
            </a:pPr>
            <a:fld id="{8ADF32AB-4D9C-4EC9-A18B-567F4CEFCFA3}" type="slidenum">
              <a:rPr lang="en-US" altLang="zh-TW"/>
              <a:pPr>
                <a:defRPr/>
              </a:pPr>
              <a:t>‹#›</a:t>
            </a:fld>
            <a:endParaRPr lang="en-US" altLang="zh-TW"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p:cNvSpPr>
            <a:spLocks noGrp="1"/>
          </p:cNvSpPr>
          <p:nvPr>
            <p:ph type="dt" sz="half" idx="10"/>
          </p:nvPr>
        </p:nvSpPr>
        <p:spPr/>
        <p:txBody>
          <a:bodyPr/>
          <a:lstStyle>
            <a:lvl1pPr>
              <a:defRPr/>
            </a:lvl1pPr>
          </a:lstStyle>
          <a:p>
            <a:pPr>
              <a:defRPr/>
            </a:pPr>
            <a:r>
              <a:rPr lang="en-US" altLang="zh-TW"/>
              <a:t>26/03/2019</a:t>
            </a:r>
          </a:p>
        </p:txBody>
      </p:sp>
      <p:sp>
        <p:nvSpPr>
          <p:cNvPr id="3" name="頁尾版面配置區 4"/>
          <p:cNvSpPr>
            <a:spLocks noGrp="1"/>
          </p:cNvSpPr>
          <p:nvPr>
            <p:ph type="ftr" sz="quarter" idx="11"/>
          </p:nvPr>
        </p:nvSpPr>
        <p:spPr/>
        <p:txBody>
          <a:bodyPr/>
          <a:lstStyle>
            <a:lvl1pPr>
              <a:defRPr/>
            </a:lvl1pPr>
          </a:lstStyle>
          <a:p>
            <a:pPr>
              <a:defRPr/>
            </a:pPr>
            <a:r>
              <a:rPr lang="en-US" altLang="zh-TW"/>
              <a:t>Department of ECE / RIT  BATCH 1</a:t>
            </a:r>
          </a:p>
        </p:txBody>
      </p:sp>
      <p:sp>
        <p:nvSpPr>
          <p:cNvPr id="4" name="投影片編號版面配置區 5"/>
          <p:cNvSpPr>
            <a:spLocks noGrp="1"/>
          </p:cNvSpPr>
          <p:nvPr>
            <p:ph type="sldNum" sz="quarter" idx="12"/>
          </p:nvPr>
        </p:nvSpPr>
        <p:spPr/>
        <p:txBody>
          <a:bodyPr/>
          <a:lstStyle>
            <a:lvl1pPr>
              <a:defRPr/>
            </a:lvl1pPr>
          </a:lstStyle>
          <a:p>
            <a:pPr>
              <a:defRPr/>
            </a:pPr>
            <a:fld id="{B9E6F8B4-69CE-4DB7-BA8D-847DBC582E94}" type="slidenum">
              <a:rPr lang="en-US" altLang="zh-TW"/>
              <a:pPr>
                <a:defRPr/>
              </a:pPr>
              <a:t>‹#›</a:t>
            </a:fld>
            <a:endParaRPr lang="en-US" altLang="zh-TW"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en-US" altLang="zh-TW"/>
              <a:t>Click to edit Master title style</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Click to edit Master text styles</a:t>
            </a:r>
          </a:p>
        </p:txBody>
      </p:sp>
      <p:sp>
        <p:nvSpPr>
          <p:cNvPr id="5" name="日期版面配置區 3"/>
          <p:cNvSpPr>
            <a:spLocks noGrp="1"/>
          </p:cNvSpPr>
          <p:nvPr>
            <p:ph type="dt" sz="half" idx="10"/>
          </p:nvPr>
        </p:nvSpPr>
        <p:spPr/>
        <p:txBody>
          <a:bodyPr/>
          <a:lstStyle>
            <a:lvl1pPr>
              <a:defRPr/>
            </a:lvl1pPr>
          </a:lstStyle>
          <a:p>
            <a:pPr>
              <a:defRPr/>
            </a:pPr>
            <a:r>
              <a:rPr lang="en-US" altLang="zh-TW"/>
              <a:t>26/03/2019</a:t>
            </a:r>
          </a:p>
        </p:txBody>
      </p:sp>
      <p:sp>
        <p:nvSpPr>
          <p:cNvPr id="6" name="頁尾版面配置區 4"/>
          <p:cNvSpPr>
            <a:spLocks noGrp="1"/>
          </p:cNvSpPr>
          <p:nvPr>
            <p:ph type="ftr" sz="quarter" idx="11"/>
          </p:nvPr>
        </p:nvSpPr>
        <p:spPr/>
        <p:txBody>
          <a:bodyPr/>
          <a:lstStyle>
            <a:lvl1pPr>
              <a:defRPr/>
            </a:lvl1pPr>
          </a:lstStyle>
          <a:p>
            <a:pPr>
              <a:defRPr/>
            </a:pPr>
            <a:r>
              <a:rPr lang="en-US" altLang="zh-TW"/>
              <a:t>Department of ECE / RIT  BATCH 1</a:t>
            </a:r>
          </a:p>
        </p:txBody>
      </p:sp>
      <p:sp>
        <p:nvSpPr>
          <p:cNvPr id="7" name="投影片編號版面配置區 5"/>
          <p:cNvSpPr>
            <a:spLocks noGrp="1"/>
          </p:cNvSpPr>
          <p:nvPr>
            <p:ph type="sldNum" sz="quarter" idx="12"/>
          </p:nvPr>
        </p:nvSpPr>
        <p:spPr/>
        <p:txBody>
          <a:bodyPr/>
          <a:lstStyle>
            <a:lvl1pPr>
              <a:defRPr/>
            </a:lvl1pPr>
          </a:lstStyle>
          <a:p>
            <a:pPr>
              <a:defRPr/>
            </a:pPr>
            <a:fld id="{AAB1E7E9-D4E5-4228-98CE-C786BD548742}" type="slidenum">
              <a:rPr lang="en-US" altLang="zh-TW"/>
              <a:pPr>
                <a:defRPr/>
              </a:pPr>
              <a:t>‹#›</a:t>
            </a:fld>
            <a:endParaRPr lang="en-US" altLang="zh-TW"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en-US" altLang="zh-TW"/>
              <a:t>Click to edit Master title style</a:t>
            </a:r>
          </a:p>
        </p:txBody>
      </p:sp>
      <p:sp>
        <p:nvSpPr>
          <p:cNvPr id="3" name="圖片版面配置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TW" noProof="0"/>
              <a:t>Click icon to add picture</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Click to edit Master text styles</a:t>
            </a:r>
          </a:p>
        </p:txBody>
      </p:sp>
      <p:sp>
        <p:nvSpPr>
          <p:cNvPr id="5" name="日期版面配置區 3"/>
          <p:cNvSpPr>
            <a:spLocks noGrp="1"/>
          </p:cNvSpPr>
          <p:nvPr>
            <p:ph type="dt" sz="half" idx="10"/>
          </p:nvPr>
        </p:nvSpPr>
        <p:spPr/>
        <p:txBody>
          <a:bodyPr/>
          <a:lstStyle>
            <a:lvl1pPr>
              <a:defRPr/>
            </a:lvl1pPr>
          </a:lstStyle>
          <a:p>
            <a:pPr>
              <a:defRPr/>
            </a:pPr>
            <a:r>
              <a:rPr lang="en-US" altLang="zh-TW"/>
              <a:t>26/03/2019</a:t>
            </a:r>
          </a:p>
        </p:txBody>
      </p:sp>
      <p:sp>
        <p:nvSpPr>
          <p:cNvPr id="6" name="頁尾版面配置區 4"/>
          <p:cNvSpPr>
            <a:spLocks noGrp="1"/>
          </p:cNvSpPr>
          <p:nvPr>
            <p:ph type="ftr" sz="quarter" idx="11"/>
          </p:nvPr>
        </p:nvSpPr>
        <p:spPr/>
        <p:txBody>
          <a:bodyPr/>
          <a:lstStyle>
            <a:lvl1pPr>
              <a:defRPr/>
            </a:lvl1pPr>
          </a:lstStyle>
          <a:p>
            <a:pPr>
              <a:defRPr/>
            </a:pPr>
            <a:r>
              <a:rPr lang="en-US" altLang="zh-TW"/>
              <a:t>Department of ECE / RIT  BATCH 1</a:t>
            </a:r>
          </a:p>
        </p:txBody>
      </p:sp>
      <p:sp>
        <p:nvSpPr>
          <p:cNvPr id="7" name="投影片編號版面配置區 5"/>
          <p:cNvSpPr>
            <a:spLocks noGrp="1"/>
          </p:cNvSpPr>
          <p:nvPr>
            <p:ph type="sldNum" sz="quarter" idx="12"/>
          </p:nvPr>
        </p:nvSpPr>
        <p:spPr/>
        <p:txBody>
          <a:bodyPr/>
          <a:lstStyle>
            <a:lvl1pPr>
              <a:defRPr/>
            </a:lvl1pPr>
          </a:lstStyle>
          <a:p>
            <a:pPr>
              <a:defRPr/>
            </a:pPr>
            <a:fld id="{6BA47FC9-399E-4A31-9DB9-728DDE7FF0B3}" type="slidenum">
              <a:rPr lang="en-US" altLang="zh-TW"/>
              <a:pPr>
                <a:defRPr/>
              </a:pPr>
              <a:t>‹#›</a:t>
            </a:fld>
            <a:endParaRPr lang="en-US" altLang="zh-TW"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zh-TW" altLang="en-US"/>
          </a:p>
        </p:txBody>
      </p:sp>
      <p:sp>
        <p:nvSpPr>
          <p:cNvPr id="1027" name="標題版面配置區 1"/>
          <p:cNvSpPr>
            <a:spLocks noGrp="1"/>
          </p:cNvSpPr>
          <p:nvPr>
            <p:ph type="title"/>
          </p:nvPr>
        </p:nvSpPr>
        <p:spPr bwMode="auto">
          <a:xfrm>
            <a:off x="457200" y="274638"/>
            <a:ext cx="8229600" cy="2468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Title of the project</a:t>
            </a:r>
            <a:endParaRPr lang="en-US" altLang="zh-TW"/>
          </a:p>
        </p:txBody>
      </p:sp>
      <p:sp>
        <p:nvSpPr>
          <p:cNvPr id="1028" name="文字版面配置區 2"/>
          <p:cNvSpPr>
            <a:spLocks noGrp="1"/>
          </p:cNvSpPr>
          <p:nvPr>
            <p:ph type="body" idx="1"/>
          </p:nvPr>
        </p:nvSpPr>
        <p:spPr bwMode="auto">
          <a:xfrm>
            <a:off x="457200" y="2895600"/>
            <a:ext cx="8229600" cy="3230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 By</a:t>
            </a:r>
          </a:p>
          <a:p>
            <a:pPr lvl="0"/>
            <a:endParaRPr lang="en-US"/>
          </a:p>
          <a:p>
            <a:pPr lvl="0"/>
            <a:r>
              <a:rPr lang="en-US"/>
              <a:t>Student names</a:t>
            </a:r>
          </a:p>
          <a:p>
            <a:pPr lvl="0"/>
            <a:r>
              <a:rPr lang="en-US"/>
              <a:t>Reg. No’s</a:t>
            </a:r>
          </a:p>
          <a:p>
            <a:pPr lvl="0"/>
            <a:r>
              <a:rPr lang="en-US"/>
              <a:t>Year &amp; Dept.,</a:t>
            </a:r>
          </a:p>
          <a:p>
            <a:pPr lvl="0"/>
            <a:endParaRPr lang="en-US"/>
          </a:p>
          <a:p>
            <a:pPr lvl="0"/>
            <a:endParaRPr lang="en-US"/>
          </a:p>
          <a:p>
            <a:pPr lvl="0"/>
            <a:r>
              <a:rPr lang="en-US"/>
              <a:t>   UNDER THE GUIDANCE OF</a:t>
            </a:r>
          </a:p>
          <a:p>
            <a:pPr lvl="0"/>
            <a:r>
              <a:rPr lang="en-US"/>
              <a:t>    Staff name with qualification</a:t>
            </a:r>
          </a:p>
          <a:p>
            <a:pPr lvl="0"/>
            <a:r>
              <a:rPr lang="en-US"/>
              <a:t>   Designation</a:t>
            </a:r>
          </a:p>
          <a:p>
            <a:pPr lvl="0"/>
            <a:r>
              <a:rPr lang="en-US"/>
              <a:t>Dept.,</a:t>
            </a:r>
            <a:endParaRPr lang="en-US" altLang="zh-TW"/>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US" altLang="zh-TW"/>
              <a:t>26/03/2019</a:t>
            </a:r>
            <a:endParaRPr lang="en-US" altLang="zh-TW" dirty="0"/>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ltLang="zh-TW"/>
              <a:t>Department of ECE / RIT  BATCH 1</a:t>
            </a:r>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r>
              <a:rPr lang="en-US" altLang="zh-TW"/>
              <a:t>Batch No.: </a:t>
            </a:r>
          </a:p>
        </p:txBody>
      </p:sp>
      <p:pic>
        <p:nvPicPr>
          <p:cNvPr id="9" name="圖片 8"/>
          <p:cNvPicPr>
            <a:picLocks noChangeAspect="1"/>
          </p:cNvPicPr>
          <p:nvPr/>
        </p:nvPicPr>
        <p:blipFill>
          <a:blip r:embed="rId13" cstate="print">
            <a:extLst/>
          </a:blip>
          <a:stretch>
            <a:fillRect/>
          </a:stretch>
        </p:blipFill>
        <p:spPr>
          <a:xfrm>
            <a:off x="6629400" y="4876800"/>
            <a:ext cx="1981200" cy="1447800"/>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4091" r:id="rId1"/>
    <p:sldLayoutId id="2147484092" r:id="rId2"/>
    <p:sldLayoutId id="2147484093" r:id="rId3"/>
    <p:sldLayoutId id="2147484094" r:id="rId4"/>
    <p:sldLayoutId id="2147484095" r:id="rId5"/>
    <p:sldLayoutId id="2147484096" r:id="rId6"/>
    <p:sldLayoutId id="2147484097" r:id="rId7"/>
    <p:sldLayoutId id="2147484098" r:id="rId8"/>
    <p:sldLayoutId id="2147484099" r:id="rId9"/>
    <p:sldLayoutId id="2147484100" r:id="rId10"/>
    <p:sldLayoutId id="2147484101"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新細明體"/>
        </a:defRPr>
      </a:lvl1pPr>
      <a:lvl2pPr algn="ctr" rtl="0" eaLnBrk="0" fontAlgn="base" hangingPunct="0">
        <a:spcBef>
          <a:spcPct val="0"/>
        </a:spcBef>
        <a:spcAft>
          <a:spcPct val="0"/>
        </a:spcAft>
        <a:defRPr sz="4400">
          <a:solidFill>
            <a:schemeClr val="tx1"/>
          </a:solidFill>
          <a:latin typeface="Calibri" pitchFamily="34" charset="0"/>
          <a:ea typeface="新細明體"/>
          <a:cs typeface="新細明體"/>
        </a:defRPr>
      </a:lvl2pPr>
      <a:lvl3pPr algn="ctr" rtl="0" eaLnBrk="0" fontAlgn="base" hangingPunct="0">
        <a:spcBef>
          <a:spcPct val="0"/>
        </a:spcBef>
        <a:spcAft>
          <a:spcPct val="0"/>
        </a:spcAft>
        <a:defRPr sz="4400">
          <a:solidFill>
            <a:schemeClr val="tx1"/>
          </a:solidFill>
          <a:latin typeface="Calibri" pitchFamily="34" charset="0"/>
          <a:ea typeface="新細明體"/>
          <a:cs typeface="新細明體"/>
        </a:defRPr>
      </a:lvl3pPr>
      <a:lvl4pPr algn="ctr" rtl="0" eaLnBrk="0" fontAlgn="base" hangingPunct="0">
        <a:spcBef>
          <a:spcPct val="0"/>
        </a:spcBef>
        <a:spcAft>
          <a:spcPct val="0"/>
        </a:spcAft>
        <a:defRPr sz="4400">
          <a:solidFill>
            <a:schemeClr val="tx1"/>
          </a:solidFill>
          <a:latin typeface="Calibri" pitchFamily="34" charset="0"/>
          <a:ea typeface="新細明體"/>
          <a:cs typeface="新細明體"/>
        </a:defRPr>
      </a:lvl4pPr>
      <a:lvl5pPr algn="ctr" rtl="0" eaLnBrk="0" fontAlgn="base" hangingPunct="0">
        <a:spcBef>
          <a:spcPct val="0"/>
        </a:spcBef>
        <a:spcAft>
          <a:spcPct val="0"/>
        </a:spcAft>
        <a:defRPr sz="4400">
          <a:solidFill>
            <a:schemeClr val="tx1"/>
          </a:solidFill>
          <a:latin typeface="Calibri" pitchFamily="34" charset="0"/>
          <a:ea typeface="新細明體"/>
          <a:cs typeface="新細明體"/>
        </a:defRPr>
      </a:lvl5pPr>
      <a:lvl6pPr marL="457200" algn="ctr" rtl="0" fontAlgn="base">
        <a:spcBef>
          <a:spcPct val="0"/>
        </a:spcBef>
        <a:spcAft>
          <a:spcPct val="0"/>
        </a:spcAft>
        <a:defRPr sz="4400">
          <a:solidFill>
            <a:schemeClr val="tx1"/>
          </a:solidFill>
          <a:latin typeface="Calibri" pitchFamily="34" charset="0"/>
          <a:ea typeface="新細明體"/>
          <a:cs typeface="新細明體"/>
        </a:defRPr>
      </a:lvl6pPr>
      <a:lvl7pPr marL="914400" algn="ctr" rtl="0" fontAlgn="base">
        <a:spcBef>
          <a:spcPct val="0"/>
        </a:spcBef>
        <a:spcAft>
          <a:spcPct val="0"/>
        </a:spcAft>
        <a:defRPr sz="4400">
          <a:solidFill>
            <a:schemeClr val="tx1"/>
          </a:solidFill>
          <a:latin typeface="Calibri" pitchFamily="34" charset="0"/>
          <a:ea typeface="新細明體"/>
          <a:cs typeface="新細明體"/>
        </a:defRPr>
      </a:lvl7pPr>
      <a:lvl8pPr marL="1371600" algn="ctr" rtl="0" fontAlgn="base">
        <a:spcBef>
          <a:spcPct val="0"/>
        </a:spcBef>
        <a:spcAft>
          <a:spcPct val="0"/>
        </a:spcAft>
        <a:defRPr sz="4400">
          <a:solidFill>
            <a:schemeClr val="tx1"/>
          </a:solidFill>
          <a:latin typeface="Calibri" pitchFamily="34" charset="0"/>
          <a:ea typeface="新細明體"/>
          <a:cs typeface="新細明體"/>
        </a:defRPr>
      </a:lvl8pPr>
      <a:lvl9pPr marL="1828800" algn="ctr" rtl="0" fontAlgn="base">
        <a:spcBef>
          <a:spcPct val="0"/>
        </a:spcBef>
        <a:spcAft>
          <a:spcPct val="0"/>
        </a:spcAft>
        <a:defRPr sz="4400">
          <a:solidFill>
            <a:schemeClr val="tx1"/>
          </a:solidFill>
          <a:latin typeface="Calibri" pitchFamily="34" charset="0"/>
          <a:ea typeface="新細明體"/>
          <a:cs typeface="新細明體"/>
        </a:defRPr>
      </a:lvl9pPr>
    </p:titleStyle>
    <p:bodyStyle>
      <a:lvl1pPr marL="342900" indent="-342900" algn="ctr" rtl="0" eaLnBrk="0" fontAlgn="base" hangingPunct="0">
        <a:lnSpc>
          <a:spcPct val="80000"/>
        </a:lnSpc>
        <a:spcBef>
          <a:spcPts val="575"/>
        </a:spcBef>
        <a:spcAft>
          <a:spcPct val="0"/>
        </a:spcAft>
        <a:buFont typeface="Arial" pitchFamily="34" charset="0"/>
        <a:buChar char="•"/>
        <a:defRPr sz="1600" kern="1200">
          <a:solidFill>
            <a:schemeClr val="tx1"/>
          </a:solidFill>
          <a:latin typeface="+mn-lt"/>
          <a:ea typeface="+mn-ea"/>
          <a:cs typeface="新細明體"/>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新細明體"/>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新細明體"/>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新細明體"/>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新細明體"/>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en-US"/>
              <a:t>26/03/2019</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Department of ECE / RIT  BATCH 1</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0A36741-F4D7-479A-A3DC-70C4DA91D9C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80" r:id="rId1"/>
    <p:sldLayoutId id="2147484081" r:id="rId2"/>
    <p:sldLayoutId id="2147484082" r:id="rId3"/>
    <p:sldLayoutId id="2147484083" r:id="rId4"/>
    <p:sldLayoutId id="2147484084" r:id="rId5"/>
    <p:sldLayoutId id="2147484085" r:id="rId6"/>
    <p:sldLayoutId id="2147484086" r:id="rId7"/>
    <p:sldLayoutId id="2147484087" r:id="rId8"/>
    <p:sldLayoutId id="2147484088" r:id="rId9"/>
    <p:sldLayoutId id="2147484089" r:id="rId10"/>
    <p:sldLayoutId id="2147484090"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新細明體"/>
        </a:defRPr>
      </a:lvl1pPr>
      <a:lvl2pPr algn="ctr" rtl="0" eaLnBrk="0" fontAlgn="base" hangingPunct="0">
        <a:spcBef>
          <a:spcPct val="0"/>
        </a:spcBef>
        <a:spcAft>
          <a:spcPct val="0"/>
        </a:spcAft>
        <a:defRPr sz="4400">
          <a:solidFill>
            <a:schemeClr val="tx1"/>
          </a:solidFill>
          <a:latin typeface="Calibri" pitchFamily="34" charset="0"/>
          <a:ea typeface="新細明體"/>
          <a:cs typeface="新細明體"/>
        </a:defRPr>
      </a:lvl2pPr>
      <a:lvl3pPr algn="ctr" rtl="0" eaLnBrk="0" fontAlgn="base" hangingPunct="0">
        <a:spcBef>
          <a:spcPct val="0"/>
        </a:spcBef>
        <a:spcAft>
          <a:spcPct val="0"/>
        </a:spcAft>
        <a:defRPr sz="4400">
          <a:solidFill>
            <a:schemeClr val="tx1"/>
          </a:solidFill>
          <a:latin typeface="Calibri" pitchFamily="34" charset="0"/>
          <a:ea typeface="新細明體"/>
          <a:cs typeface="新細明體"/>
        </a:defRPr>
      </a:lvl3pPr>
      <a:lvl4pPr algn="ctr" rtl="0" eaLnBrk="0" fontAlgn="base" hangingPunct="0">
        <a:spcBef>
          <a:spcPct val="0"/>
        </a:spcBef>
        <a:spcAft>
          <a:spcPct val="0"/>
        </a:spcAft>
        <a:defRPr sz="4400">
          <a:solidFill>
            <a:schemeClr val="tx1"/>
          </a:solidFill>
          <a:latin typeface="Calibri" pitchFamily="34" charset="0"/>
          <a:ea typeface="新細明體"/>
          <a:cs typeface="新細明體"/>
        </a:defRPr>
      </a:lvl4pPr>
      <a:lvl5pPr algn="ctr" rtl="0" eaLnBrk="0" fontAlgn="base" hangingPunct="0">
        <a:spcBef>
          <a:spcPct val="0"/>
        </a:spcBef>
        <a:spcAft>
          <a:spcPct val="0"/>
        </a:spcAft>
        <a:defRPr sz="4400">
          <a:solidFill>
            <a:schemeClr val="tx1"/>
          </a:solidFill>
          <a:latin typeface="Calibri" pitchFamily="34" charset="0"/>
          <a:ea typeface="新細明體"/>
          <a:cs typeface="新細明體"/>
        </a:defRPr>
      </a:lvl5pPr>
      <a:lvl6pPr marL="457200" algn="ctr" rtl="0" fontAlgn="base">
        <a:spcBef>
          <a:spcPct val="0"/>
        </a:spcBef>
        <a:spcAft>
          <a:spcPct val="0"/>
        </a:spcAft>
        <a:defRPr sz="4400">
          <a:solidFill>
            <a:schemeClr val="tx1"/>
          </a:solidFill>
          <a:latin typeface="Calibri" pitchFamily="34" charset="0"/>
          <a:ea typeface="新細明體"/>
          <a:cs typeface="新細明體"/>
        </a:defRPr>
      </a:lvl6pPr>
      <a:lvl7pPr marL="914400" algn="ctr" rtl="0" fontAlgn="base">
        <a:spcBef>
          <a:spcPct val="0"/>
        </a:spcBef>
        <a:spcAft>
          <a:spcPct val="0"/>
        </a:spcAft>
        <a:defRPr sz="4400">
          <a:solidFill>
            <a:schemeClr val="tx1"/>
          </a:solidFill>
          <a:latin typeface="Calibri" pitchFamily="34" charset="0"/>
          <a:ea typeface="新細明體"/>
          <a:cs typeface="新細明體"/>
        </a:defRPr>
      </a:lvl7pPr>
      <a:lvl8pPr marL="1371600" algn="ctr" rtl="0" fontAlgn="base">
        <a:spcBef>
          <a:spcPct val="0"/>
        </a:spcBef>
        <a:spcAft>
          <a:spcPct val="0"/>
        </a:spcAft>
        <a:defRPr sz="4400">
          <a:solidFill>
            <a:schemeClr val="tx1"/>
          </a:solidFill>
          <a:latin typeface="Calibri" pitchFamily="34" charset="0"/>
          <a:ea typeface="新細明體"/>
          <a:cs typeface="新細明體"/>
        </a:defRPr>
      </a:lvl8pPr>
      <a:lvl9pPr marL="1828800" algn="ctr" rtl="0" fontAlgn="base">
        <a:spcBef>
          <a:spcPct val="0"/>
        </a:spcBef>
        <a:spcAft>
          <a:spcPct val="0"/>
        </a:spcAft>
        <a:defRPr sz="4400">
          <a:solidFill>
            <a:schemeClr val="tx1"/>
          </a:solidFill>
          <a:latin typeface="Calibri" pitchFamily="34" charset="0"/>
          <a:ea typeface="新細明體"/>
          <a:cs typeface="新細明體"/>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新細明體"/>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新細明體"/>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新細明體"/>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新細明體"/>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新細明體"/>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en-US" altLang="zh-TW"/>
              <a:t>26/03/2019</a:t>
            </a:r>
            <a:endParaRPr lang="en-US" altLang="zh-TW" dirty="0"/>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zh-TW"/>
              <a:t>Department of ECE / RIT  BATCH 1</a:t>
            </a:r>
            <a:endParaRPr lang="en-US" altLang="zh-TW" dirty="0"/>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r>
              <a:rPr lang="en-US" altLang="zh-TW" dirty="0"/>
              <a:t>Batch No.: </a:t>
            </a:r>
          </a:p>
        </p:txBody>
      </p:sp>
    </p:spTree>
    <p:extLst>
      <p:ext uri="{BB962C8B-B14F-4D97-AF65-F5344CB8AC3E}">
        <p14:creationId xmlns:p14="http://schemas.microsoft.com/office/powerpoint/2010/main" val="2231717466"/>
      </p:ext>
    </p:extLst>
  </p:cSld>
  <p:clrMap bg1="lt1" tx1="dk1" bg2="lt2" tx2="dk2" accent1="accent1" accent2="accent2" accent3="accent3" accent4="accent4" accent5="accent5" accent6="accent6" hlink="hlink" folHlink="folHlink"/>
  <p:sldLayoutIdLst>
    <p:sldLayoutId id="2147484103" r:id="rId1"/>
    <p:sldLayoutId id="2147484104" r:id="rId2"/>
    <p:sldLayoutId id="2147484105" r:id="rId3"/>
    <p:sldLayoutId id="2147484106" r:id="rId4"/>
    <p:sldLayoutId id="2147484107" r:id="rId5"/>
    <p:sldLayoutId id="2147484108" r:id="rId6"/>
    <p:sldLayoutId id="2147484109" r:id="rId7"/>
    <p:sldLayoutId id="2147484110" r:id="rId8"/>
    <p:sldLayoutId id="2147484111" r:id="rId9"/>
    <p:sldLayoutId id="2147484112" r:id="rId10"/>
    <p:sldLayoutId id="2147484113"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en-US" altLang="zh-TW"/>
              <a:t>26/03/2019</a:t>
            </a:r>
            <a:endParaRPr lang="en-US" altLang="zh-TW" dirty="0"/>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zh-TW"/>
              <a:t>Department of ECE / RIT  BATCH 1</a:t>
            </a:r>
            <a:endParaRPr lang="en-US" altLang="zh-TW" dirty="0"/>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r>
              <a:rPr lang="en-US" altLang="zh-TW" dirty="0"/>
              <a:t>Batch No.: </a:t>
            </a:r>
          </a:p>
        </p:txBody>
      </p:sp>
    </p:spTree>
    <p:extLst>
      <p:ext uri="{BB962C8B-B14F-4D97-AF65-F5344CB8AC3E}">
        <p14:creationId xmlns:p14="http://schemas.microsoft.com/office/powerpoint/2010/main" val="1998468689"/>
      </p:ext>
    </p:extLst>
  </p:cSld>
  <p:clrMap bg1="lt1" tx1="dk1" bg2="lt2" tx2="dk2" accent1="accent1" accent2="accent2" accent3="accent3" accent4="accent4" accent5="accent5" accent6="accent6" hlink="hlink" folHlink="folHlink"/>
  <p:sldLayoutIdLst>
    <p:sldLayoutId id="2147484115" r:id="rId1"/>
    <p:sldLayoutId id="2147484116" r:id="rId2"/>
    <p:sldLayoutId id="2147484117" r:id="rId3"/>
    <p:sldLayoutId id="2147484118" r:id="rId4"/>
    <p:sldLayoutId id="2147484119" r:id="rId5"/>
    <p:sldLayoutId id="2147484120" r:id="rId6"/>
    <p:sldLayoutId id="2147484121" r:id="rId7"/>
    <p:sldLayoutId id="2147484122" r:id="rId8"/>
    <p:sldLayoutId id="2147484123" r:id="rId9"/>
    <p:sldLayoutId id="2147484124" r:id="rId10"/>
    <p:sldLayoutId id="2147484125"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標題 1"/>
          <p:cNvSpPr>
            <a:spLocks noGrp="1"/>
          </p:cNvSpPr>
          <p:nvPr>
            <p:ph type="ctrTitle"/>
          </p:nvPr>
        </p:nvSpPr>
        <p:spPr>
          <a:xfrm>
            <a:off x="609600" y="381000"/>
            <a:ext cx="7772400" cy="1470025"/>
          </a:xfrm>
        </p:spPr>
        <p:txBody>
          <a:bodyPr/>
          <a:lstStyle/>
          <a:p>
            <a:pPr eaLnBrk="1" hangingPunct="1"/>
            <a:r>
              <a:rPr lang="en-US" dirty="0">
                <a:latin typeface="Times New Roman" pitchFamily="18" charset="0"/>
                <a:ea typeface="新細明體"/>
                <a:cs typeface="Times New Roman" pitchFamily="18" charset="0"/>
              </a:rPr>
              <a:t>SMART ANTENNA FOR BRAIN TUMOUR APPLICATION</a:t>
            </a:r>
            <a:endParaRPr lang="zh-TW" altLang="en-US" dirty="0"/>
          </a:p>
        </p:txBody>
      </p:sp>
      <p:sp>
        <p:nvSpPr>
          <p:cNvPr id="3" name="副標題 2"/>
          <p:cNvSpPr>
            <a:spLocks noGrp="1"/>
          </p:cNvSpPr>
          <p:nvPr>
            <p:ph type="subTitle" idx="1"/>
          </p:nvPr>
        </p:nvSpPr>
        <p:spPr>
          <a:xfrm>
            <a:off x="533400" y="2438400"/>
            <a:ext cx="8077200" cy="3200400"/>
          </a:xfrm>
        </p:spPr>
        <p:txBody>
          <a:bodyPr rtlCol="0">
            <a:normAutofit/>
          </a:bodyPr>
          <a:lstStyle/>
          <a:p>
            <a:pPr algn="l" eaLnBrk="1" hangingPunct="1">
              <a:defRPr/>
            </a:pPr>
            <a:r>
              <a:rPr lang="en-US" b="1" dirty="0">
                <a:solidFill>
                  <a:schemeClr val="tx1"/>
                </a:solidFill>
                <a:latin typeface="Times New Roman" pitchFamily="18" charset="0"/>
                <a:cs typeface="Times New Roman" pitchFamily="18" charset="0"/>
              </a:rPr>
              <a:t>			            By</a:t>
            </a:r>
          </a:p>
          <a:p>
            <a:pPr algn="l" eaLnBrk="1" hangingPunct="1">
              <a:defRPr/>
            </a:pPr>
            <a:endParaRPr lang="en-US" dirty="0">
              <a:solidFill>
                <a:schemeClr val="tx1"/>
              </a:solidFill>
              <a:latin typeface="Times New Roman" pitchFamily="18" charset="0"/>
              <a:cs typeface="Times New Roman" pitchFamily="18" charset="0"/>
            </a:endParaRPr>
          </a:p>
          <a:p>
            <a:pPr algn="l" eaLnBrk="1" hangingPunct="1">
              <a:defRPr/>
            </a:pPr>
            <a:r>
              <a:rPr lang="en-US" dirty="0">
                <a:solidFill>
                  <a:schemeClr val="tx1"/>
                </a:solidFill>
                <a:latin typeface="Times New Roman" pitchFamily="18" charset="0"/>
                <a:cs typeface="Times New Roman" pitchFamily="18" charset="0"/>
              </a:rPr>
              <a:t>				</a:t>
            </a:r>
            <a:r>
              <a:rPr lang="en-US" b="1" dirty="0">
                <a:solidFill>
                  <a:schemeClr val="tx1"/>
                </a:solidFill>
                <a:latin typeface="Times New Roman" pitchFamily="18" charset="0"/>
                <a:cs typeface="Times New Roman" pitchFamily="18" charset="0"/>
              </a:rPr>
              <a:t>BALAJI.R (211715106018)</a:t>
            </a:r>
          </a:p>
          <a:p>
            <a:pPr algn="l" eaLnBrk="1" hangingPunct="1">
              <a:defRPr/>
            </a:pPr>
            <a:r>
              <a:rPr lang="en-US" dirty="0">
                <a:solidFill>
                  <a:schemeClr val="tx1"/>
                </a:solidFill>
                <a:latin typeface="Times New Roman" pitchFamily="18" charset="0"/>
                <a:cs typeface="Times New Roman" pitchFamily="18" charset="0"/>
              </a:rPr>
              <a:t>				</a:t>
            </a:r>
            <a:r>
              <a:rPr lang="en-US" b="1" dirty="0">
                <a:solidFill>
                  <a:schemeClr val="tx1"/>
                </a:solidFill>
                <a:latin typeface="Times New Roman" pitchFamily="18" charset="0"/>
                <a:cs typeface="Times New Roman" pitchFamily="18" charset="0"/>
              </a:rPr>
              <a:t>BALAJI.V (211715106019)</a:t>
            </a:r>
          </a:p>
          <a:p>
            <a:pPr algn="l" eaLnBrk="1" hangingPunct="1">
              <a:defRPr/>
            </a:pPr>
            <a:r>
              <a:rPr lang="en-US" b="1" dirty="0">
                <a:solidFill>
                  <a:schemeClr val="tx1"/>
                </a:solidFill>
                <a:latin typeface="Times New Roman" pitchFamily="18" charset="0"/>
                <a:cs typeface="Times New Roman" pitchFamily="18" charset="0"/>
              </a:rPr>
              <a:t>                                                                        BUVANESH.G (211715106022)</a:t>
            </a:r>
          </a:p>
          <a:p>
            <a:pPr algn="l" eaLnBrk="1" hangingPunct="1">
              <a:defRPr/>
            </a:pPr>
            <a:r>
              <a:rPr lang="en-US" dirty="0">
                <a:solidFill>
                  <a:schemeClr val="tx1"/>
                </a:solidFill>
                <a:latin typeface="Times New Roman" pitchFamily="18" charset="0"/>
                <a:cs typeface="Times New Roman" pitchFamily="18" charset="0"/>
              </a:rPr>
              <a:t>				IV year, ECE,</a:t>
            </a:r>
          </a:p>
          <a:p>
            <a:pPr algn="l" eaLnBrk="1" hangingPunct="1">
              <a:defRPr/>
            </a:pPr>
            <a:endParaRPr lang="en-US" dirty="0">
              <a:solidFill>
                <a:schemeClr val="tx1"/>
              </a:solidFill>
              <a:latin typeface="Times New Roman" pitchFamily="18" charset="0"/>
              <a:cs typeface="Times New Roman" pitchFamily="18" charset="0"/>
            </a:endParaRPr>
          </a:p>
          <a:p>
            <a:pPr algn="l" eaLnBrk="1" hangingPunct="1">
              <a:spcBef>
                <a:spcPct val="0"/>
              </a:spcBef>
              <a:defRPr/>
            </a:pPr>
            <a:r>
              <a:rPr lang="en-US" dirty="0">
                <a:solidFill>
                  <a:schemeClr val="tx1"/>
                </a:solidFill>
                <a:latin typeface="Times New Roman" pitchFamily="18" charset="0"/>
                <a:cs typeface="Times New Roman" pitchFamily="18" charset="0"/>
              </a:rPr>
              <a:t>                                                                </a:t>
            </a:r>
            <a:r>
              <a:rPr lang="en-US" b="1" dirty="0">
                <a:solidFill>
                  <a:schemeClr val="tx1"/>
                </a:solidFill>
                <a:latin typeface="Times New Roman" pitchFamily="18" charset="0"/>
                <a:cs typeface="Times New Roman" pitchFamily="18" charset="0"/>
              </a:rPr>
              <a:t>UNDER THE GUIDANCE OF</a:t>
            </a:r>
          </a:p>
          <a:p>
            <a:pPr algn="l" eaLnBrk="1" hangingPunct="1">
              <a:spcBef>
                <a:spcPct val="0"/>
              </a:spcBef>
              <a:defRPr/>
            </a:pP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Mrs.S.Kalaivani</a:t>
            </a:r>
            <a:r>
              <a:rPr lang="en-US" dirty="0">
                <a:solidFill>
                  <a:schemeClr val="tx1"/>
                </a:solidFill>
                <a:latin typeface="Times New Roman" pitchFamily="18" charset="0"/>
                <a:cs typeface="Times New Roman" pitchFamily="18" charset="0"/>
              </a:rPr>
              <a:t>, M.E.,</a:t>
            </a:r>
          </a:p>
          <a:p>
            <a:pPr algn="l" eaLnBrk="1" hangingPunct="1">
              <a:spcBef>
                <a:spcPct val="0"/>
              </a:spcBef>
              <a:defRPr/>
            </a:pP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Asst.Prof</a:t>
            </a:r>
            <a:r>
              <a:rPr lang="en-US" dirty="0">
                <a:solidFill>
                  <a:schemeClr val="tx1"/>
                </a:solidFill>
                <a:latin typeface="Times New Roman" pitchFamily="18" charset="0"/>
                <a:cs typeface="Times New Roman" pitchFamily="18" charset="0"/>
              </a:rPr>
              <a:t>,</a:t>
            </a:r>
          </a:p>
          <a:p>
            <a:pPr algn="l" eaLnBrk="1" hangingPunct="1">
              <a:spcBef>
                <a:spcPct val="0"/>
              </a:spcBef>
              <a:defRPr/>
            </a:pPr>
            <a:r>
              <a:rPr lang="en-US" dirty="0">
                <a:solidFill>
                  <a:schemeClr val="tx1"/>
                </a:solidFill>
                <a:latin typeface="Times New Roman" pitchFamily="18" charset="0"/>
                <a:cs typeface="Times New Roman" pitchFamily="18" charset="0"/>
              </a:rPr>
              <a:t>				ECE, Dept.,</a:t>
            </a:r>
            <a:endParaRPr lang="en-US" altLang="zh-TW" dirty="0"/>
          </a:p>
          <a:p>
            <a:pPr algn="l" eaLnBrk="1" fontAlgn="auto" hangingPunct="1">
              <a:spcAft>
                <a:spcPts val="0"/>
              </a:spcAft>
              <a:defRPr/>
            </a:pPr>
            <a:endParaRPr lang="zh-TW" altLang="en-US" dirty="0">
              <a:cs typeface="+mn-cs"/>
            </a:endParaRPr>
          </a:p>
        </p:txBody>
      </p:sp>
      <p:sp>
        <p:nvSpPr>
          <p:cNvPr id="4" name="Date Placeholder 3"/>
          <p:cNvSpPr>
            <a:spLocks noGrp="1"/>
          </p:cNvSpPr>
          <p:nvPr>
            <p:ph type="dt" sz="quarter" idx="10"/>
          </p:nvPr>
        </p:nvSpPr>
        <p:spPr>
          <a:xfrm>
            <a:off x="457200" y="6356350"/>
            <a:ext cx="990600" cy="365125"/>
          </a:xfrm>
        </p:spPr>
        <p:txBody>
          <a:bodyPr/>
          <a:lstStyle/>
          <a:p>
            <a:pPr>
              <a:defRPr/>
            </a:pPr>
            <a:r>
              <a:rPr lang="en-US" altLang="zh-TW"/>
              <a:t>26/03/2019</a:t>
            </a:r>
            <a:endParaRPr lang="en-US" altLang="zh-TW" dirty="0"/>
          </a:p>
        </p:txBody>
      </p:sp>
      <p:sp>
        <p:nvSpPr>
          <p:cNvPr id="6" name="Footer Placeholder 5"/>
          <p:cNvSpPr>
            <a:spLocks noGrp="1"/>
          </p:cNvSpPr>
          <p:nvPr>
            <p:ph type="ftr" sz="quarter" idx="11"/>
          </p:nvPr>
        </p:nvSpPr>
        <p:spPr/>
        <p:txBody>
          <a:bodyPr/>
          <a:lstStyle/>
          <a:p>
            <a:pPr>
              <a:defRPr/>
            </a:pPr>
            <a:r>
              <a:rPr lang="en-US" altLang="zh-TW"/>
              <a:t>Department of ECE / RIT  BATCH 1</a:t>
            </a:r>
            <a:endParaRPr lang="en-US" altLang="zh-TW" dirty="0"/>
          </a:p>
        </p:txBody>
      </p:sp>
      <p:sp>
        <p:nvSpPr>
          <p:cNvPr id="5" name="Slide Number Placeholder 4"/>
          <p:cNvSpPr>
            <a:spLocks noGrp="1"/>
          </p:cNvSpPr>
          <p:nvPr>
            <p:ph type="sldNum" sz="quarter" idx="12"/>
          </p:nvPr>
        </p:nvSpPr>
        <p:spPr/>
        <p:txBody>
          <a:bodyPr/>
          <a:lstStyle/>
          <a:p>
            <a:pPr>
              <a:defRPr/>
            </a:pPr>
            <a:r>
              <a:rPr lang="en-US" altLang="zh-TW" dirty="0"/>
              <a:t>Batch No.:1</a:t>
            </a:r>
          </a:p>
        </p:txBody>
      </p:sp>
      <p:sp>
        <p:nvSpPr>
          <p:cNvPr id="7" name="減號 11"/>
          <p:cNvSpPr/>
          <p:nvPr/>
        </p:nvSpPr>
        <p:spPr>
          <a:xfrm>
            <a:off x="-1026622" y="1851718"/>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274638"/>
            <a:ext cx="8229600" cy="944562"/>
          </a:xfrm>
        </p:spPr>
        <p:txBody>
          <a:bodyPr/>
          <a:lstStyle/>
          <a:p>
            <a:r>
              <a:rPr lang="en-US" b="1">
                <a:latin typeface="Times New Roman" pitchFamily="18" charset="0"/>
                <a:ea typeface="新細明體"/>
                <a:cs typeface="Times New Roman" pitchFamily="18" charset="0"/>
              </a:rPr>
              <a:t>Existing  Model</a:t>
            </a:r>
            <a:endParaRPr lang="en-US">
              <a:ea typeface="新細明體"/>
            </a:endParaRPr>
          </a:p>
        </p:txBody>
      </p:sp>
      <p:sp>
        <p:nvSpPr>
          <p:cNvPr id="18435" name="Content Placeholder 2"/>
          <p:cNvSpPr>
            <a:spLocks noGrp="1"/>
          </p:cNvSpPr>
          <p:nvPr>
            <p:ph idx="1"/>
          </p:nvPr>
        </p:nvSpPr>
        <p:spPr>
          <a:xfrm>
            <a:off x="457200" y="1828800"/>
            <a:ext cx="8229600" cy="4297363"/>
          </a:xfrm>
        </p:spPr>
        <p:txBody>
          <a:bodyPr/>
          <a:lstStyle/>
          <a:p>
            <a:pPr algn="l" eaLnBrk="1" hangingPunct="1">
              <a:lnSpc>
                <a:spcPct val="100000"/>
              </a:lnSpc>
            </a:pPr>
            <a:r>
              <a:rPr lang="en-IN" sz="2400" dirty="0">
                <a:latin typeface="Times New Roman" pitchFamily="18" charset="0"/>
                <a:ea typeface="新細明體"/>
                <a:cs typeface="Times New Roman" pitchFamily="18" charset="0"/>
              </a:rPr>
              <a:t>It is an Microstrip Patch Antenna with very high Operating frequency </a:t>
            </a:r>
            <a:r>
              <a:rPr lang="en-GB" sz="2400" dirty="0">
                <a:latin typeface="Times New Roman" pitchFamily="18" charset="0"/>
                <a:cs typeface="Times New Roman" pitchFamily="18" charset="0"/>
              </a:rPr>
              <a:t>3.3568-12.604 GHz in free space and from 3.818 to 9.16 GHz on the normal head model. </a:t>
            </a:r>
          </a:p>
          <a:p>
            <a:pPr algn="l" eaLnBrk="1" hangingPunct="1">
              <a:lnSpc>
                <a:spcPct val="100000"/>
              </a:lnSpc>
            </a:pPr>
            <a:r>
              <a:rPr lang="en-GB" sz="2400" dirty="0">
                <a:latin typeface="Times New Roman" pitchFamily="18" charset="0"/>
                <a:ea typeface="新細明體"/>
                <a:cs typeface="Times New Roman" pitchFamily="18" charset="0"/>
              </a:rPr>
              <a:t>This may cause the patient headache and nausea.</a:t>
            </a:r>
          </a:p>
          <a:p>
            <a:pPr algn="l" eaLnBrk="1" hangingPunct="1">
              <a:lnSpc>
                <a:spcPct val="100000"/>
              </a:lnSpc>
            </a:pPr>
            <a:r>
              <a:rPr lang="en-GB" sz="2400" dirty="0">
                <a:latin typeface="Times New Roman" pitchFamily="18" charset="0"/>
                <a:ea typeface="新細明體"/>
                <a:cs typeface="Times New Roman" pitchFamily="18" charset="0"/>
              </a:rPr>
              <a:t>The antenna is also complex to design and operate.</a:t>
            </a:r>
            <a:endParaRPr lang="en-US" sz="2400" dirty="0">
              <a:latin typeface="Times New Roman"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a:defRPr/>
            </a:pPr>
            <a:r>
              <a:rPr lang="en-US" altLang="zh-TW"/>
              <a:t>26/03/2019</a:t>
            </a:r>
            <a:endParaRPr lang="en-US" altLang="zh-TW" dirty="0"/>
          </a:p>
        </p:txBody>
      </p:sp>
      <p:sp>
        <p:nvSpPr>
          <p:cNvPr id="6" name="Slide Number Placeholder 5"/>
          <p:cNvSpPr>
            <a:spLocks noGrp="1"/>
          </p:cNvSpPr>
          <p:nvPr>
            <p:ph type="sldNum" sz="quarter" idx="12"/>
          </p:nvPr>
        </p:nvSpPr>
        <p:spPr/>
        <p:txBody>
          <a:bodyPr/>
          <a:lstStyle/>
          <a:p>
            <a:pPr>
              <a:defRPr/>
            </a:pPr>
            <a:fld id="{2D10B84A-ABCB-42C0-BB75-00CEF23AC8B2}" type="slidenum">
              <a:rPr lang="en-US" altLang="zh-TW" smtClean="0"/>
              <a:pPr>
                <a:defRPr/>
              </a:pPr>
              <a:t>10</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a:t>Department of ECE / RIT  BATCH 1</a:t>
            </a:r>
            <a:endParaRPr lang="en-US" altLang="zh-TW"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Ref idx="1001">
        <a:schemeClr val="bg1"/>
      </p:bgRef>
    </p:bg>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274638"/>
            <a:ext cx="8229600" cy="944562"/>
          </a:xfrm>
        </p:spPr>
        <p:txBody>
          <a:bodyPr/>
          <a:lstStyle/>
          <a:p>
            <a:r>
              <a:rPr lang="en-US" b="1">
                <a:latin typeface="Times New Roman" pitchFamily="18" charset="0"/>
                <a:ea typeface="新細明體"/>
                <a:cs typeface="Times New Roman" pitchFamily="18" charset="0"/>
              </a:rPr>
              <a:t>Proposed Model</a:t>
            </a:r>
            <a:endParaRPr lang="en-US">
              <a:ea typeface="新細明體"/>
            </a:endParaRPr>
          </a:p>
        </p:txBody>
      </p:sp>
      <p:sp>
        <p:nvSpPr>
          <p:cNvPr id="19459" name="Content Placeholder 2"/>
          <p:cNvSpPr>
            <a:spLocks noGrp="1"/>
          </p:cNvSpPr>
          <p:nvPr>
            <p:ph idx="1"/>
          </p:nvPr>
        </p:nvSpPr>
        <p:spPr>
          <a:xfrm>
            <a:off x="457200" y="1828800"/>
            <a:ext cx="8229600" cy="4297363"/>
          </a:xfrm>
        </p:spPr>
        <p:txBody>
          <a:bodyPr/>
          <a:lstStyle/>
          <a:p>
            <a:pPr algn="just" eaLnBrk="1" hangingPunct="1">
              <a:lnSpc>
                <a:spcPct val="100000"/>
              </a:lnSpc>
            </a:pPr>
            <a:r>
              <a:rPr lang="en-GB" sz="2400" dirty="0">
                <a:latin typeface="Times New Roman" pitchFamily="18" charset="0"/>
                <a:ea typeface="新細明體"/>
                <a:cs typeface="Times New Roman" pitchFamily="18" charset="0"/>
              </a:rPr>
              <a:t>A Microstrip patch antenna, was designed and simulated on the CST Microwave Studio.</a:t>
            </a:r>
            <a:endParaRPr lang="en-US" sz="2400" dirty="0">
              <a:latin typeface="Times New Roman" pitchFamily="18" charset="0"/>
              <a:ea typeface="新細明體"/>
              <a:cs typeface="Times New Roman" pitchFamily="18" charset="0"/>
            </a:endParaRPr>
          </a:p>
          <a:p>
            <a:pPr algn="just" eaLnBrk="1" hangingPunct="1">
              <a:lnSpc>
                <a:spcPct val="100000"/>
              </a:lnSpc>
            </a:pPr>
            <a:r>
              <a:rPr lang="en-US" sz="2400" dirty="0">
                <a:latin typeface="Times New Roman" pitchFamily="18" charset="0"/>
                <a:ea typeface="新細明體"/>
                <a:cs typeface="Times New Roman" pitchFamily="18" charset="0"/>
              </a:rPr>
              <a:t>The free space testing was done with the designed antenna and its S-Parameter, gain were measured.</a:t>
            </a:r>
          </a:p>
          <a:p>
            <a:pPr algn="just" eaLnBrk="1" hangingPunct="1">
              <a:lnSpc>
                <a:spcPct val="100000"/>
              </a:lnSpc>
            </a:pPr>
            <a:r>
              <a:rPr lang="en-US" sz="2400" dirty="0">
                <a:latin typeface="Times New Roman" pitchFamily="18" charset="0"/>
                <a:ea typeface="新細明體"/>
                <a:cs typeface="Times New Roman" pitchFamily="18" charset="0"/>
              </a:rPr>
              <a:t>Then an head phantom model which is having the conductivity and permittivity same as that of the human’s head was designed using the CST 2018 software.</a:t>
            </a:r>
          </a:p>
          <a:p>
            <a:pPr lvl="0" algn="just"/>
            <a:endParaRPr lang="en-IN" sz="2400" dirty="0">
              <a:latin typeface="Times New Roman" pitchFamily="18" charset="0"/>
              <a:ea typeface="新細明體"/>
              <a:cs typeface="Times New Roman" pitchFamily="18" charset="0"/>
            </a:endParaRPr>
          </a:p>
        </p:txBody>
      </p:sp>
      <p:sp>
        <p:nvSpPr>
          <p:cNvPr id="4" name="Date Placeholder 3"/>
          <p:cNvSpPr>
            <a:spLocks noGrp="1"/>
          </p:cNvSpPr>
          <p:nvPr>
            <p:ph type="dt" sz="half" idx="10"/>
          </p:nvPr>
        </p:nvSpPr>
        <p:spPr/>
        <p:txBody>
          <a:bodyPr/>
          <a:lstStyle/>
          <a:p>
            <a:pPr>
              <a:defRPr/>
            </a:pPr>
            <a:r>
              <a:rPr lang="en-US" altLang="zh-TW"/>
              <a:t>26/03/2019</a:t>
            </a:r>
            <a:endParaRPr lang="en-US" altLang="zh-TW" dirty="0"/>
          </a:p>
        </p:txBody>
      </p:sp>
      <p:sp>
        <p:nvSpPr>
          <p:cNvPr id="8" name="Footer Placeholder 5"/>
          <p:cNvSpPr>
            <a:spLocks noGrp="1"/>
          </p:cNvSpPr>
          <p:nvPr>
            <p:ph type="ftr" sz="quarter" idx="11"/>
          </p:nvPr>
        </p:nvSpPr>
        <p:spPr/>
        <p:txBody>
          <a:bodyPr/>
          <a:lstStyle/>
          <a:p>
            <a:pPr>
              <a:defRPr/>
            </a:pPr>
            <a:r>
              <a:rPr lang="en-US" altLang="zh-TW"/>
              <a:t>Department of ECE / RIT  BATCH 1</a:t>
            </a:r>
            <a:endParaRPr lang="en-US" altLang="zh-TW" dirty="0"/>
          </a:p>
        </p:txBody>
      </p:sp>
      <p:sp>
        <p:nvSpPr>
          <p:cNvPr id="6" name="Slide Number Placeholder 5"/>
          <p:cNvSpPr>
            <a:spLocks noGrp="1"/>
          </p:cNvSpPr>
          <p:nvPr>
            <p:ph type="sldNum" sz="quarter" idx="12"/>
          </p:nvPr>
        </p:nvSpPr>
        <p:spPr/>
        <p:txBody>
          <a:bodyPr/>
          <a:lstStyle/>
          <a:p>
            <a:pPr>
              <a:defRPr/>
            </a:pPr>
            <a:fld id="{45E2AEB8-0893-4C98-9297-E3A3734033C9}" type="slidenum">
              <a:rPr lang="en-US" altLang="zh-TW" smtClean="0"/>
              <a:pPr>
                <a:defRPr/>
              </a:pPr>
              <a:t>11</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AF4BE-EF80-4B49-8659-5E25CC2D0C8A}"/>
              </a:ext>
            </a:extLst>
          </p:cNvPr>
          <p:cNvSpPr>
            <a:spLocks noGrp="1"/>
          </p:cNvSpPr>
          <p:nvPr>
            <p:ph type="title"/>
          </p:nvPr>
        </p:nvSpPr>
        <p:spPr/>
        <p:txBody>
          <a:bodyPr/>
          <a:lstStyle/>
          <a:p>
            <a:r>
              <a:rPr lang="en-US" b="1" dirty="0">
                <a:latin typeface="Times New Roman" pitchFamily="18" charset="0"/>
                <a:ea typeface="新細明體"/>
                <a:cs typeface="Times New Roman" pitchFamily="18" charset="0"/>
              </a:rPr>
              <a:t>Flow Chart  of Proposed Model</a:t>
            </a:r>
            <a:endParaRPr lang="en-US" dirty="0"/>
          </a:p>
        </p:txBody>
      </p:sp>
      <p:sp>
        <p:nvSpPr>
          <p:cNvPr id="4" name="Date Placeholder 3">
            <a:extLst>
              <a:ext uri="{FF2B5EF4-FFF2-40B4-BE49-F238E27FC236}">
                <a16:creationId xmlns:a16="http://schemas.microsoft.com/office/drawing/2014/main" id="{0901BC4D-01AC-4473-97E3-5DE02D752122}"/>
              </a:ext>
            </a:extLst>
          </p:cNvPr>
          <p:cNvSpPr>
            <a:spLocks noGrp="1"/>
          </p:cNvSpPr>
          <p:nvPr>
            <p:ph type="dt" sz="half" idx="10"/>
          </p:nvPr>
        </p:nvSpPr>
        <p:spPr/>
        <p:txBody>
          <a:bodyPr/>
          <a:lstStyle/>
          <a:p>
            <a:pPr>
              <a:defRPr/>
            </a:pPr>
            <a:r>
              <a:rPr lang="en-US"/>
              <a:t>26/03/2019</a:t>
            </a:r>
          </a:p>
        </p:txBody>
      </p:sp>
      <p:sp>
        <p:nvSpPr>
          <p:cNvPr id="5" name="Footer Placeholder 4">
            <a:extLst>
              <a:ext uri="{FF2B5EF4-FFF2-40B4-BE49-F238E27FC236}">
                <a16:creationId xmlns:a16="http://schemas.microsoft.com/office/drawing/2014/main" id="{9E1F38F6-082A-47A4-98A9-403DED6CCF6A}"/>
              </a:ext>
            </a:extLst>
          </p:cNvPr>
          <p:cNvSpPr>
            <a:spLocks noGrp="1"/>
          </p:cNvSpPr>
          <p:nvPr>
            <p:ph type="ftr" sz="quarter" idx="11"/>
          </p:nvPr>
        </p:nvSpPr>
        <p:spPr/>
        <p:txBody>
          <a:bodyPr/>
          <a:lstStyle/>
          <a:p>
            <a:pPr>
              <a:defRPr/>
            </a:pPr>
            <a:r>
              <a:rPr lang="en-US"/>
              <a:t>Department of ECE / RIT  BATCH 1</a:t>
            </a:r>
          </a:p>
        </p:txBody>
      </p:sp>
      <p:sp>
        <p:nvSpPr>
          <p:cNvPr id="6" name="Slide Number Placeholder 5">
            <a:extLst>
              <a:ext uri="{FF2B5EF4-FFF2-40B4-BE49-F238E27FC236}">
                <a16:creationId xmlns:a16="http://schemas.microsoft.com/office/drawing/2014/main" id="{C4D01E0D-8A72-4B18-A74D-EEA33956FD97}"/>
              </a:ext>
            </a:extLst>
          </p:cNvPr>
          <p:cNvSpPr>
            <a:spLocks noGrp="1"/>
          </p:cNvSpPr>
          <p:nvPr>
            <p:ph type="sldNum" sz="quarter" idx="12"/>
          </p:nvPr>
        </p:nvSpPr>
        <p:spPr/>
        <p:txBody>
          <a:bodyPr/>
          <a:lstStyle/>
          <a:p>
            <a:pPr>
              <a:defRPr/>
            </a:pPr>
            <a:fld id="{D65DF054-63C3-48F9-892F-07F0A8948BF7}" type="slidenum">
              <a:rPr lang="en-US" smtClean="0"/>
              <a:pPr>
                <a:defRPr/>
              </a:pPr>
              <a:t>12</a:t>
            </a:fld>
            <a:endParaRPr lang="en-US"/>
          </a:p>
        </p:txBody>
      </p:sp>
      <p:sp>
        <p:nvSpPr>
          <p:cNvPr id="7" name="Oval 2">
            <a:extLst>
              <a:ext uri="{FF2B5EF4-FFF2-40B4-BE49-F238E27FC236}">
                <a16:creationId xmlns:a16="http://schemas.microsoft.com/office/drawing/2014/main" id="{036183C1-AB5D-4AC5-9935-A5935AA57F89}"/>
              </a:ext>
            </a:extLst>
          </p:cNvPr>
          <p:cNvSpPr>
            <a:spLocks noChangeArrowheads="1"/>
          </p:cNvSpPr>
          <p:nvPr/>
        </p:nvSpPr>
        <p:spPr bwMode="auto">
          <a:xfrm>
            <a:off x="894568" y="1500873"/>
            <a:ext cx="1400175" cy="717550"/>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Frequency Selection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Oval 1">
            <a:extLst>
              <a:ext uri="{FF2B5EF4-FFF2-40B4-BE49-F238E27FC236}">
                <a16:creationId xmlns:a16="http://schemas.microsoft.com/office/drawing/2014/main" id="{FED584C6-5778-4CDE-8FB8-C75A2B8032AF}"/>
              </a:ext>
            </a:extLst>
          </p:cNvPr>
          <p:cNvSpPr>
            <a:spLocks noChangeArrowheads="1"/>
          </p:cNvSpPr>
          <p:nvPr/>
        </p:nvSpPr>
        <p:spPr bwMode="auto">
          <a:xfrm>
            <a:off x="3205481" y="1417638"/>
            <a:ext cx="1263650" cy="1054100"/>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Antenna Type and Design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F28D8B31-8E74-4B2D-A580-472E030022AF}"/>
              </a:ext>
            </a:extLst>
          </p:cNvPr>
          <p:cNvSpPr>
            <a:spLocks noChangeArrowheads="1"/>
          </p:cNvSpPr>
          <p:nvPr/>
        </p:nvSpPr>
        <p:spPr bwMode="auto">
          <a:xfrm>
            <a:off x="5648960" y="1562100"/>
            <a:ext cx="1119187" cy="62865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Calibration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Rounded Corners 6">
            <a:extLst>
              <a:ext uri="{FF2B5EF4-FFF2-40B4-BE49-F238E27FC236}">
                <a16:creationId xmlns:a16="http://schemas.microsoft.com/office/drawing/2014/main" id="{0B25696F-184D-4BB1-8E89-5A705A33C64F}"/>
              </a:ext>
            </a:extLst>
          </p:cNvPr>
          <p:cNvSpPr>
            <a:spLocks noChangeArrowheads="1"/>
          </p:cNvSpPr>
          <p:nvPr/>
        </p:nvSpPr>
        <p:spPr bwMode="auto">
          <a:xfrm>
            <a:off x="3015714" y="3868604"/>
            <a:ext cx="1082675" cy="1168400"/>
          </a:xfrm>
          <a:prstGeom prst="roundRect">
            <a:avLst>
              <a:gd name="adj" fmla="val 34847"/>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Sam Phantom without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Tumour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7">
            <a:extLst>
              <a:ext uri="{FF2B5EF4-FFF2-40B4-BE49-F238E27FC236}">
                <a16:creationId xmlns:a16="http://schemas.microsoft.com/office/drawing/2014/main" id="{BC997387-6625-4AF2-AC9E-E2D82B8CE111}"/>
              </a:ext>
            </a:extLst>
          </p:cNvPr>
          <p:cNvSpPr>
            <a:spLocks noChangeArrowheads="1"/>
          </p:cNvSpPr>
          <p:nvPr/>
        </p:nvSpPr>
        <p:spPr bwMode="auto">
          <a:xfrm>
            <a:off x="3205481" y="5503861"/>
            <a:ext cx="693738" cy="73342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SAR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Report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9">
            <a:extLst>
              <a:ext uri="{FF2B5EF4-FFF2-40B4-BE49-F238E27FC236}">
                <a16:creationId xmlns:a16="http://schemas.microsoft.com/office/drawing/2014/main" id="{F19B134F-DD48-4398-9877-6063ACC73B09}"/>
              </a:ext>
            </a:extLst>
          </p:cNvPr>
          <p:cNvSpPr>
            <a:spLocks noChangeArrowheads="1"/>
          </p:cNvSpPr>
          <p:nvPr/>
        </p:nvSpPr>
        <p:spPr bwMode="auto">
          <a:xfrm>
            <a:off x="1412875" y="2746148"/>
            <a:ext cx="5238750" cy="71437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Antenna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Rounded Corners 11">
            <a:extLst>
              <a:ext uri="{FF2B5EF4-FFF2-40B4-BE49-F238E27FC236}">
                <a16:creationId xmlns:a16="http://schemas.microsoft.com/office/drawing/2014/main" id="{63556074-C5D5-4EC5-800A-6FE4BFAFAFAB}"/>
              </a:ext>
            </a:extLst>
          </p:cNvPr>
          <p:cNvSpPr>
            <a:spLocks noChangeArrowheads="1"/>
          </p:cNvSpPr>
          <p:nvPr/>
        </p:nvSpPr>
        <p:spPr bwMode="auto">
          <a:xfrm>
            <a:off x="1257811" y="3800398"/>
            <a:ext cx="1087438" cy="1120775"/>
          </a:xfrm>
          <a:prstGeom prst="roundRect">
            <a:avLst>
              <a:gd name="adj" fmla="val 34847"/>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Working and Error Check</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Rounded Corners 12">
            <a:extLst>
              <a:ext uri="{FF2B5EF4-FFF2-40B4-BE49-F238E27FC236}">
                <a16:creationId xmlns:a16="http://schemas.microsoft.com/office/drawing/2014/main" id="{70C775AC-3942-4F3D-B23C-622AA3A949A6}"/>
              </a:ext>
            </a:extLst>
          </p:cNvPr>
          <p:cNvSpPr>
            <a:spLocks noChangeArrowheads="1"/>
          </p:cNvSpPr>
          <p:nvPr/>
        </p:nvSpPr>
        <p:spPr bwMode="auto">
          <a:xfrm>
            <a:off x="5111215" y="3816985"/>
            <a:ext cx="1055688" cy="1136650"/>
          </a:xfrm>
          <a:prstGeom prst="roundRect">
            <a:avLst>
              <a:gd name="adj" fmla="val 34847"/>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Sam Phantom with Tumour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3">
            <a:extLst>
              <a:ext uri="{FF2B5EF4-FFF2-40B4-BE49-F238E27FC236}">
                <a16:creationId xmlns:a16="http://schemas.microsoft.com/office/drawing/2014/main" id="{7175D6FF-69A6-4988-9ECA-E23CF1A09F97}"/>
              </a:ext>
            </a:extLst>
          </p:cNvPr>
          <p:cNvSpPr>
            <a:spLocks noChangeArrowheads="1"/>
          </p:cNvSpPr>
          <p:nvPr/>
        </p:nvSpPr>
        <p:spPr bwMode="auto">
          <a:xfrm>
            <a:off x="5244783" y="5522780"/>
            <a:ext cx="709612" cy="714506"/>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Report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Arrow: Right 15">
            <a:extLst>
              <a:ext uri="{FF2B5EF4-FFF2-40B4-BE49-F238E27FC236}">
                <a16:creationId xmlns:a16="http://schemas.microsoft.com/office/drawing/2014/main" id="{8B8304E1-5367-403E-B852-48201B2C3466}"/>
              </a:ext>
            </a:extLst>
          </p:cNvPr>
          <p:cNvSpPr/>
          <p:nvPr/>
        </p:nvSpPr>
        <p:spPr>
          <a:xfrm rot="5400000">
            <a:off x="3377247" y="3446302"/>
            <a:ext cx="365125" cy="495300"/>
          </a:xfrm>
          <a:prstGeom prst="rightArrow">
            <a:avLst>
              <a:gd name="adj1" fmla="val 19232"/>
              <a:gd name="adj2" fmla="val 34615"/>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Arrow: Right 16">
            <a:extLst>
              <a:ext uri="{FF2B5EF4-FFF2-40B4-BE49-F238E27FC236}">
                <a16:creationId xmlns:a16="http://schemas.microsoft.com/office/drawing/2014/main" id="{BE33F486-9F46-4622-9D6E-6CB4CBBE1267}"/>
              </a:ext>
            </a:extLst>
          </p:cNvPr>
          <p:cNvSpPr/>
          <p:nvPr/>
        </p:nvSpPr>
        <p:spPr>
          <a:xfrm rot="5400000">
            <a:off x="5432690" y="3433429"/>
            <a:ext cx="412737" cy="495300"/>
          </a:xfrm>
          <a:prstGeom prst="rightArrow">
            <a:avLst>
              <a:gd name="adj1" fmla="val 19231"/>
              <a:gd name="adj2" fmla="val 34615"/>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Arrow: Right 17">
            <a:extLst>
              <a:ext uri="{FF2B5EF4-FFF2-40B4-BE49-F238E27FC236}">
                <a16:creationId xmlns:a16="http://schemas.microsoft.com/office/drawing/2014/main" id="{86BE3269-A8C1-4FAC-9839-3715FADD7BA8}"/>
              </a:ext>
            </a:extLst>
          </p:cNvPr>
          <p:cNvSpPr/>
          <p:nvPr/>
        </p:nvSpPr>
        <p:spPr>
          <a:xfrm rot="5400000">
            <a:off x="5954395" y="2241684"/>
            <a:ext cx="495300" cy="495300"/>
          </a:xfrm>
          <a:prstGeom prst="rightArrow">
            <a:avLst>
              <a:gd name="adj1" fmla="val 19231"/>
              <a:gd name="adj2" fmla="val 34615"/>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 name="Arrow: Right 18">
            <a:extLst>
              <a:ext uri="{FF2B5EF4-FFF2-40B4-BE49-F238E27FC236}">
                <a16:creationId xmlns:a16="http://schemas.microsoft.com/office/drawing/2014/main" id="{35D30013-69D2-43B5-8BBC-3172D77FC0D4}"/>
              </a:ext>
            </a:extLst>
          </p:cNvPr>
          <p:cNvSpPr/>
          <p:nvPr/>
        </p:nvSpPr>
        <p:spPr>
          <a:xfrm rot="5400000">
            <a:off x="3316922" y="5032242"/>
            <a:ext cx="485775" cy="495300"/>
          </a:xfrm>
          <a:prstGeom prst="rightArrow">
            <a:avLst>
              <a:gd name="adj1" fmla="val 19231"/>
              <a:gd name="adj2" fmla="val 34615"/>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 name="Arrow: Right 19">
            <a:extLst>
              <a:ext uri="{FF2B5EF4-FFF2-40B4-BE49-F238E27FC236}">
                <a16:creationId xmlns:a16="http://schemas.microsoft.com/office/drawing/2014/main" id="{BFAEDC51-457A-46D2-BF56-65015586B2D4}"/>
              </a:ext>
            </a:extLst>
          </p:cNvPr>
          <p:cNvSpPr/>
          <p:nvPr/>
        </p:nvSpPr>
        <p:spPr>
          <a:xfrm rot="5400000">
            <a:off x="5377255" y="5013324"/>
            <a:ext cx="485775" cy="495300"/>
          </a:xfrm>
          <a:prstGeom prst="rightArrow">
            <a:avLst>
              <a:gd name="adj1" fmla="val 19231"/>
              <a:gd name="adj2" fmla="val 34615"/>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Arrow: Right 20">
            <a:extLst>
              <a:ext uri="{FF2B5EF4-FFF2-40B4-BE49-F238E27FC236}">
                <a16:creationId xmlns:a16="http://schemas.microsoft.com/office/drawing/2014/main" id="{4F103F77-5261-4BD9-B087-09E2FA6EB53A}"/>
              </a:ext>
            </a:extLst>
          </p:cNvPr>
          <p:cNvSpPr/>
          <p:nvPr/>
        </p:nvSpPr>
        <p:spPr>
          <a:xfrm rot="5400000">
            <a:off x="1589086" y="3409624"/>
            <a:ext cx="365125" cy="495300"/>
          </a:xfrm>
          <a:prstGeom prst="rightArrow">
            <a:avLst>
              <a:gd name="adj1" fmla="val 19231"/>
              <a:gd name="adj2" fmla="val 34615"/>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Rectangle 16">
            <a:extLst>
              <a:ext uri="{FF2B5EF4-FFF2-40B4-BE49-F238E27FC236}">
                <a16:creationId xmlns:a16="http://schemas.microsoft.com/office/drawing/2014/main" id="{D88E5223-35F1-4D0B-B741-8449C82ECD22}"/>
              </a:ext>
            </a:extLst>
          </p:cNvPr>
          <p:cNvSpPr>
            <a:spLocks noChangeArrowheads="1"/>
          </p:cNvSpPr>
          <p:nvPr/>
        </p:nvSpPr>
        <p:spPr bwMode="auto">
          <a:xfrm>
            <a:off x="127000" y="27577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Rectangle 26">
            <a:extLst>
              <a:ext uri="{FF2B5EF4-FFF2-40B4-BE49-F238E27FC236}">
                <a16:creationId xmlns:a16="http://schemas.microsoft.com/office/drawing/2014/main" id="{8D897CBD-627F-4C10-8614-6C407E9249DF}"/>
              </a:ext>
            </a:extLst>
          </p:cNvPr>
          <p:cNvSpPr>
            <a:spLocks noChangeArrowheads="1"/>
          </p:cNvSpPr>
          <p:nvPr/>
        </p:nvSpPr>
        <p:spPr bwMode="auto">
          <a:xfrm>
            <a:off x="127000" y="7329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Arrow: Right 23">
            <a:extLst>
              <a:ext uri="{FF2B5EF4-FFF2-40B4-BE49-F238E27FC236}">
                <a16:creationId xmlns:a16="http://schemas.microsoft.com/office/drawing/2014/main" id="{0B1D9215-928C-4F29-B7E8-49E0E796996A}"/>
              </a:ext>
            </a:extLst>
          </p:cNvPr>
          <p:cNvSpPr/>
          <p:nvPr/>
        </p:nvSpPr>
        <p:spPr>
          <a:xfrm>
            <a:off x="4795374" y="1675040"/>
            <a:ext cx="495300" cy="495300"/>
          </a:xfrm>
          <a:prstGeom prst="rightArrow">
            <a:avLst>
              <a:gd name="adj1" fmla="val 19231"/>
              <a:gd name="adj2" fmla="val 34615"/>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Arrow: Right 24">
            <a:extLst>
              <a:ext uri="{FF2B5EF4-FFF2-40B4-BE49-F238E27FC236}">
                <a16:creationId xmlns:a16="http://schemas.microsoft.com/office/drawing/2014/main" id="{59C508C5-4295-4F2B-BF63-D7BF638E1A4E}"/>
              </a:ext>
            </a:extLst>
          </p:cNvPr>
          <p:cNvSpPr/>
          <p:nvPr/>
        </p:nvSpPr>
        <p:spPr>
          <a:xfrm>
            <a:off x="2464902" y="1627188"/>
            <a:ext cx="495300" cy="495300"/>
          </a:xfrm>
          <a:prstGeom prst="rightArrow">
            <a:avLst>
              <a:gd name="adj1" fmla="val 19231"/>
              <a:gd name="adj2" fmla="val 34615"/>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6" name="減號 11">
            <a:extLst>
              <a:ext uri="{FF2B5EF4-FFF2-40B4-BE49-F238E27FC236}">
                <a16:creationId xmlns:a16="http://schemas.microsoft.com/office/drawing/2014/main" id="{7B75DC4A-6D1A-430C-90B1-9FDDAB90E424}"/>
              </a:ext>
            </a:extLst>
          </p:cNvPr>
          <p:cNvSpPr/>
          <p:nvPr/>
        </p:nvSpPr>
        <p:spPr>
          <a:xfrm>
            <a:off x="-1129491" y="986198"/>
            <a:ext cx="11197244" cy="648072"/>
          </a:xfrm>
          <a:prstGeom prst="mathMinus">
            <a:avLst/>
          </a:prstGeom>
          <a:solidFill>
            <a:srgbClr val="545454"/>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Tree>
    <p:extLst>
      <p:ext uri="{BB962C8B-B14F-4D97-AF65-F5344CB8AC3E}">
        <p14:creationId xmlns:p14="http://schemas.microsoft.com/office/powerpoint/2010/main" val="1902148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944562"/>
          </a:xfrm>
        </p:spPr>
        <p:txBody>
          <a:bodyPr/>
          <a:lstStyle/>
          <a:p>
            <a:r>
              <a:rPr lang="en-US" altLang="en-US" b="1" dirty="0">
                <a:latin typeface="Times New Roman" panose="02020603050405020304" pitchFamily="18" charset="0"/>
                <a:ea typeface="Calibri" panose="020F0502020204030204" pitchFamily="34" charset="0"/>
                <a:cs typeface="Times New Roman" panose="02020603050405020304" pitchFamily="18" charset="0"/>
              </a:rPr>
              <a:t>Frequency Selection</a:t>
            </a:r>
            <a:endParaRPr lang="en-US" b="1" dirty="0">
              <a:latin typeface="Times New Roman" pitchFamily="18" charset="0"/>
              <a:ea typeface="新細明體"/>
              <a:cs typeface="Times New Roman" pitchFamily="18" charset="0"/>
            </a:endParaRPr>
          </a:p>
        </p:txBody>
      </p:sp>
      <p:sp>
        <p:nvSpPr>
          <p:cNvPr id="20483" name="Content Placeholder 2"/>
          <p:cNvSpPr>
            <a:spLocks noGrp="1"/>
          </p:cNvSpPr>
          <p:nvPr>
            <p:ph idx="1"/>
          </p:nvPr>
        </p:nvSpPr>
        <p:spPr>
          <a:xfrm>
            <a:off x="457200" y="1828800"/>
            <a:ext cx="8229600" cy="4297363"/>
          </a:xfrm>
        </p:spPr>
        <p:txBody>
          <a:bodyPr/>
          <a:lstStyle/>
          <a:p>
            <a:pPr algn="just" eaLnBrk="1" hangingPunct="1">
              <a:lnSpc>
                <a:spcPct val="150000"/>
              </a:lnSpc>
            </a:pPr>
            <a:r>
              <a:rPr lang="en-IN" sz="2400" dirty="0">
                <a:latin typeface="Times New Roman" pitchFamily="18" charset="0"/>
                <a:ea typeface="新細明體"/>
                <a:cs typeface="Times New Roman" pitchFamily="18" charset="0"/>
              </a:rPr>
              <a:t>The operating frequency of our antenna is around 2.4GHz to 2.7 GHz.</a:t>
            </a:r>
          </a:p>
          <a:p>
            <a:pPr algn="just" eaLnBrk="1" hangingPunct="1">
              <a:lnSpc>
                <a:spcPct val="150000"/>
              </a:lnSpc>
            </a:pPr>
            <a:r>
              <a:rPr lang="en-IN" sz="2400" dirty="0">
                <a:latin typeface="Times New Roman" pitchFamily="18" charset="0"/>
                <a:ea typeface="新細明體"/>
                <a:cs typeface="Times New Roman" pitchFamily="18" charset="0"/>
              </a:rPr>
              <a:t>Its is a low gain antenna with a gain of -10dB gain at 2.55GHz of frequency.</a:t>
            </a:r>
            <a:endParaRPr lang="en-US" sz="2400" dirty="0">
              <a:latin typeface="Times New Roman"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26/03/2019</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E96943F-8226-4006-8F13-EF8A1091693A}" type="slidenum">
              <a:rPr kumimoji="0" lang="en-US" altLang="zh-TW" sz="1200" b="0" i="0" u="none" strike="noStrike" kern="1200" cap="none" spc="0" normalizeH="0" baseline="0" noProof="0" smtClean="0">
                <a:ln>
                  <a:noFill/>
                </a:ln>
                <a:solidFill>
                  <a:prstClr val="black">
                    <a:tint val="75000"/>
                  </a:prstClr>
                </a:solidFill>
                <a:effectLst/>
                <a:uLnTx/>
                <a:uFillTx/>
                <a:latin typeface="Arial" pitchFamily="34" charset="0"/>
                <a:ea typeface="新細明體"/>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7" name="減號 11"/>
          <p:cNvSpPr/>
          <p:nvPr/>
        </p:nvSpPr>
        <p:spPr>
          <a:xfrm>
            <a:off x="-1066800" y="1295400"/>
            <a:ext cx="11197244" cy="648072"/>
          </a:xfrm>
          <a:prstGeom prst="mathMinus">
            <a:avLst/>
          </a:prstGeom>
          <a:solidFill>
            <a:srgbClr val="545454"/>
          </a:solidFill>
        </p:spPr>
        <p:style>
          <a:lnRef idx="0">
            <a:schemeClr val="accent3"/>
          </a:lnRef>
          <a:fillRef idx="3">
            <a:schemeClr val="accent3"/>
          </a:fillRef>
          <a:effectRef idx="3">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a:ea typeface="新細明體" panose="020B0604030504040204" pitchFamily="18" charset="-120"/>
              <a:cs typeface="+mn-cs"/>
            </a:endParaRPr>
          </a:p>
        </p:txBody>
      </p:sp>
      <p:sp>
        <p:nvSpPr>
          <p:cNvPr id="8" name="Footer Placeholder 5"/>
          <p:cNvSpPr>
            <a:spLocks noGrp="1"/>
          </p:cNvSpPr>
          <p:nvPr>
            <p:ph type="ftr" sz="quarter" idx="11"/>
          </p:nvPr>
        </p:nvSpPr>
        <p:spPr>
          <a:xfrm>
            <a:off x="3124200" y="6356350"/>
            <a:ext cx="2895600" cy="365125"/>
          </a:xfr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Department of ECE / RIT  BATCH 1</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Tree>
    <p:extLst>
      <p:ext uri="{BB962C8B-B14F-4D97-AF65-F5344CB8AC3E}">
        <p14:creationId xmlns:p14="http://schemas.microsoft.com/office/powerpoint/2010/main" val="2739501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944562"/>
          </a:xfrm>
        </p:spPr>
        <p:txBody>
          <a:bodyPr/>
          <a:lstStyle/>
          <a:p>
            <a:r>
              <a:rPr lang="en-US" altLang="en-US" b="1" dirty="0">
                <a:latin typeface="Times New Roman" panose="02020603050405020304" pitchFamily="18" charset="0"/>
                <a:ea typeface="Calibri" panose="020F0502020204030204" pitchFamily="34" charset="0"/>
                <a:cs typeface="Times New Roman" panose="02020603050405020304" pitchFamily="18" charset="0"/>
              </a:rPr>
              <a:t>Antenna Type and Design</a:t>
            </a:r>
            <a:endParaRPr lang="en-US" b="1" dirty="0">
              <a:latin typeface="Times New Roman" pitchFamily="18" charset="0"/>
              <a:ea typeface="新細明體"/>
              <a:cs typeface="Times New Roman" pitchFamily="18" charset="0"/>
            </a:endParaRPr>
          </a:p>
        </p:txBody>
      </p:sp>
      <p:sp>
        <p:nvSpPr>
          <p:cNvPr id="20483" name="Content Placeholder 2"/>
          <p:cNvSpPr>
            <a:spLocks noGrp="1"/>
          </p:cNvSpPr>
          <p:nvPr>
            <p:ph idx="1"/>
          </p:nvPr>
        </p:nvSpPr>
        <p:spPr>
          <a:xfrm>
            <a:off x="457200" y="1828800"/>
            <a:ext cx="8229600" cy="4297363"/>
          </a:xfrm>
        </p:spPr>
        <p:txBody>
          <a:bodyPr/>
          <a:lstStyle/>
          <a:p>
            <a:pPr algn="just" eaLnBrk="1" hangingPunct="1"/>
            <a:r>
              <a:rPr lang="en-GB" sz="2400" dirty="0">
                <a:latin typeface="Times New Roman" pitchFamily="18" charset="0"/>
                <a:ea typeface="新細明體"/>
                <a:cs typeface="Times New Roman" pitchFamily="18" charset="0"/>
              </a:rPr>
              <a:t>The antenna used here is a Microstrip Patch antenna which is made up of Copper and Stainless steel because of its cost efficient property.</a:t>
            </a:r>
          </a:p>
          <a:p>
            <a:pPr algn="just" eaLnBrk="1" hangingPunct="1"/>
            <a:r>
              <a:rPr lang="en-GB" sz="2400" dirty="0">
                <a:latin typeface="Times New Roman" pitchFamily="18" charset="0"/>
                <a:ea typeface="新細明體"/>
                <a:cs typeface="Times New Roman" pitchFamily="18" charset="0"/>
              </a:rPr>
              <a:t>The antenna is designed in the form of “E”, “B” and “G”. </a:t>
            </a:r>
          </a:p>
          <a:p>
            <a:pPr algn="just" eaLnBrk="1" hangingPunct="1"/>
            <a:r>
              <a:rPr lang="en-GB" sz="2400" dirty="0">
                <a:latin typeface="Times New Roman" pitchFamily="18" charset="0"/>
                <a:ea typeface="新細明體"/>
                <a:cs typeface="Times New Roman" pitchFamily="18" charset="0"/>
              </a:rPr>
              <a:t>The feed given to this antenna is co-axial feed which is the commonly used feeding method and the most effective one in microstrip patch antenna.</a:t>
            </a:r>
          </a:p>
          <a:p>
            <a:pPr algn="just" eaLnBrk="1" hangingPunct="1"/>
            <a:r>
              <a:rPr lang="en-GB" sz="2400" dirty="0">
                <a:latin typeface="Times New Roman" pitchFamily="18" charset="0"/>
                <a:ea typeface="新細明體"/>
                <a:cs typeface="Times New Roman" pitchFamily="18" charset="0"/>
              </a:rPr>
              <a:t>The total length and breath of the antenna is 50x50mm and thickness is 2mm.</a:t>
            </a:r>
            <a:endParaRPr lang="en-US" sz="2400" dirty="0">
              <a:latin typeface="Times New Roman"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26/03/2019</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E96943F-8226-4006-8F13-EF8A1091693A}" type="slidenum">
              <a:rPr kumimoji="0" lang="en-US" altLang="zh-TW" sz="1200" b="0" i="0" u="none" strike="noStrike" kern="1200" cap="none" spc="0" normalizeH="0" baseline="0" noProof="0" smtClean="0">
                <a:ln>
                  <a:noFill/>
                </a:ln>
                <a:solidFill>
                  <a:prstClr val="black">
                    <a:tint val="75000"/>
                  </a:prstClr>
                </a:solidFill>
                <a:effectLst/>
                <a:uLnTx/>
                <a:uFillTx/>
                <a:latin typeface="Arial" pitchFamily="34" charset="0"/>
                <a:ea typeface="新細明體"/>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7" name="減號 11"/>
          <p:cNvSpPr/>
          <p:nvPr/>
        </p:nvSpPr>
        <p:spPr>
          <a:xfrm>
            <a:off x="-1066800" y="1295400"/>
            <a:ext cx="11197244" cy="648072"/>
          </a:xfrm>
          <a:prstGeom prst="mathMinus">
            <a:avLst/>
          </a:prstGeom>
          <a:solidFill>
            <a:srgbClr val="545454"/>
          </a:solidFill>
        </p:spPr>
        <p:style>
          <a:lnRef idx="0">
            <a:schemeClr val="accent3"/>
          </a:lnRef>
          <a:fillRef idx="3">
            <a:schemeClr val="accent3"/>
          </a:fillRef>
          <a:effectRef idx="3">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a:ea typeface="新細明體" panose="020B0604030504040204" pitchFamily="18" charset="-120"/>
              <a:cs typeface="+mn-cs"/>
            </a:endParaRPr>
          </a:p>
        </p:txBody>
      </p:sp>
      <p:sp>
        <p:nvSpPr>
          <p:cNvPr id="8" name="Footer Placeholder 5"/>
          <p:cNvSpPr>
            <a:spLocks noGrp="1"/>
          </p:cNvSpPr>
          <p:nvPr>
            <p:ph type="ftr" sz="quarter" idx="11"/>
          </p:nvPr>
        </p:nvSpPr>
        <p:spPr>
          <a:xfrm>
            <a:off x="3124200" y="6356350"/>
            <a:ext cx="2895600" cy="365125"/>
          </a:xfr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Department of ECE / RIT  BATCH 1</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Tree>
    <p:extLst>
      <p:ext uri="{BB962C8B-B14F-4D97-AF65-F5344CB8AC3E}">
        <p14:creationId xmlns:p14="http://schemas.microsoft.com/office/powerpoint/2010/main" val="4072680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944562"/>
          </a:xfrm>
        </p:spPr>
        <p:txBody>
          <a:bodyPr/>
          <a:lstStyle/>
          <a:p>
            <a:r>
              <a:rPr lang="en-US" altLang="en-US" b="1" dirty="0">
                <a:latin typeface="Times New Roman" panose="02020603050405020304" pitchFamily="18" charset="0"/>
                <a:ea typeface="Calibri" panose="020F0502020204030204" pitchFamily="34" charset="0"/>
                <a:cs typeface="Times New Roman" panose="02020603050405020304" pitchFamily="18" charset="0"/>
              </a:rPr>
              <a:t>Antenna Type and Design Cont.,</a:t>
            </a:r>
            <a:endParaRPr lang="en-US" b="1" dirty="0">
              <a:latin typeface="Times New Roman"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26/03/2019</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E96943F-8226-4006-8F13-EF8A1091693A}" type="slidenum">
              <a:rPr kumimoji="0" lang="en-US" altLang="zh-TW" sz="1200" b="0" i="0" u="none" strike="noStrike" kern="1200" cap="none" spc="0" normalizeH="0" baseline="0" noProof="0" smtClean="0">
                <a:ln>
                  <a:noFill/>
                </a:ln>
                <a:solidFill>
                  <a:prstClr val="black">
                    <a:tint val="75000"/>
                  </a:prstClr>
                </a:solidFill>
                <a:effectLst/>
                <a:uLnTx/>
                <a:uFillTx/>
                <a:latin typeface="Arial" pitchFamily="34" charset="0"/>
                <a:ea typeface="新細明體"/>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7" name="減號 11"/>
          <p:cNvSpPr/>
          <p:nvPr/>
        </p:nvSpPr>
        <p:spPr>
          <a:xfrm>
            <a:off x="-1066800" y="1295400"/>
            <a:ext cx="11197244" cy="648072"/>
          </a:xfrm>
          <a:prstGeom prst="mathMinus">
            <a:avLst/>
          </a:prstGeom>
          <a:solidFill>
            <a:srgbClr val="545454"/>
          </a:solidFill>
        </p:spPr>
        <p:style>
          <a:lnRef idx="0">
            <a:schemeClr val="accent3"/>
          </a:lnRef>
          <a:fillRef idx="3">
            <a:schemeClr val="accent3"/>
          </a:fillRef>
          <a:effectRef idx="3">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a:ea typeface="新細明體" panose="020B0604030504040204" pitchFamily="18" charset="-120"/>
              <a:cs typeface="+mn-cs"/>
            </a:endParaRPr>
          </a:p>
        </p:txBody>
      </p:sp>
      <p:sp>
        <p:nvSpPr>
          <p:cNvPr id="8" name="Footer Placeholder 5"/>
          <p:cNvSpPr>
            <a:spLocks noGrp="1"/>
          </p:cNvSpPr>
          <p:nvPr>
            <p:ph type="ftr" sz="quarter" idx="11"/>
          </p:nvPr>
        </p:nvSpPr>
        <p:spPr>
          <a:xfrm>
            <a:off x="3124200" y="6356350"/>
            <a:ext cx="2895600" cy="365125"/>
          </a:xfr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Department of ECE / RIT  BATCH 1</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pic>
        <p:nvPicPr>
          <p:cNvPr id="9" name="Content Placeholder 8">
            <a:extLst>
              <a:ext uri="{FF2B5EF4-FFF2-40B4-BE49-F238E27FC236}">
                <a16:creationId xmlns:a16="http://schemas.microsoft.com/office/drawing/2014/main" id="{7958E41B-9ADF-4BCC-AD39-5BE28D2CE854}"/>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1000" y="2205107"/>
            <a:ext cx="3362497" cy="2448098"/>
          </a:xfrm>
          <a:prstGeom prst="rect">
            <a:avLst/>
          </a:prstGeom>
        </p:spPr>
      </p:pic>
      <p:graphicFrame>
        <p:nvGraphicFramePr>
          <p:cNvPr id="2" name="Table 1">
            <a:extLst>
              <a:ext uri="{FF2B5EF4-FFF2-40B4-BE49-F238E27FC236}">
                <a16:creationId xmlns:a16="http://schemas.microsoft.com/office/drawing/2014/main" id="{BA876E72-46D0-43F9-92F3-B55095AAD9BD}"/>
              </a:ext>
            </a:extLst>
          </p:cNvPr>
          <p:cNvGraphicFramePr>
            <a:graphicFrameLocks noGrp="1"/>
          </p:cNvGraphicFramePr>
          <p:nvPr>
            <p:extLst>
              <p:ext uri="{D42A27DB-BD31-4B8C-83A1-F6EECF244321}">
                <p14:modId xmlns:p14="http://schemas.microsoft.com/office/powerpoint/2010/main" val="1148345130"/>
              </p:ext>
            </p:extLst>
          </p:nvPr>
        </p:nvGraphicFramePr>
        <p:xfrm>
          <a:off x="2890751" y="4773257"/>
          <a:ext cx="3362498" cy="1463040"/>
        </p:xfrm>
        <a:graphic>
          <a:graphicData uri="http://schemas.openxmlformats.org/drawingml/2006/table">
            <a:tbl>
              <a:tblPr firstRow="1" bandRow="1">
                <a:tableStyleId>{073A0DAA-6AF3-43AB-8588-CEC1D06C72B9}</a:tableStyleId>
              </a:tblPr>
              <a:tblGrid>
                <a:gridCol w="1681249">
                  <a:extLst>
                    <a:ext uri="{9D8B030D-6E8A-4147-A177-3AD203B41FA5}">
                      <a16:colId xmlns:a16="http://schemas.microsoft.com/office/drawing/2014/main" val="2119839816"/>
                    </a:ext>
                  </a:extLst>
                </a:gridCol>
                <a:gridCol w="1681249">
                  <a:extLst>
                    <a:ext uri="{9D8B030D-6E8A-4147-A177-3AD203B41FA5}">
                      <a16:colId xmlns:a16="http://schemas.microsoft.com/office/drawing/2014/main" val="3345624927"/>
                    </a:ext>
                  </a:extLst>
                </a:gridCol>
              </a:tblGrid>
              <a:tr h="191531">
                <a:tc>
                  <a:txBody>
                    <a:bodyPr/>
                    <a:lstStyle/>
                    <a:p>
                      <a:r>
                        <a:rPr lang="en-IN" dirty="0"/>
                        <a:t>Patch</a:t>
                      </a:r>
                      <a:endParaRPr lang="en-US" dirty="0"/>
                    </a:p>
                  </a:txBody>
                  <a:tcPr/>
                </a:tc>
                <a:tc>
                  <a:txBody>
                    <a:bodyPr/>
                    <a:lstStyle/>
                    <a:p>
                      <a:r>
                        <a:rPr lang="en-IN" dirty="0"/>
                        <a:t>Length (mm)</a:t>
                      </a:r>
                      <a:endParaRPr lang="en-US" dirty="0"/>
                    </a:p>
                  </a:txBody>
                  <a:tcPr/>
                </a:tc>
                <a:extLst>
                  <a:ext uri="{0D108BD9-81ED-4DB2-BD59-A6C34878D82A}">
                    <a16:rowId xmlns:a16="http://schemas.microsoft.com/office/drawing/2014/main" val="3228661831"/>
                  </a:ext>
                </a:extLst>
              </a:tr>
              <a:tr h="191531">
                <a:tc>
                  <a:txBody>
                    <a:bodyPr/>
                    <a:lstStyle/>
                    <a:p>
                      <a:r>
                        <a:rPr lang="en-IN" dirty="0"/>
                        <a:t>E</a:t>
                      </a:r>
                      <a:endParaRPr lang="en-US" dirty="0"/>
                    </a:p>
                  </a:txBody>
                  <a:tcPr/>
                </a:tc>
                <a:tc>
                  <a:txBody>
                    <a:bodyPr/>
                    <a:lstStyle/>
                    <a:p>
                      <a:r>
                        <a:rPr lang="en-IN" dirty="0"/>
                        <a:t>169</a:t>
                      </a:r>
                      <a:endParaRPr lang="en-US" dirty="0"/>
                    </a:p>
                  </a:txBody>
                  <a:tcPr/>
                </a:tc>
                <a:extLst>
                  <a:ext uri="{0D108BD9-81ED-4DB2-BD59-A6C34878D82A}">
                    <a16:rowId xmlns:a16="http://schemas.microsoft.com/office/drawing/2014/main" val="1036156544"/>
                  </a:ext>
                </a:extLst>
              </a:tr>
              <a:tr h="191531">
                <a:tc>
                  <a:txBody>
                    <a:bodyPr/>
                    <a:lstStyle/>
                    <a:p>
                      <a:r>
                        <a:rPr lang="en-IN" dirty="0"/>
                        <a:t>B</a:t>
                      </a:r>
                    </a:p>
                  </a:txBody>
                  <a:tcPr/>
                </a:tc>
                <a:tc>
                  <a:txBody>
                    <a:bodyPr/>
                    <a:lstStyle/>
                    <a:p>
                      <a:r>
                        <a:rPr lang="en-IN" dirty="0"/>
                        <a:t>39</a:t>
                      </a:r>
                      <a:endParaRPr lang="en-US" dirty="0"/>
                    </a:p>
                  </a:txBody>
                  <a:tcPr/>
                </a:tc>
                <a:extLst>
                  <a:ext uri="{0D108BD9-81ED-4DB2-BD59-A6C34878D82A}">
                    <a16:rowId xmlns:a16="http://schemas.microsoft.com/office/drawing/2014/main" val="3232205533"/>
                  </a:ext>
                </a:extLst>
              </a:tr>
              <a:tr h="191531">
                <a:tc>
                  <a:txBody>
                    <a:bodyPr/>
                    <a:lstStyle/>
                    <a:p>
                      <a:r>
                        <a:rPr lang="en-IN" dirty="0"/>
                        <a:t>G</a:t>
                      </a:r>
                    </a:p>
                  </a:txBody>
                  <a:tcPr/>
                </a:tc>
                <a:tc>
                  <a:txBody>
                    <a:bodyPr/>
                    <a:lstStyle/>
                    <a:p>
                      <a:r>
                        <a:rPr lang="en-IN" dirty="0"/>
                        <a:t>82</a:t>
                      </a:r>
                      <a:endParaRPr lang="en-US" dirty="0"/>
                    </a:p>
                  </a:txBody>
                  <a:tcPr/>
                </a:tc>
                <a:extLst>
                  <a:ext uri="{0D108BD9-81ED-4DB2-BD59-A6C34878D82A}">
                    <a16:rowId xmlns:a16="http://schemas.microsoft.com/office/drawing/2014/main" val="209286434"/>
                  </a:ext>
                </a:extLst>
              </a:tr>
            </a:tbl>
          </a:graphicData>
        </a:graphic>
      </p:graphicFrame>
      <p:pic>
        <p:nvPicPr>
          <p:cNvPr id="10" name="Picture 9">
            <a:extLst>
              <a:ext uri="{FF2B5EF4-FFF2-40B4-BE49-F238E27FC236}">
                <a16:creationId xmlns:a16="http://schemas.microsoft.com/office/drawing/2014/main" id="{015DB4A9-F8D9-43F3-AF3C-3A3D3EE467B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105228" y="2205107"/>
            <a:ext cx="3362497" cy="2333625"/>
          </a:xfrm>
          <a:prstGeom prst="rect">
            <a:avLst/>
          </a:prstGeom>
        </p:spPr>
      </p:pic>
    </p:spTree>
    <p:extLst>
      <p:ext uri="{BB962C8B-B14F-4D97-AF65-F5344CB8AC3E}">
        <p14:creationId xmlns:p14="http://schemas.microsoft.com/office/powerpoint/2010/main" val="2349340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944562"/>
          </a:xfrm>
        </p:spPr>
        <p:txBody>
          <a:bodyPr/>
          <a:lstStyle/>
          <a:p>
            <a:r>
              <a:rPr lang="en-US" altLang="en-US" b="1" dirty="0">
                <a:latin typeface="Times New Roman" panose="02020603050405020304" pitchFamily="18" charset="0"/>
                <a:ea typeface="Calibri" panose="020F0502020204030204" pitchFamily="34" charset="0"/>
                <a:cs typeface="Times New Roman" panose="02020603050405020304" pitchFamily="18" charset="0"/>
              </a:rPr>
              <a:t>Calibration</a:t>
            </a:r>
            <a:endParaRPr lang="en-US" b="1" dirty="0">
              <a:latin typeface="Times New Roman" pitchFamily="18" charset="0"/>
              <a:ea typeface="新細明體"/>
              <a:cs typeface="Times New Roman" pitchFamily="18" charset="0"/>
            </a:endParaRPr>
          </a:p>
        </p:txBody>
      </p:sp>
      <p:sp>
        <p:nvSpPr>
          <p:cNvPr id="20483" name="Content Placeholder 2"/>
          <p:cNvSpPr>
            <a:spLocks noGrp="1"/>
          </p:cNvSpPr>
          <p:nvPr>
            <p:ph idx="1"/>
          </p:nvPr>
        </p:nvSpPr>
        <p:spPr>
          <a:xfrm>
            <a:off x="457200" y="1828800"/>
            <a:ext cx="8229600" cy="4297363"/>
          </a:xfrm>
        </p:spPr>
        <p:txBody>
          <a:bodyPr/>
          <a:lstStyle/>
          <a:p>
            <a:r>
              <a:rPr lang="en-US" dirty="0"/>
              <a:t>This method is  done in hardware to ensure that there is no error in the Network Analyzer to which the Microstrip antenna is connected through the feeding point. There are three different components in it they are, </a:t>
            </a:r>
          </a:p>
          <a:p>
            <a:pPr lvl="0">
              <a:buFont typeface="Courier New" panose="02070309020205020404" pitchFamily="49" charset="0"/>
              <a:buChar char="o"/>
            </a:pPr>
            <a:r>
              <a:rPr lang="en-US" dirty="0"/>
              <a:t>Load,</a:t>
            </a:r>
          </a:p>
          <a:p>
            <a:pPr lvl="0">
              <a:buFont typeface="Courier New" panose="02070309020205020404" pitchFamily="49" charset="0"/>
              <a:buChar char="o"/>
            </a:pPr>
            <a:r>
              <a:rPr lang="en-US" dirty="0"/>
              <a:t>Short,</a:t>
            </a:r>
          </a:p>
          <a:p>
            <a:pPr lvl="0">
              <a:buFont typeface="Courier New" panose="02070309020205020404" pitchFamily="49" charset="0"/>
              <a:buChar char="o"/>
            </a:pPr>
            <a:r>
              <a:rPr lang="en-US" dirty="0"/>
              <a:t>Open.</a:t>
            </a:r>
          </a:p>
          <a:p>
            <a:pPr eaLnBrk="1" hangingPunct="1">
              <a:buFont typeface="Arial" pitchFamily="34" charset="0"/>
              <a:buNone/>
            </a:pPr>
            <a:endParaRPr lang="en-US" sz="2400" dirty="0">
              <a:latin typeface="Times New Roman"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26/03/2019</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E96943F-8226-4006-8F13-EF8A1091693A}" type="slidenum">
              <a:rPr kumimoji="0" lang="en-US" altLang="zh-TW" sz="1200" b="0" i="0" u="none" strike="noStrike" kern="1200" cap="none" spc="0" normalizeH="0" baseline="0" noProof="0" smtClean="0">
                <a:ln>
                  <a:noFill/>
                </a:ln>
                <a:solidFill>
                  <a:prstClr val="black">
                    <a:tint val="75000"/>
                  </a:prstClr>
                </a:solidFill>
                <a:effectLst/>
                <a:uLnTx/>
                <a:uFillTx/>
                <a:latin typeface="Arial" pitchFamily="34" charset="0"/>
                <a:ea typeface="新細明體"/>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7" name="減號 11"/>
          <p:cNvSpPr/>
          <p:nvPr/>
        </p:nvSpPr>
        <p:spPr>
          <a:xfrm>
            <a:off x="-1066800" y="1295400"/>
            <a:ext cx="11197244" cy="648072"/>
          </a:xfrm>
          <a:prstGeom prst="mathMinus">
            <a:avLst/>
          </a:prstGeom>
          <a:solidFill>
            <a:srgbClr val="545454"/>
          </a:solidFill>
        </p:spPr>
        <p:style>
          <a:lnRef idx="0">
            <a:schemeClr val="accent3"/>
          </a:lnRef>
          <a:fillRef idx="3">
            <a:schemeClr val="accent3"/>
          </a:fillRef>
          <a:effectRef idx="3">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a:ea typeface="新細明體" panose="020B0604030504040204" pitchFamily="18" charset="-120"/>
              <a:cs typeface="+mn-cs"/>
            </a:endParaRPr>
          </a:p>
        </p:txBody>
      </p:sp>
      <p:sp>
        <p:nvSpPr>
          <p:cNvPr id="8" name="Footer Placeholder 5"/>
          <p:cNvSpPr>
            <a:spLocks noGrp="1"/>
          </p:cNvSpPr>
          <p:nvPr>
            <p:ph type="ftr" sz="quarter" idx="11"/>
          </p:nvPr>
        </p:nvSpPr>
        <p:spPr>
          <a:xfrm>
            <a:off x="3124200" y="6356350"/>
            <a:ext cx="2895600" cy="365125"/>
          </a:xfr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Department of ECE / RIT  BATCH 1</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Tree>
    <p:extLst>
      <p:ext uri="{BB962C8B-B14F-4D97-AF65-F5344CB8AC3E}">
        <p14:creationId xmlns:p14="http://schemas.microsoft.com/office/powerpoint/2010/main" val="1881338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944562"/>
          </a:xfrm>
        </p:spPr>
        <p:txBody>
          <a:bodyPr/>
          <a:lstStyle/>
          <a:p>
            <a:r>
              <a:rPr lang="en-US" altLang="en-US" b="1" dirty="0">
                <a:latin typeface="Times New Roman" panose="02020603050405020304" pitchFamily="18" charset="0"/>
                <a:ea typeface="Calibri" panose="020F0502020204030204" pitchFamily="34" charset="0"/>
                <a:cs typeface="Times New Roman" panose="02020603050405020304" pitchFamily="18" charset="0"/>
              </a:rPr>
              <a:t>Calibration Cont.,</a:t>
            </a:r>
            <a:endParaRPr lang="en-US" b="1" dirty="0">
              <a:latin typeface="Times New Roman"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26/03/2019</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E96943F-8226-4006-8F13-EF8A1091693A}" type="slidenum">
              <a:rPr kumimoji="0" lang="en-US" altLang="zh-TW" sz="1200" b="0" i="0" u="none" strike="noStrike" kern="1200" cap="none" spc="0" normalizeH="0" baseline="0" noProof="0" smtClean="0">
                <a:ln>
                  <a:noFill/>
                </a:ln>
                <a:solidFill>
                  <a:prstClr val="black">
                    <a:tint val="75000"/>
                  </a:prstClr>
                </a:solidFill>
                <a:effectLst/>
                <a:uLnTx/>
                <a:uFillTx/>
                <a:latin typeface="Arial" pitchFamily="34" charset="0"/>
                <a:ea typeface="新細明體"/>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7" name="減號 11"/>
          <p:cNvSpPr/>
          <p:nvPr/>
        </p:nvSpPr>
        <p:spPr>
          <a:xfrm>
            <a:off x="-1066800" y="1295400"/>
            <a:ext cx="11197244" cy="648072"/>
          </a:xfrm>
          <a:prstGeom prst="mathMinus">
            <a:avLst/>
          </a:prstGeom>
          <a:solidFill>
            <a:srgbClr val="545454"/>
          </a:solidFill>
        </p:spPr>
        <p:style>
          <a:lnRef idx="0">
            <a:schemeClr val="accent3"/>
          </a:lnRef>
          <a:fillRef idx="3">
            <a:schemeClr val="accent3"/>
          </a:fillRef>
          <a:effectRef idx="3">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a:ea typeface="新細明體" panose="020B0604030504040204" pitchFamily="18" charset="-120"/>
              <a:cs typeface="+mn-cs"/>
            </a:endParaRPr>
          </a:p>
        </p:txBody>
      </p:sp>
      <p:sp>
        <p:nvSpPr>
          <p:cNvPr id="8" name="Footer Placeholder 5"/>
          <p:cNvSpPr>
            <a:spLocks noGrp="1"/>
          </p:cNvSpPr>
          <p:nvPr>
            <p:ph type="ftr" sz="quarter" idx="11"/>
          </p:nvPr>
        </p:nvSpPr>
        <p:spPr>
          <a:xfrm>
            <a:off x="3124200" y="6356350"/>
            <a:ext cx="2895600" cy="365125"/>
          </a:xfr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Department of ECE / RIT  BATCH 1</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pic>
        <p:nvPicPr>
          <p:cNvPr id="9" name="Content Placeholder 8">
            <a:extLst>
              <a:ext uri="{FF2B5EF4-FFF2-40B4-BE49-F238E27FC236}">
                <a16:creationId xmlns:a16="http://schemas.microsoft.com/office/drawing/2014/main" id="{3A75676C-6B38-4A26-9702-13CBB14DB79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57200" y="1828800"/>
            <a:ext cx="8229600" cy="2752725"/>
          </a:xfrm>
          <a:prstGeom prst="rect">
            <a:avLst/>
          </a:prstGeom>
        </p:spPr>
      </p:pic>
      <p:graphicFrame>
        <p:nvGraphicFramePr>
          <p:cNvPr id="2" name="Table 1">
            <a:extLst>
              <a:ext uri="{FF2B5EF4-FFF2-40B4-BE49-F238E27FC236}">
                <a16:creationId xmlns:a16="http://schemas.microsoft.com/office/drawing/2014/main" id="{16D4D0C9-6E1F-427A-AE3F-664D14182A42}"/>
              </a:ext>
            </a:extLst>
          </p:cNvPr>
          <p:cNvGraphicFramePr>
            <a:graphicFrameLocks noGrp="1"/>
          </p:cNvGraphicFramePr>
          <p:nvPr>
            <p:extLst>
              <p:ext uri="{D42A27DB-BD31-4B8C-83A1-F6EECF244321}">
                <p14:modId xmlns:p14="http://schemas.microsoft.com/office/powerpoint/2010/main" val="3235460767"/>
              </p:ext>
            </p:extLst>
          </p:nvPr>
        </p:nvGraphicFramePr>
        <p:xfrm>
          <a:off x="1483822" y="4608488"/>
          <a:ext cx="6096000" cy="1483360"/>
        </p:xfrm>
        <a:graphic>
          <a:graphicData uri="http://schemas.openxmlformats.org/drawingml/2006/table">
            <a:tbl>
              <a:tblPr firstRow="1" bandRow="1">
                <a:tableStyleId>{073A0DAA-6AF3-43AB-8588-CEC1D06C72B9}</a:tableStyleId>
              </a:tblPr>
              <a:tblGrid>
                <a:gridCol w="3048000">
                  <a:extLst>
                    <a:ext uri="{9D8B030D-6E8A-4147-A177-3AD203B41FA5}">
                      <a16:colId xmlns:a16="http://schemas.microsoft.com/office/drawing/2014/main" val="2716539972"/>
                    </a:ext>
                  </a:extLst>
                </a:gridCol>
                <a:gridCol w="3048000">
                  <a:extLst>
                    <a:ext uri="{9D8B030D-6E8A-4147-A177-3AD203B41FA5}">
                      <a16:colId xmlns:a16="http://schemas.microsoft.com/office/drawing/2014/main" val="2548246316"/>
                    </a:ext>
                  </a:extLst>
                </a:gridCol>
              </a:tblGrid>
              <a:tr h="370840">
                <a:tc>
                  <a:txBody>
                    <a:bodyPr/>
                    <a:lstStyle/>
                    <a:p>
                      <a:r>
                        <a:rPr lang="en-IN" dirty="0"/>
                        <a:t>Calibration</a:t>
                      </a:r>
                      <a:endParaRPr lang="en-US" dirty="0"/>
                    </a:p>
                  </a:txBody>
                  <a:tcPr/>
                </a:tc>
                <a:tc>
                  <a:txBody>
                    <a:bodyPr/>
                    <a:lstStyle/>
                    <a:p>
                      <a:r>
                        <a:rPr lang="en-IN" dirty="0"/>
                        <a:t>Resistance (ohms)</a:t>
                      </a:r>
                      <a:endParaRPr lang="en-US" dirty="0"/>
                    </a:p>
                  </a:txBody>
                  <a:tcPr/>
                </a:tc>
                <a:extLst>
                  <a:ext uri="{0D108BD9-81ED-4DB2-BD59-A6C34878D82A}">
                    <a16:rowId xmlns:a16="http://schemas.microsoft.com/office/drawing/2014/main" val="4033870200"/>
                  </a:ext>
                </a:extLst>
              </a:tr>
              <a:tr h="370840">
                <a:tc>
                  <a:txBody>
                    <a:bodyPr/>
                    <a:lstStyle/>
                    <a:p>
                      <a:r>
                        <a:rPr lang="en-IN" dirty="0"/>
                        <a:t>Load</a:t>
                      </a:r>
                      <a:endParaRPr lang="en-US" dirty="0"/>
                    </a:p>
                  </a:txBody>
                  <a:tcPr/>
                </a:tc>
                <a:tc>
                  <a:txBody>
                    <a:bodyPr/>
                    <a:lstStyle/>
                    <a:p>
                      <a:r>
                        <a:rPr lang="en-IN" dirty="0"/>
                        <a:t>50</a:t>
                      </a:r>
                      <a:endParaRPr lang="en-US" dirty="0"/>
                    </a:p>
                  </a:txBody>
                  <a:tcPr/>
                </a:tc>
                <a:extLst>
                  <a:ext uri="{0D108BD9-81ED-4DB2-BD59-A6C34878D82A}">
                    <a16:rowId xmlns:a16="http://schemas.microsoft.com/office/drawing/2014/main" val="743351836"/>
                  </a:ext>
                </a:extLst>
              </a:tr>
              <a:tr h="370840">
                <a:tc>
                  <a:txBody>
                    <a:bodyPr/>
                    <a:lstStyle/>
                    <a:p>
                      <a:r>
                        <a:rPr lang="en-IN" dirty="0"/>
                        <a:t>Short</a:t>
                      </a:r>
                      <a:endParaRPr lang="en-US" dirty="0"/>
                    </a:p>
                  </a:txBody>
                  <a:tcPr/>
                </a:tc>
                <a:tc>
                  <a:txBody>
                    <a:bodyPr/>
                    <a:lstStyle/>
                    <a:p>
                      <a:r>
                        <a:rPr lang="en-IN" dirty="0"/>
                        <a:t>0</a:t>
                      </a:r>
                      <a:endParaRPr lang="en-US" dirty="0"/>
                    </a:p>
                  </a:txBody>
                  <a:tcPr/>
                </a:tc>
                <a:extLst>
                  <a:ext uri="{0D108BD9-81ED-4DB2-BD59-A6C34878D82A}">
                    <a16:rowId xmlns:a16="http://schemas.microsoft.com/office/drawing/2014/main" val="3659075070"/>
                  </a:ext>
                </a:extLst>
              </a:tr>
              <a:tr h="370840">
                <a:tc>
                  <a:txBody>
                    <a:bodyPr/>
                    <a:lstStyle/>
                    <a:p>
                      <a:r>
                        <a:rPr lang="en-IN" dirty="0"/>
                        <a:t>Open</a:t>
                      </a:r>
                      <a:endParaRPr lang="en-US" dirty="0"/>
                    </a:p>
                  </a:txBody>
                  <a:tcPr/>
                </a:tc>
                <a:tc>
                  <a:txBody>
                    <a:bodyPr/>
                    <a:lstStyle/>
                    <a:p>
                      <a:r>
                        <a:rPr lang="en-IN" dirty="0"/>
                        <a:t>infinite</a:t>
                      </a:r>
                      <a:endParaRPr lang="en-US" dirty="0"/>
                    </a:p>
                  </a:txBody>
                  <a:tcPr/>
                </a:tc>
                <a:extLst>
                  <a:ext uri="{0D108BD9-81ED-4DB2-BD59-A6C34878D82A}">
                    <a16:rowId xmlns:a16="http://schemas.microsoft.com/office/drawing/2014/main" val="867424656"/>
                  </a:ext>
                </a:extLst>
              </a:tr>
            </a:tbl>
          </a:graphicData>
        </a:graphic>
      </p:graphicFrame>
    </p:spTree>
    <p:extLst>
      <p:ext uri="{BB962C8B-B14F-4D97-AF65-F5344CB8AC3E}">
        <p14:creationId xmlns:p14="http://schemas.microsoft.com/office/powerpoint/2010/main" val="2447393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944562"/>
          </a:xfrm>
        </p:spPr>
        <p:txBody>
          <a:bodyPr/>
          <a:lstStyle/>
          <a:p>
            <a:r>
              <a:rPr lang="en-US" altLang="en-US" b="1" dirty="0">
                <a:latin typeface="Times New Roman" panose="02020603050405020304" pitchFamily="18" charset="0"/>
                <a:ea typeface="Calibri" panose="020F0502020204030204" pitchFamily="34" charset="0"/>
                <a:cs typeface="Times New Roman" panose="02020603050405020304" pitchFamily="18" charset="0"/>
              </a:rPr>
              <a:t>Working and Error Check</a:t>
            </a:r>
            <a:endParaRPr lang="en-US" b="1" dirty="0">
              <a:latin typeface="Times New Roman" pitchFamily="18" charset="0"/>
              <a:ea typeface="新細明體"/>
              <a:cs typeface="Times New Roman" pitchFamily="18" charset="0"/>
            </a:endParaRPr>
          </a:p>
        </p:txBody>
      </p:sp>
      <p:sp>
        <p:nvSpPr>
          <p:cNvPr id="20483" name="Content Placeholder 2"/>
          <p:cNvSpPr>
            <a:spLocks noGrp="1"/>
          </p:cNvSpPr>
          <p:nvPr>
            <p:ph idx="1"/>
          </p:nvPr>
        </p:nvSpPr>
        <p:spPr>
          <a:xfrm>
            <a:off x="457200" y="1828800"/>
            <a:ext cx="8229600" cy="4297363"/>
          </a:xfrm>
        </p:spPr>
        <p:txBody>
          <a:bodyPr/>
          <a:lstStyle/>
          <a:p>
            <a:pPr algn="just" eaLnBrk="1" hangingPunct="1"/>
            <a:r>
              <a:rPr lang="en-US" sz="2800" dirty="0">
                <a:latin typeface="Times New Roman" panose="02020603050405020304" pitchFamily="18" charset="0"/>
                <a:cs typeface="Times New Roman" panose="02020603050405020304" pitchFamily="18" charset="0"/>
              </a:rPr>
              <a:t>Before working with human head model, the antenna is checked for zero error and if the error is found the error is eliminated using bit error rate.</a:t>
            </a:r>
          </a:p>
          <a:p>
            <a:pPr algn="just" eaLnBrk="1" hangingPunct="1"/>
            <a:endParaRPr lang="en-US" sz="2400" dirty="0">
              <a:latin typeface="Times New Roman" panose="02020603050405020304"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26/03/2019</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E96943F-8226-4006-8F13-EF8A1091693A}" type="slidenum">
              <a:rPr kumimoji="0" lang="en-US" altLang="zh-TW" sz="1200" b="0" i="0" u="none" strike="noStrike" kern="1200" cap="none" spc="0" normalizeH="0" baseline="0" noProof="0" smtClean="0">
                <a:ln>
                  <a:noFill/>
                </a:ln>
                <a:solidFill>
                  <a:prstClr val="black">
                    <a:tint val="75000"/>
                  </a:prstClr>
                </a:solidFill>
                <a:effectLst/>
                <a:uLnTx/>
                <a:uFillTx/>
                <a:latin typeface="Arial" pitchFamily="34" charset="0"/>
                <a:ea typeface="新細明體"/>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7" name="減號 11"/>
          <p:cNvSpPr/>
          <p:nvPr/>
        </p:nvSpPr>
        <p:spPr>
          <a:xfrm>
            <a:off x="-1066800" y="1295400"/>
            <a:ext cx="11197244" cy="648072"/>
          </a:xfrm>
          <a:prstGeom prst="mathMinus">
            <a:avLst/>
          </a:prstGeom>
          <a:solidFill>
            <a:srgbClr val="545454"/>
          </a:solidFill>
        </p:spPr>
        <p:style>
          <a:lnRef idx="0">
            <a:schemeClr val="accent3"/>
          </a:lnRef>
          <a:fillRef idx="3">
            <a:schemeClr val="accent3"/>
          </a:fillRef>
          <a:effectRef idx="3">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a:ea typeface="新細明體" panose="020B0604030504040204" pitchFamily="18" charset="-120"/>
              <a:cs typeface="+mn-cs"/>
            </a:endParaRPr>
          </a:p>
        </p:txBody>
      </p:sp>
      <p:sp>
        <p:nvSpPr>
          <p:cNvPr id="8" name="Footer Placeholder 5"/>
          <p:cNvSpPr>
            <a:spLocks noGrp="1"/>
          </p:cNvSpPr>
          <p:nvPr>
            <p:ph type="ftr" sz="quarter" idx="11"/>
          </p:nvPr>
        </p:nvSpPr>
        <p:spPr>
          <a:xfrm>
            <a:off x="3124200" y="6356350"/>
            <a:ext cx="2895600" cy="365125"/>
          </a:xfr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Department of ECE / RIT  BATCH 1</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pic>
        <p:nvPicPr>
          <p:cNvPr id="3" name="Picture 2">
            <a:extLst>
              <a:ext uri="{FF2B5EF4-FFF2-40B4-BE49-F238E27FC236}">
                <a16:creationId xmlns:a16="http://schemas.microsoft.com/office/drawing/2014/main" id="{A8163A87-DE61-43DD-B978-3B6F343B18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625" y="3278981"/>
            <a:ext cx="3562350" cy="2962275"/>
          </a:xfrm>
          <a:prstGeom prst="rect">
            <a:avLst/>
          </a:prstGeom>
        </p:spPr>
      </p:pic>
      <p:pic>
        <p:nvPicPr>
          <p:cNvPr id="10" name="Picture 9">
            <a:extLst>
              <a:ext uri="{FF2B5EF4-FFF2-40B4-BE49-F238E27FC236}">
                <a16:creationId xmlns:a16="http://schemas.microsoft.com/office/drawing/2014/main" id="{BE980D64-046E-4674-8F1C-EE37A6D6CFC6}"/>
              </a:ext>
            </a:extLst>
          </p:cNvPr>
          <p:cNvPicPr/>
          <p:nvPr/>
        </p:nvPicPr>
        <p:blipFill>
          <a:blip r:embed="rId3">
            <a:extLst>
              <a:ext uri="{28A0092B-C50C-407E-A947-70E740481C1C}">
                <a14:useLocalDpi xmlns:a14="http://schemas.microsoft.com/office/drawing/2010/main" val="0"/>
              </a:ext>
            </a:extLst>
          </a:blip>
          <a:stretch>
            <a:fillRect/>
          </a:stretch>
        </p:blipFill>
        <p:spPr>
          <a:xfrm>
            <a:off x="4410074" y="3278982"/>
            <a:ext cx="4276725" cy="2962274"/>
          </a:xfrm>
          <a:prstGeom prst="rect">
            <a:avLst/>
          </a:prstGeom>
        </p:spPr>
      </p:pic>
    </p:spTree>
    <p:extLst>
      <p:ext uri="{BB962C8B-B14F-4D97-AF65-F5344CB8AC3E}">
        <p14:creationId xmlns:p14="http://schemas.microsoft.com/office/powerpoint/2010/main" val="4060558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944562"/>
          </a:xfrm>
        </p:spPr>
        <p:txBody>
          <a:bodyPr/>
          <a:lstStyle/>
          <a:p>
            <a:r>
              <a:rPr lang="en-US" altLang="en-US" b="1" dirty="0">
                <a:latin typeface="Times New Roman" panose="02020603050405020304" pitchFamily="18" charset="0"/>
                <a:ea typeface="Calibri" panose="020F0502020204030204" pitchFamily="34" charset="0"/>
                <a:cs typeface="Times New Roman" panose="02020603050405020304" pitchFamily="18" charset="0"/>
              </a:rPr>
              <a:t>Working and Error Check Hardware</a:t>
            </a:r>
            <a:endParaRPr lang="en-US" b="1" dirty="0">
              <a:latin typeface="Times New Roman" pitchFamily="18" charset="0"/>
              <a:ea typeface="新細明體"/>
              <a:cs typeface="Times New Roman" pitchFamily="18" charset="0"/>
            </a:endParaRPr>
          </a:p>
        </p:txBody>
      </p:sp>
      <p:sp>
        <p:nvSpPr>
          <p:cNvPr id="20483" name="Content Placeholder 2"/>
          <p:cNvSpPr>
            <a:spLocks noGrp="1"/>
          </p:cNvSpPr>
          <p:nvPr>
            <p:ph idx="1"/>
          </p:nvPr>
        </p:nvSpPr>
        <p:spPr>
          <a:xfrm>
            <a:off x="457200" y="1828800"/>
            <a:ext cx="8229600" cy="4297363"/>
          </a:xfrm>
        </p:spPr>
        <p:txBody>
          <a:bodyPr/>
          <a:lstStyle/>
          <a:p>
            <a:pPr marL="0" indent="0" algn="just" eaLnBrk="1" hangingPunct="1">
              <a:buNone/>
            </a:pPr>
            <a:endParaRPr lang="en-US" sz="2800" dirty="0">
              <a:latin typeface="Times New Roman" panose="02020603050405020304" pitchFamily="18" charset="0"/>
              <a:cs typeface="Times New Roman" panose="02020603050405020304" pitchFamily="18" charset="0"/>
            </a:endParaRPr>
          </a:p>
          <a:p>
            <a:pPr algn="just" eaLnBrk="1" hangingPunct="1"/>
            <a:endParaRPr lang="en-US" sz="2400" dirty="0">
              <a:latin typeface="Times New Roman" panose="02020603050405020304"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26/03/2019</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E96943F-8226-4006-8F13-EF8A1091693A}" type="slidenum">
              <a:rPr kumimoji="0" lang="en-US" altLang="zh-TW" sz="1200" b="0" i="0" u="none" strike="noStrike" kern="1200" cap="none" spc="0" normalizeH="0" baseline="0" noProof="0" smtClean="0">
                <a:ln>
                  <a:noFill/>
                </a:ln>
                <a:solidFill>
                  <a:prstClr val="black">
                    <a:tint val="75000"/>
                  </a:prstClr>
                </a:solidFill>
                <a:effectLst/>
                <a:uLnTx/>
                <a:uFillTx/>
                <a:latin typeface="Arial" pitchFamily="34" charset="0"/>
                <a:ea typeface="新細明體"/>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7" name="減號 11"/>
          <p:cNvSpPr/>
          <p:nvPr/>
        </p:nvSpPr>
        <p:spPr>
          <a:xfrm>
            <a:off x="-1066800" y="1295400"/>
            <a:ext cx="11197244" cy="648072"/>
          </a:xfrm>
          <a:prstGeom prst="mathMinus">
            <a:avLst/>
          </a:prstGeom>
          <a:solidFill>
            <a:srgbClr val="545454"/>
          </a:solidFill>
        </p:spPr>
        <p:style>
          <a:lnRef idx="0">
            <a:schemeClr val="accent3"/>
          </a:lnRef>
          <a:fillRef idx="3">
            <a:schemeClr val="accent3"/>
          </a:fillRef>
          <a:effectRef idx="3">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a:ea typeface="新細明體" panose="020B0604030504040204" pitchFamily="18" charset="-120"/>
              <a:cs typeface="+mn-cs"/>
            </a:endParaRPr>
          </a:p>
        </p:txBody>
      </p:sp>
      <p:sp>
        <p:nvSpPr>
          <p:cNvPr id="8" name="Footer Placeholder 5"/>
          <p:cNvSpPr>
            <a:spLocks noGrp="1"/>
          </p:cNvSpPr>
          <p:nvPr>
            <p:ph type="ftr" sz="quarter" idx="11"/>
          </p:nvPr>
        </p:nvSpPr>
        <p:spPr>
          <a:xfrm>
            <a:off x="3124200" y="6356350"/>
            <a:ext cx="2895600" cy="365125"/>
          </a:xfr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Department of ECE / RIT  BATCH 1</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pic>
        <p:nvPicPr>
          <p:cNvPr id="11" name="Picture 10">
            <a:extLst>
              <a:ext uri="{FF2B5EF4-FFF2-40B4-BE49-F238E27FC236}">
                <a16:creationId xmlns:a16="http://schemas.microsoft.com/office/drawing/2014/main" id="{64871B76-8B1B-41AB-B5BC-4F7EFFFE65E7}"/>
              </a:ext>
            </a:extLst>
          </p:cNvPr>
          <p:cNvPicPr/>
          <p:nvPr/>
        </p:nvPicPr>
        <p:blipFill>
          <a:blip r:embed="rId2">
            <a:extLst>
              <a:ext uri="{28A0092B-C50C-407E-A947-70E740481C1C}">
                <a14:useLocalDpi xmlns:a14="http://schemas.microsoft.com/office/drawing/2010/main" val="0"/>
              </a:ext>
            </a:extLst>
          </a:blip>
          <a:stretch>
            <a:fillRect/>
          </a:stretch>
        </p:blipFill>
        <p:spPr>
          <a:xfrm>
            <a:off x="289904" y="1916967"/>
            <a:ext cx="8396895" cy="4297363"/>
          </a:xfrm>
          <a:prstGeom prst="rect">
            <a:avLst/>
          </a:prstGeom>
        </p:spPr>
      </p:pic>
    </p:spTree>
    <p:extLst>
      <p:ext uri="{BB962C8B-B14F-4D97-AF65-F5344CB8AC3E}">
        <p14:creationId xmlns:p14="http://schemas.microsoft.com/office/powerpoint/2010/main" val="2678970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74638"/>
            <a:ext cx="8229600" cy="944562"/>
          </a:xfrm>
        </p:spPr>
        <p:txBody>
          <a:bodyPr/>
          <a:lstStyle/>
          <a:p>
            <a:r>
              <a:rPr lang="en-US" b="1">
                <a:latin typeface="Times New Roman" pitchFamily="18" charset="0"/>
                <a:ea typeface="新細明體"/>
                <a:cs typeface="Times New Roman" pitchFamily="18" charset="0"/>
              </a:rPr>
              <a:t>Introduction</a:t>
            </a:r>
            <a:endParaRPr lang="en-US">
              <a:ea typeface="新細明體"/>
            </a:endParaRPr>
          </a:p>
        </p:txBody>
      </p:sp>
      <p:sp>
        <p:nvSpPr>
          <p:cNvPr id="15363" name="Content Placeholder 2"/>
          <p:cNvSpPr>
            <a:spLocks noGrp="1"/>
          </p:cNvSpPr>
          <p:nvPr>
            <p:ph idx="1"/>
          </p:nvPr>
        </p:nvSpPr>
        <p:spPr>
          <a:xfrm>
            <a:off x="457200" y="1828800"/>
            <a:ext cx="8229600" cy="4297363"/>
          </a:xfrm>
        </p:spPr>
        <p:txBody>
          <a:bodyPr/>
          <a:lstStyle/>
          <a:p>
            <a:pPr algn="just"/>
            <a:r>
              <a:rPr lang="en-IN" sz="2400" dirty="0">
                <a:latin typeface="Times New Roman" pitchFamily="18" charset="0"/>
                <a:cs typeface="Times New Roman" pitchFamily="18" charset="0"/>
              </a:rPr>
              <a:t>Brain tumour is one of the most dangerous diseases that may affect the life of the human. </a:t>
            </a:r>
          </a:p>
          <a:p>
            <a:pPr algn="just"/>
            <a:r>
              <a:rPr lang="en-IN" sz="2400" dirty="0">
                <a:latin typeface="Times New Roman" pitchFamily="18" charset="0"/>
                <a:cs typeface="Times New Roman" pitchFamily="18" charset="0"/>
              </a:rPr>
              <a:t>According to the statistics, 13.2 million deaths of tumour are expected in 2030.  </a:t>
            </a:r>
          </a:p>
          <a:p>
            <a:pPr algn="just"/>
            <a:r>
              <a:rPr lang="en-GB" sz="2400" dirty="0">
                <a:latin typeface="Times New Roman" pitchFamily="18" charset="0"/>
                <a:ea typeface="新細明體"/>
                <a:cs typeface="Times New Roman" pitchFamily="18" charset="0"/>
              </a:rPr>
              <a:t>Brain tumour </a:t>
            </a:r>
            <a:r>
              <a:rPr lang="en-IN" sz="2400" dirty="0">
                <a:latin typeface="Times New Roman" pitchFamily="18" charset="0"/>
                <a:cs typeface="Times New Roman" pitchFamily="18" charset="0"/>
              </a:rPr>
              <a:t>is malignant or benign mass or growth of abnormal cells in the brain.</a:t>
            </a:r>
            <a:endParaRPr lang="en-GB" sz="2400" dirty="0">
              <a:latin typeface="Times New Roman" pitchFamily="18" charset="0"/>
              <a:ea typeface="新細明體"/>
              <a:cs typeface="Times New Roman" pitchFamily="18" charset="0"/>
            </a:endParaRPr>
          </a:p>
          <a:p>
            <a:pPr algn="just"/>
            <a:r>
              <a:rPr lang="en-IN" sz="2400" dirty="0">
                <a:latin typeface="Times New Roman" pitchFamily="18" charset="0"/>
                <a:cs typeface="Times New Roman" pitchFamily="18" charset="0"/>
              </a:rPr>
              <a:t>Magnetic Resonance Imaging (MRI), it is more dangerous for patients as it increase the cancer risk and it is very expensive</a:t>
            </a:r>
            <a:r>
              <a:rPr lang="en-GB" sz="2400" dirty="0">
                <a:latin typeface="Times New Roman" pitchFamily="18" charset="0"/>
                <a:ea typeface="新細明體"/>
                <a:cs typeface="Times New Roman" pitchFamily="18" charset="0"/>
              </a:rPr>
              <a:t>.</a:t>
            </a:r>
          </a:p>
          <a:p>
            <a:pPr algn="just"/>
            <a:r>
              <a:rPr lang="en-IN" sz="2400" dirty="0">
                <a:latin typeface="Times New Roman" pitchFamily="18" charset="0"/>
                <a:cs typeface="Times New Roman" pitchFamily="18" charset="0"/>
              </a:rPr>
              <a:t>In Computed Tomography (CT) scan there is a risk to patient because of high ionizing radiation dose and it is  also very expensive.</a:t>
            </a:r>
          </a:p>
          <a:p>
            <a:pPr algn="just"/>
            <a:r>
              <a:rPr lang="en-GB" sz="2400" dirty="0">
                <a:latin typeface="Times New Roman" pitchFamily="18" charset="0"/>
                <a:ea typeface="新細明體"/>
                <a:cs typeface="Times New Roman" pitchFamily="18" charset="0"/>
              </a:rPr>
              <a:t>Specific Absorption rate technique mainly concentrate on the absorption rate between the healthy and defected brain cells. Also SAR based techniques are accurate, cost effective.</a:t>
            </a:r>
          </a:p>
          <a:p>
            <a:pPr algn="just" eaLnBrk="1" hangingPunct="1"/>
            <a:endParaRPr lang="en-US" sz="2400" dirty="0">
              <a:ea typeface="新細明體"/>
            </a:endParaRPr>
          </a:p>
        </p:txBody>
      </p:sp>
      <p:sp>
        <p:nvSpPr>
          <p:cNvPr id="4" name="Date Placeholder 3"/>
          <p:cNvSpPr>
            <a:spLocks noGrp="1"/>
          </p:cNvSpPr>
          <p:nvPr>
            <p:ph type="dt" sz="quarter" idx="10"/>
          </p:nvPr>
        </p:nvSpPr>
        <p:spPr/>
        <p:txBody>
          <a:bodyPr/>
          <a:lstStyle/>
          <a:p>
            <a:pPr>
              <a:defRPr/>
            </a:pPr>
            <a:r>
              <a:rPr lang="en-US" altLang="zh-TW"/>
              <a:t>26/03/2019</a:t>
            </a:r>
            <a:endParaRPr lang="en-US" altLang="zh-TW" dirty="0"/>
          </a:p>
        </p:txBody>
      </p:sp>
      <p:sp>
        <p:nvSpPr>
          <p:cNvPr id="6" name="Slide Number Placeholder 5"/>
          <p:cNvSpPr>
            <a:spLocks noGrp="1"/>
          </p:cNvSpPr>
          <p:nvPr>
            <p:ph type="sldNum" sz="quarter" idx="12"/>
          </p:nvPr>
        </p:nvSpPr>
        <p:spPr/>
        <p:txBody>
          <a:bodyPr/>
          <a:lstStyle/>
          <a:p>
            <a:pPr>
              <a:defRPr/>
            </a:pPr>
            <a:fld id="{A7E8D53D-80AB-4140-95CD-ACB87CFDC468}" type="slidenum">
              <a:rPr lang="en-US" altLang="zh-TW" smtClean="0"/>
              <a:pPr>
                <a:defRPr/>
              </a:pPr>
              <a:t>2</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a:t>Department of ECE / RIT  BATCH 1</a:t>
            </a:r>
            <a:endParaRPr lang="en-US" altLang="zh-TW"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944562"/>
          </a:xfrm>
        </p:spPr>
        <p:txBody>
          <a:bodyPr/>
          <a:lstStyle/>
          <a:p>
            <a:r>
              <a:rPr lang="en-US" altLang="en-US" b="1" dirty="0">
                <a:latin typeface="Times New Roman" panose="02020603050405020304" pitchFamily="18" charset="0"/>
                <a:ea typeface="Calibri" panose="020F0502020204030204" pitchFamily="34" charset="0"/>
                <a:cs typeface="Times New Roman" panose="02020603050405020304" pitchFamily="18" charset="0"/>
              </a:rPr>
              <a:t>Working and Error Check Software </a:t>
            </a:r>
            <a:endParaRPr lang="en-US" b="1" dirty="0">
              <a:latin typeface="Times New Roman" pitchFamily="18" charset="0"/>
              <a:ea typeface="新細明體"/>
              <a:cs typeface="Times New Roman" pitchFamily="18" charset="0"/>
            </a:endParaRPr>
          </a:p>
        </p:txBody>
      </p:sp>
      <p:sp>
        <p:nvSpPr>
          <p:cNvPr id="20483" name="Content Placeholder 2"/>
          <p:cNvSpPr>
            <a:spLocks noGrp="1"/>
          </p:cNvSpPr>
          <p:nvPr>
            <p:ph idx="1"/>
          </p:nvPr>
        </p:nvSpPr>
        <p:spPr>
          <a:xfrm>
            <a:off x="457200" y="1828800"/>
            <a:ext cx="8229600" cy="4297363"/>
          </a:xfrm>
        </p:spPr>
        <p:txBody>
          <a:bodyPr/>
          <a:lstStyle/>
          <a:p>
            <a:pPr marL="0" indent="0" algn="just" eaLnBrk="1" hangingPunct="1">
              <a:buNone/>
            </a:pPr>
            <a:endParaRPr lang="en-US" sz="2800" dirty="0">
              <a:latin typeface="Times New Roman" panose="02020603050405020304" pitchFamily="18" charset="0"/>
              <a:cs typeface="Times New Roman" panose="02020603050405020304" pitchFamily="18" charset="0"/>
            </a:endParaRPr>
          </a:p>
          <a:p>
            <a:pPr algn="just" eaLnBrk="1" hangingPunct="1"/>
            <a:endParaRPr lang="en-US" sz="2400" dirty="0">
              <a:latin typeface="Times New Roman" panose="02020603050405020304"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26/03/2019</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E96943F-8226-4006-8F13-EF8A1091693A}" type="slidenum">
              <a:rPr kumimoji="0" lang="en-US" altLang="zh-TW" sz="1200" b="0" i="0" u="none" strike="noStrike" kern="1200" cap="none" spc="0" normalizeH="0" baseline="0" noProof="0" smtClean="0">
                <a:ln>
                  <a:noFill/>
                </a:ln>
                <a:solidFill>
                  <a:prstClr val="black">
                    <a:tint val="75000"/>
                  </a:prstClr>
                </a:solidFill>
                <a:effectLst/>
                <a:uLnTx/>
                <a:uFillTx/>
                <a:latin typeface="Arial" pitchFamily="34" charset="0"/>
                <a:ea typeface="新細明體"/>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7" name="減號 11"/>
          <p:cNvSpPr/>
          <p:nvPr/>
        </p:nvSpPr>
        <p:spPr>
          <a:xfrm>
            <a:off x="-1066800" y="1295400"/>
            <a:ext cx="11197244" cy="648072"/>
          </a:xfrm>
          <a:prstGeom prst="mathMinus">
            <a:avLst/>
          </a:prstGeom>
          <a:solidFill>
            <a:srgbClr val="545454"/>
          </a:solidFill>
        </p:spPr>
        <p:style>
          <a:lnRef idx="0">
            <a:schemeClr val="accent3"/>
          </a:lnRef>
          <a:fillRef idx="3">
            <a:schemeClr val="accent3"/>
          </a:fillRef>
          <a:effectRef idx="3">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a:ea typeface="新細明體" panose="020B0604030504040204" pitchFamily="18" charset="-120"/>
              <a:cs typeface="+mn-cs"/>
            </a:endParaRPr>
          </a:p>
        </p:txBody>
      </p:sp>
      <p:sp>
        <p:nvSpPr>
          <p:cNvPr id="8" name="Footer Placeholder 5"/>
          <p:cNvSpPr>
            <a:spLocks noGrp="1"/>
          </p:cNvSpPr>
          <p:nvPr>
            <p:ph type="ftr" sz="quarter" idx="11"/>
          </p:nvPr>
        </p:nvSpPr>
        <p:spPr>
          <a:xfrm>
            <a:off x="3124200" y="6356350"/>
            <a:ext cx="2895600" cy="365125"/>
          </a:xfr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Department of ECE / RIT  BATCH 1</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pic>
        <p:nvPicPr>
          <p:cNvPr id="9" name="Picture 8">
            <a:extLst>
              <a:ext uri="{FF2B5EF4-FFF2-40B4-BE49-F238E27FC236}">
                <a16:creationId xmlns:a16="http://schemas.microsoft.com/office/drawing/2014/main" id="{9D1F962F-39CC-44E7-A4F9-AC128B230BC5}"/>
              </a:ext>
            </a:extLst>
          </p:cNvPr>
          <p:cNvPicPr/>
          <p:nvPr/>
        </p:nvPicPr>
        <p:blipFill>
          <a:blip r:embed="rId2">
            <a:extLst>
              <a:ext uri="{28A0092B-C50C-407E-A947-70E740481C1C}">
                <a14:useLocalDpi xmlns:a14="http://schemas.microsoft.com/office/drawing/2010/main" val="0"/>
              </a:ext>
            </a:extLst>
          </a:blip>
          <a:stretch>
            <a:fillRect/>
          </a:stretch>
        </p:blipFill>
        <p:spPr>
          <a:xfrm>
            <a:off x="457200" y="1828800"/>
            <a:ext cx="8229599" cy="4412456"/>
          </a:xfrm>
          <a:prstGeom prst="rect">
            <a:avLst/>
          </a:prstGeom>
        </p:spPr>
      </p:pic>
    </p:spTree>
    <p:extLst>
      <p:ext uri="{BB962C8B-B14F-4D97-AF65-F5344CB8AC3E}">
        <p14:creationId xmlns:p14="http://schemas.microsoft.com/office/powerpoint/2010/main" val="365949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944562"/>
          </a:xfrm>
        </p:spPr>
        <p:txBody>
          <a:bodyPr/>
          <a:lstStyle/>
          <a:p>
            <a:r>
              <a:rPr lang="en-US" altLang="en-US" b="1" dirty="0">
                <a:latin typeface="Times New Roman" panose="02020603050405020304" pitchFamily="18" charset="0"/>
                <a:ea typeface="Calibri" panose="020F0502020204030204" pitchFamily="34" charset="0"/>
                <a:cs typeface="Times New Roman" panose="02020603050405020304" pitchFamily="18" charset="0"/>
              </a:rPr>
              <a:t>Sam Phantom without </a:t>
            </a:r>
            <a:r>
              <a:rPr lang="en-US" altLang="en-US" b="1" dirty="0" err="1">
                <a:latin typeface="Times New Roman" panose="02020603050405020304" pitchFamily="18" charset="0"/>
                <a:ea typeface="Calibri" panose="020F0502020204030204" pitchFamily="34" charset="0"/>
                <a:cs typeface="Times New Roman" panose="02020603050405020304" pitchFamily="18" charset="0"/>
              </a:rPr>
              <a:t>Tumour</a:t>
            </a:r>
            <a:endParaRPr lang="en-US" b="1" dirty="0">
              <a:latin typeface="Times New Roman" pitchFamily="18" charset="0"/>
              <a:ea typeface="新細明體"/>
              <a:cs typeface="Times New Roman" pitchFamily="18" charset="0"/>
            </a:endParaRPr>
          </a:p>
        </p:txBody>
      </p:sp>
      <p:sp>
        <p:nvSpPr>
          <p:cNvPr id="20483" name="Content Placeholder 2"/>
          <p:cNvSpPr>
            <a:spLocks noGrp="1"/>
          </p:cNvSpPr>
          <p:nvPr>
            <p:ph idx="1"/>
          </p:nvPr>
        </p:nvSpPr>
        <p:spPr>
          <a:xfrm>
            <a:off x="457200" y="1828800"/>
            <a:ext cx="8229600" cy="4297363"/>
          </a:xfrm>
        </p:spPr>
        <p:txBody>
          <a:bodyPr/>
          <a:lstStyle/>
          <a:p>
            <a:pPr algn="just" eaLnBrk="1" hangingPunct="1"/>
            <a:r>
              <a:rPr lang="en-US" dirty="0"/>
              <a:t>Here the antenna is placed at a distance of 60mm or 6 cm because the most effective radiance distance covered by it is at 60mm from the antenna. This helps the SAR calculation to have a maximum SAR point of 1.6W/kg or above which is widely required for the detection of Brain </a:t>
            </a:r>
            <a:r>
              <a:rPr lang="en-US" dirty="0" err="1"/>
              <a:t>tumour</a:t>
            </a:r>
            <a:r>
              <a:rPr lang="en-US" dirty="0"/>
              <a:t> in the human head.</a:t>
            </a:r>
          </a:p>
          <a:p>
            <a:pPr algn="just" eaLnBrk="1" hangingPunct="1"/>
            <a:endParaRPr lang="en-US" dirty="0">
              <a:latin typeface="Times New Roman" panose="02020603050405020304"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26/03/2019</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E96943F-8226-4006-8F13-EF8A1091693A}" type="slidenum">
              <a:rPr kumimoji="0" lang="en-US" altLang="zh-TW" sz="1200" b="0" i="0" u="none" strike="noStrike" kern="1200" cap="none" spc="0" normalizeH="0" baseline="0" noProof="0" smtClean="0">
                <a:ln>
                  <a:noFill/>
                </a:ln>
                <a:solidFill>
                  <a:prstClr val="black">
                    <a:tint val="75000"/>
                  </a:prstClr>
                </a:solidFill>
                <a:effectLst/>
                <a:uLnTx/>
                <a:uFillTx/>
                <a:latin typeface="Arial" pitchFamily="34" charset="0"/>
                <a:ea typeface="新細明體"/>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7" name="減號 11"/>
          <p:cNvSpPr/>
          <p:nvPr/>
        </p:nvSpPr>
        <p:spPr>
          <a:xfrm>
            <a:off x="-1066800" y="1295400"/>
            <a:ext cx="11197244" cy="648072"/>
          </a:xfrm>
          <a:prstGeom prst="mathMinus">
            <a:avLst/>
          </a:prstGeom>
          <a:solidFill>
            <a:srgbClr val="545454"/>
          </a:solidFill>
        </p:spPr>
        <p:style>
          <a:lnRef idx="0">
            <a:schemeClr val="accent3"/>
          </a:lnRef>
          <a:fillRef idx="3">
            <a:schemeClr val="accent3"/>
          </a:fillRef>
          <a:effectRef idx="3">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a:ea typeface="新細明體" panose="020B0604030504040204" pitchFamily="18" charset="-120"/>
              <a:cs typeface="+mn-cs"/>
            </a:endParaRPr>
          </a:p>
        </p:txBody>
      </p:sp>
      <p:sp>
        <p:nvSpPr>
          <p:cNvPr id="8" name="Footer Placeholder 5"/>
          <p:cNvSpPr>
            <a:spLocks noGrp="1"/>
          </p:cNvSpPr>
          <p:nvPr>
            <p:ph type="ftr" sz="quarter" idx="11"/>
          </p:nvPr>
        </p:nvSpPr>
        <p:spPr>
          <a:xfrm>
            <a:off x="3124200" y="6356350"/>
            <a:ext cx="2895600" cy="365125"/>
          </a:xfr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Department of ECE / RIT  BATCH 1</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Tree>
    <p:extLst>
      <p:ext uri="{BB962C8B-B14F-4D97-AF65-F5344CB8AC3E}">
        <p14:creationId xmlns:p14="http://schemas.microsoft.com/office/powerpoint/2010/main" val="2086559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944562"/>
          </a:xfrm>
        </p:spPr>
        <p:txBody>
          <a:bodyPr/>
          <a:lstStyle/>
          <a:p>
            <a:r>
              <a:rPr lang="en-US" altLang="en-US" b="1" dirty="0">
                <a:latin typeface="Times New Roman" panose="02020603050405020304" pitchFamily="18" charset="0"/>
                <a:ea typeface="Calibri" panose="020F0502020204030204" pitchFamily="34" charset="0"/>
                <a:cs typeface="Times New Roman" panose="02020603050405020304" pitchFamily="18" charset="0"/>
              </a:rPr>
              <a:t>Sam Phantom without </a:t>
            </a:r>
            <a:r>
              <a:rPr lang="en-US" altLang="en-US" b="1" dirty="0" err="1">
                <a:latin typeface="Times New Roman" panose="02020603050405020304" pitchFamily="18" charset="0"/>
                <a:ea typeface="Calibri" panose="020F0502020204030204" pitchFamily="34" charset="0"/>
                <a:cs typeface="Times New Roman" panose="02020603050405020304" pitchFamily="18" charset="0"/>
              </a:rPr>
              <a:t>Tumour</a:t>
            </a:r>
            <a:endParaRPr lang="en-US" b="1" dirty="0">
              <a:latin typeface="Times New Roman"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26/03/2019</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E96943F-8226-4006-8F13-EF8A1091693A}" type="slidenum">
              <a:rPr kumimoji="0" lang="en-US" altLang="zh-TW" sz="1200" b="0" i="0" u="none" strike="noStrike" kern="1200" cap="none" spc="0" normalizeH="0" baseline="0" noProof="0" smtClean="0">
                <a:ln>
                  <a:noFill/>
                </a:ln>
                <a:solidFill>
                  <a:prstClr val="black">
                    <a:tint val="75000"/>
                  </a:prstClr>
                </a:solidFill>
                <a:effectLst/>
                <a:uLnTx/>
                <a:uFillTx/>
                <a:latin typeface="Arial" pitchFamily="34" charset="0"/>
                <a:ea typeface="新細明體"/>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7" name="減號 11"/>
          <p:cNvSpPr/>
          <p:nvPr/>
        </p:nvSpPr>
        <p:spPr>
          <a:xfrm>
            <a:off x="-1066800" y="1295400"/>
            <a:ext cx="11197244" cy="648072"/>
          </a:xfrm>
          <a:prstGeom prst="mathMinus">
            <a:avLst/>
          </a:prstGeom>
          <a:solidFill>
            <a:srgbClr val="545454"/>
          </a:solidFill>
        </p:spPr>
        <p:style>
          <a:lnRef idx="0">
            <a:schemeClr val="accent3"/>
          </a:lnRef>
          <a:fillRef idx="3">
            <a:schemeClr val="accent3"/>
          </a:fillRef>
          <a:effectRef idx="3">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a:ea typeface="新細明體" panose="020B0604030504040204" pitchFamily="18" charset="-120"/>
              <a:cs typeface="+mn-cs"/>
            </a:endParaRPr>
          </a:p>
        </p:txBody>
      </p:sp>
      <p:sp>
        <p:nvSpPr>
          <p:cNvPr id="8" name="Footer Placeholder 5"/>
          <p:cNvSpPr>
            <a:spLocks noGrp="1"/>
          </p:cNvSpPr>
          <p:nvPr>
            <p:ph type="ftr" sz="quarter" idx="11"/>
          </p:nvPr>
        </p:nvSpPr>
        <p:spPr>
          <a:xfrm>
            <a:off x="3124200" y="6356350"/>
            <a:ext cx="2895600" cy="365125"/>
          </a:xfr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Department of ECE / RIT  BATCH 1</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pic>
        <p:nvPicPr>
          <p:cNvPr id="9" name="Picture 8">
            <a:extLst>
              <a:ext uri="{FF2B5EF4-FFF2-40B4-BE49-F238E27FC236}">
                <a16:creationId xmlns:a16="http://schemas.microsoft.com/office/drawing/2014/main" id="{A9C08252-503E-4BF3-A9A7-AED8DDF7D8F2}"/>
              </a:ext>
            </a:extLst>
          </p:cNvPr>
          <p:cNvPicPr/>
          <p:nvPr/>
        </p:nvPicPr>
        <p:blipFill>
          <a:blip r:embed="rId2">
            <a:extLst>
              <a:ext uri="{28A0092B-C50C-407E-A947-70E740481C1C}">
                <a14:useLocalDpi xmlns:a14="http://schemas.microsoft.com/office/drawing/2010/main" val="0"/>
              </a:ext>
            </a:extLst>
          </a:blip>
          <a:stretch>
            <a:fillRect/>
          </a:stretch>
        </p:blipFill>
        <p:spPr>
          <a:xfrm>
            <a:off x="457200" y="1943472"/>
            <a:ext cx="3562350" cy="3619128"/>
          </a:xfrm>
          <a:prstGeom prst="rect">
            <a:avLst/>
          </a:prstGeom>
        </p:spPr>
      </p:pic>
      <p:pic>
        <p:nvPicPr>
          <p:cNvPr id="10" name="Picture 9">
            <a:extLst>
              <a:ext uri="{FF2B5EF4-FFF2-40B4-BE49-F238E27FC236}">
                <a16:creationId xmlns:a16="http://schemas.microsoft.com/office/drawing/2014/main" id="{C6D00FC1-7551-47B0-B347-396BCD3D0EE1}"/>
              </a:ext>
            </a:extLst>
          </p:cNvPr>
          <p:cNvPicPr/>
          <p:nvPr/>
        </p:nvPicPr>
        <p:blipFill>
          <a:blip r:embed="rId3">
            <a:extLst>
              <a:ext uri="{28A0092B-C50C-407E-A947-70E740481C1C}">
                <a14:useLocalDpi xmlns:a14="http://schemas.microsoft.com/office/drawing/2010/main" val="0"/>
              </a:ext>
            </a:extLst>
          </a:blip>
          <a:stretch>
            <a:fillRect/>
          </a:stretch>
        </p:blipFill>
        <p:spPr>
          <a:xfrm>
            <a:off x="4019550" y="2012950"/>
            <a:ext cx="4514850" cy="3778249"/>
          </a:xfrm>
          <a:prstGeom prst="rect">
            <a:avLst/>
          </a:prstGeom>
        </p:spPr>
      </p:pic>
    </p:spTree>
    <p:extLst>
      <p:ext uri="{BB962C8B-B14F-4D97-AF65-F5344CB8AC3E}">
        <p14:creationId xmlns:p14="http://schemas.microsoft.com/office/powerpoint/2010/main" val="4041293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944562"/>
          </a:xfrm>
        </p:spPr>
        <p:txBody>
          <a:bodyPr/>
          <a:lstStyle/>
          <a:p>
            <a:r>
              <a:rPr lang="en-US" altLang="en-US" b="1" dirty="0">
                <a:latin typeface="Times New Roman" panose="02020603050405020304" pitchFamily="18" charset="0"/>
                <a:ea typeface="Calibri" panose="020F0502020204030204" pitchFamily="34" charset="0"/>
                <a:cs typeface="Times New Roman" panose="02020603050405020304" pitchFamily="18" charset="0"/>
              </a:rPr>
              <a:t>Sam Phantom with </a:t>
            </a:r>
            <a:r>
              <a:rPr lang="en-US" altLang="en-US" b="1" dirty="0" err="1">
                <a:latin typeface="Times New Roman" panose="02020603050405020304" pitchFamily="18" charset="0"/>
                <a:ea typeface="Calibri" panose="020F0502020204030204" pitchFamily="34" charset="0"/>
                <a:cs typeface="Times New Roman" panose="02020603050405020304" pitchFamily="18" charset="0"/>
              </a:rPr>
              <a:t>Tumour</a:t>
            </a:r>
            <a:endParaRPr lang="en-US" b="1" dirty="0">
              <a:latin typeface="Times New Roman" pitchFamily="18" charset="0"/>
              <a:ea typeface="新細明體"/>
              <a:cs typeface="Times New Roman" pitchFamily="18" charset="0"/>
            </a:endParaRPr>
          </a:p>
        </p:txBody>
      </p:sp>
      <p:sp>
        <p:nvSpPr>
          <p:cNvPr id="20483" name="Content Placeholder 2"/>
          <p:cNvSpPr>
            <a:spLocks noGrp="1"/>
          </p:cNvSpPr>
          <p:nvPr>
            <p:ph idx="1"/>
          </p:nvPr>
        </p:nvSpPr>
        <p:spPr>
          <a:xfrm>
            <a:off x="457200" y="1828800"/>
            <a:ext cx="8229600" cy="4297363"/>
          </a:xfrm>
        </p:spPr>
        <p:txBody>
          <a:bodyPr/>
          <a:lstStyle/>
          <a:p>
            <a:pPr algn="just" eaLnBrk="1" hangingPunct="1"/>
            <a:r>
              <a:rPr lang="en-US" dirty="0"/>
              <a:t>Here the antenna is placed at a distance of 60mm or 6 cm because the most effective radiance distance covered by it is at 60mm from the antenna. This helps the SAR calculation to have a maximum SAR point of 1.6W/kg below which is widely required for the detection of Brain </a:t>
            </a:r>
            <a:r>
              <a:rPr lang="en-US" dirty="0" err="1"/>
              <a:t>tumour</a:t>
            </a:r>
            <a:r>
              <a:rPr lang="en-US" dirty="0"/>
              <a:t> in the human head.</a:t>
            </a:r>
          </a:p>
          <a:p>
            <a:pPr algn="just" eaLnBrk="1" hangingPunct="1"/>
            <a:r>
              <a:rPr lang="en-US" dirty="0"/>
              <a:t>The </a:t>
            </a:r>
            <a:r>
              <a:rPr lang="en-US" dirty="0" err="1"/>
              <a:t>tumour</a:t>
            </a:r>
            <a:r>
              <a:rPr lang="en-US" dirty="0"/>
              <a:t> used here is a tissue collective.</a:t>
            </a:r>
          </a:p>
          <a:p>
            <a:pPr algn="just" eaLnBrk="1" hangingPunct="1"/>
            <a:endParaRPr lang="en-US" dirty="0">
              <a:latin typeface="Times New Roman" panose="02020603050405020304"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26/03/2019</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E96943F-8226-4006-8F13-EF8A1091693A}" type="slidenum">
              <a:rPr kumimoji="0" lang="en-US" altLang="zh-TW" sz="1200" b="0" i="0" u="none" strike="noStrike" kern="1200" cap="none" spc="0" normalizeH="0" baseline="0" noProof="0" smtClean="0">
                <a:ln>
                  <a:noFill/>
                </a:ln>
                <a:solidFill>
                  <a:prstClr val="black">
                    <a:tint val="75000"/>
                  </a:prstClr>
                </a:solidFill>
                <a:effectLst/>
                <a:uLnTx/>
                <a:uFillTx/>
                <a:latin typeface="Arial" pitchFamily="34" charset="0"/>
                <a:ea typeface="新細明體"/>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7" name="減號 11"/>
          <p:cNvSpPr/>
          <p:nvPr/>
        </p:nvSpPr>
        <p:spPr>
          <a:xfrm>
            <a:off x="-1066800" y="1295400"/>
            <a:ext cx="11197244" cy="648072"/>
          </a:xfrm>
          <a:prstGeom prst="mathMinus">
            <a:avLst/>
          </a:prstGeom>
          <a:solidFill>
            <a:srgbClr val="545454"/>
          </a:solidFill>
        </p:spPr>
        <p:style>
          <a:lnRef idx="0">
            <a:schemeClr val="accent3"/>
          </a:lnRef>
          <a:fillRef idx="3">
            <a:schemeClr val="accent3"/>
          </a:fillRef>
          <a:effectRef idx="3">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a:ea typeface="新細明體" panose="020B0604030504040204" pitchFamily="18" charset="-120"/>
              <a:cs typeface="+mn-cs"/>
            </a:endParaRPr>
          </a:p>
        </p:txBody>
      </p:sp>
      <p:sp>
        <p:nvSpPr>
          <p:cNvPr id="8" name="Footer Placeholder 5"/>
          <p:cNvSpPr>
            <a:spLocks noGrp="1"/>
          </p:cNvSpPr>
          <p:nvPr>
            <p:ph type="ftr" sz="quarter" idx="11"/>
          </p:nvPr>
        </p:nvSpPr>
        <p:spPr>
          <a:xfrm>
            <a:off x="3124200" y="6356350"/>
            <a:ext cx="2895600" cy="365125"/>
          </a:xfr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Department of ECE / RIT  BATCH 1</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Tree>
    <p:extLst>
      <p:ext uri="{BB962C8B-B14F-4D97-AF65-F5344CB8AC3E}">
        <p14:creationId xmlns:p14="http://schemas.microsoft.com/office/powerpoint/2010/main" val="182777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944562"/>
          </a:xfrm>
        </p:spPr>
        <p:txBody>
          <a:bodyPr/>
          <a:lstStyle/>
          <a:p>
            <a:r>
              <a:rPr lang="en-US" altLang="en-US" b="1" dirty="0">
                <a:latin typeface="Times New Roman" panose="02020603050405020304" pitchFamily="18" charset="0"/>
                <a:ea typeface="Calibri" panose="020F0502020204030204" pitchFamily="34" charset="0"/>
                <a:cs typeface="Times New Roman" panose="02020603050405020304" pitchFamily="18" charset="0"/>
              </a:rPr>
              <a:t>Sam Phantom with </a:t>
            </a:r>
            <a:r>
              <a:rPr lang="en-US" altLang="en-US" b="1" dirty="0" err="1">
                <a:latin typeface="Times New Roman" panose="02020603050405020304" pitchFamily="18" charset="0"/>
                <a:ea typeface="Calibri" panose="020F0502020204030204" pitchFamily="34" charset="0"/>
                <a:cs typeface="Times New Roman" panose="02020603050405020304" pitchFamily="18" charset="0"/>
              </a:rPr>
              <a:t>Tumour</a:t>
            </a:r>
            <a:endParaRPr lang="en-US" b="1" dirty="0">
              <a:latin typeface="Times New Roman"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26/03/2019</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E96943F-8226-4006-8F13-EF8A1091693A}" type="slidenum">
              <a:rPr kumimoji="0" lang="en-US" altLang="zh-TW" sz="1200" b="0" i="0" u="none" strike="noStrike" kern="1200" cap="none" spc="0" normalizeH="0" baseline="0" noProof="0" smtClean="0">
                <a:ln>
                  <a:noFill/>
                </a:ln>
                <a:solidFill>
                  <a:prstClr val="black">
                    <a:tint val="75000"/>
                  </a:prstClr>
                </a:solidFill>
                <a:effectLst/>
                <a:uLnTx/>
                <a:uFillTx/>
                <a:latin typeface="Arial" pitchFamily="34" charset="0"/>
                <a:ea typeface="新細明體"/>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7" name="減號 11"/>
          <p:cNvSpPr/>
          <p:nvPr/>
        </p:nvSpPr>
        <p:spPr>
          <a:xfrm>
            <a:off x="-1066800" y="1295400"/>
            <a:ext cx="11197244" cy="648072"/>
          </a:xfrm>
          <a:prstGeom prst="mathMinus">
            <a:avLst/>
          </a:prstGeom>
          <a:solidFill>
            <a:srgbClr val="545454"/>
          </a:solidFill>
        </p:spPr>
        <p:style>
          <a:lnRef idx="0">
            <a:schemeClr val="accent3"/>
          </a:lnRef>
          <a:fillRef idx="3">
            <a:schemeClr val="accent3"/>
          </a:fillRef>
          <a:effectRef idx="3">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a:ea typeface="新細明體" panose="020B0604030504040204" pitchFamily="18" charset="-120"/>
              <a:cs typeface="+mn-cs"/>
            </a:endParaRPr>
          </a:p>
        </p:txBody>
      </p:sp>
      <p:sp>
        <p:nvSpPr>
          <p:cNvPr id="8" name="Footer Placeholder 5"/>
          <p:cNvSpPr>
            <a:spLocks noGrp="1"/>
          </p:cNvSpPr>
          <p:nvPr>
            <p:ph type="ftr" sz="quarter" idx="11"/>
          </p:nvPr>
        </p:nvSpPr>
        <p:spPr>
          <a:xfrm>
            <a:off x="3124200" y="6356350"/>
            <a:ext cx="2895600" cy="365125"/>
          </a:xfr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Department of ECE / RIT  BATCH 1</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pic>
        <p:nvPicPr>
          <p:cNvPr id="3" name="Picture 2">
            <a:extLst>
              <a:ext uri="{FF2B5EF4-FFF2-40B4-BE49-F238E27FC236}">
                <a16:creationId xmlns:a16="http://schemas.microsoft.com/office/drawing/2014/main" id="{7DF05AAA-7399-47B9-A40D-7898637E1F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720" y="2019672"/>
            <a:ext cx="3686175" cy="3448050"/>
          </a:xfrm>
          <a:prstGeom prst="rect">
            <a:avLst/>
          </a:prstGeom>
        </p:spPr>
      </p:pic>
      <p:pic>
        <p:nvPicPr>
          <p:cNvPr id="11" name="Picture 10">
            <a:extLst>
              <a:ext uri="{FF2B5EF4-FFF2-40B4-BE49-F238E27FC236}">
                <a16:creationId xmlns:a16="http://schemas.microsoft.com/office/drawing/2014/main" id="{1E83DB45-61B7-42E8-A5D4-9D05B496AF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1895" y="2048980"/>
            <a:ext cx="5122105" cy="3308195"/>
          </a:xfrm>
          <a:prstGeom prst="rect">
            <a:avLst/>
          </a:prstGeom>
        </p:spPr>
      </p:pic>
    </p:spTree>
    <p:extLst>
      <p:ext uri="{BB962C8B-B14F-4D97-AF65-F5344CB8AC3E}">
        <p14:creationId xmlns:p14="http://schemas.microsoft.com/office/powerpoint/2010/main" val="3089190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944562"/>
          </a:xfrm>
        </p:spPr>
        <p:txBody>
          <a:bodyPr/>
          <a:lstStyle/>
          <a:p>
            <a:r>
              <a:rPr lang="en-US" b="1" dirty="0">
                <a:latin typeface="Times New Roman" pitchFamily="18" charset="0"/>
                <a:ea typeface="新細明體"/>
                <a:cs typeface="Times New Roman" pitchFamily="18" charset="0"/>
              </a:rPr>
              <a:t>Experimental results and discussion</a:t>
            </a:r>
          </a:p>
        </p:txBody>
      </p:sp>
      <p:sp>
        <p:nvSpPr>
          <p:cNvPr id="20483" name="Content Placeholder 2"/>
          <p:cNvSpPr>
            <a:spLocks noGrp="1"/>
          </p:cNvSpPr>
          <p:nvPr>
            <p:ph idx="1"/>
          </p:nvPr>
        </p:nvSpPr>
        <p:spPr>
          <a:xfrm>
            <a:off x="457200" y="1828800"/>
            <a:ext cx="8229600" cy="4297363"/>
          </a:xfrm>
        </p:spPr>
        <p:txBody>
          <a:bodyPr/>
          <a:lstStyle/>
          <a:p>
            <a:pPr algn="just" eaLnBrk="1" hangingPunct="1"/>
            <a:r>
              <a:rPr lang="en-IN" sz="2400" dirty="0">
                <a:latin typeface="Times New Roman" pitchFamily="18" charset="0"/>
                <a:ea typeface="新細明體"/>
                <a:cs typeface="Times New Roman" pitchFamily="18" charset="0"/>
              </a:rPr>
              <a:t> The SAR  Specific Absorption Rate is the main parameter we required to identify the presence of tumour in the brain.</a:t>
            </a:r>
          </a:p>
          <a:p>
            <a:pPr algn="just" eaLnBrk="1" hangingPunct="1"/>
            <a:r>
              <a:rPr lang="en-IN" sz="2400" dirty="0">
                <a:latin typeface="Times New Roman" pitchFamily="18" charset="0"/>
                <a:ea typeface="新細明體"/>
                <a:cs typeface="Times New Roman" pitchFamily="18" charset="0"/>
              </a:rPr>
              <a:t>As we start the stimulation we can get the SAR Report after completion of the process.</a:t>
            </a:r>
          </a:p>
          <a:p>
            <a:pPr algn="just" eaLnBrk="1" hangingPunct="1"/>
            <a:endParaRPr lang="en-IN" sz="2400" dirty="0">
              <a:latin typeface="Times New Roman" pitchFamily="18" charset="0"/>
              <a:ea typeface="新細明體"/>
              <a:cs typeface="Times New Roman" pitchFamily="18" charset="0"/>
            </a:endParaRPr>
          </a:p>
          <a:p>
            <a:pPr algn="just" eaLnBrk="1" hangingPunct="1"/>
            <a:endParaRPr lang="en-US" sz="2400" dirty="0">
              <a:latin typeface="Times New Roman"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a:defRPr/>
            </a:pPr>
            <a:r>
              <a:rPr lang="en-US" altLang="zh-TW"/>
              <a:t>26/03/2019</a:t>
            </a:r>
            <a:endParaRPr lang="en-US" altLang="zh-TW" dirty="0"/>
          </a:p>
        </p:txBody>
      </p:sp>
      <p:sp>
        <p:nvSpPr>
          <p:cNvPr id="6" name="Slide Number Placeholder 5"/>
          <p:cNvSpPr>
            <a:spLocks noGrp="1"/>
          </p:cNvSpPr>
          <p:nvPr>
            <p:ph type="sldNum" sz="quarter" idx="12"/>
          </p:nvPr>
        </p:nvSpPr>
        <p:spPr/>
        <p:txBody>
          <a:bodyPr/>
          <a:lstStyle/>
          <a:p>
            <a:pPr>
              <a:defRPr/>
            </a:pPr>
            <a:fld id="{CE96943F-8226-4006-8F13-EF8A1091693A}" type="slidenum">
              <a:rPr lang="en-US" altLang="zh-TW" smtClean="0"/>
              <a:pPr>
                <a:defRPr/>
              </a:pPr>
              <a:t>25</a:t>
            </a:fld>
            <a:endParaRPr lang="en-US" altLang="zh-TW" dirty="0"/>
          </a:p>
        </p:txBody>
      </p:sp>
      <p:sp>
        <p:nvSpPr>
          <p:cNvPr id="7" name="減號 11"/>
          <p:cNvSpPr/>
          <p:nvPr/>
        </p:nvSpPr>
        <p:spPr>
          <a:xfrm>
            <a:off x="-1066800" y="1295400"/>
            <a:ext cx="11197244" cy="648072"/>
          </a:xfrm>
          <a:prstGeom prst="mathMinus">
            <a:avLst/>
          </a:prstGeom>
          <a:solidFill>
            <a:srgbClr val="545454"/>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a:t>Department of ECE / RIT  BATCH 1</a:t>
            </a:r>
            <a:endParaRPr lang="en-US" altLang="zh-TW"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944562"/>
          </a:xfrm>
        </p:spPr>
        <p:txBody>
          <a:bodyPr/>
          <a:lstStyle/>
          <a:p>
            <a:r>
              <a:rPr lang="en-US" altLang="en-US" b="1" dirty="0">
                <a:latin typeface="Times New Roman" panose="02020603050405020304" pitchFamily="18" charset="0"/>
                <a:ea typeface="Calibri" panose="020F0502020204030204" pitchFamily="34" charset="0"/>
                <a:cs typeface="Times New Roman" panose="02020603050405020304" pitchFamily="18" charset="0"/>
              </a:rPr>
              <a:t>Sam Phantom without </a:t>
            </a:r>
            <a:r>
              <a:rPr lang="en-US" altLang="en-US" b="1" dirty="0" err="1">
                <a:latin typeface="Times New Roman" panose="02020603050405020304" pitchFamily="18" charset="0"/>
                <a:ea typeface="Calibri" panose="020F0502020204030204" pitchFamily="34" charset="0"/>
                <a:cs typeface="Times New Roman" panose="02020603050405020304" pitchFamily="18" charset="0"/>
              </a:rPr>
              <a:t>Tumour</a:t>
            </a:r>
            <a:endParaRPr lang="en-US" b="1" dirty="0">
              <a:latin typeface="Times New Roman" pitchFamily="18" charset="0"/>
              <a:ea typeface="新細明體"/>
              <a:cs typeface="Times New Roman" pitchFamily="18" charset="0"/>
            </a:endParaRPr>
          </a:p>
        </p:txBody>
      </p:sp>
      <p:sp>
        <p:nvSpPr>
          <p:cNvPr id="20483" name="Content Placeholder 2"/>
          <p:cNvSpPr>
            <a:spLocks noGrp="1"/>
          </p:cNvSpPr>
          <p:nvPr>
            <p:ph idx="1"/>
          </p:nvPr>
        </p:nvSpPr>
        <p:spPr>
          <a:xfrm>
            <a:off x="457200" y="1828800"/>
            <a:ext cx="8229600" cy="4297363"/>
          </a:xfrm>
        </p:spPr>
        <p:txBody>
          <a:bodyPr/>
          <a:lstStyle/>
          <a:p>
            <a:pPr eaLnBrk="1" hangingPunct="1">
              <a:buFont typeface="Arial" pitchFamily="34" charset="0"/>
              <a:buNone/>
            </a:pPr>
            <a:r>
              <a:rPr lang="en-US" sz="2400" dirty="0">
                <a:latin typeface="Times New Roman" pitchFamily="18" charset="0"/>
                <a:ea typeface="新細明體"/>
                <a:cs typeface="Times New Roman" pitchFamily="18" charset="0"/>
              </a:rPr>
              <a:t>    </a:t>
            </a:r>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26/03/2019</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E96943F-8226-4006-8F13-EF8A1091693A}" type="slidenum">
              <a:rPr kumimoji="0" lang="en-US" altLang="zh-TW" sz="1200" b="0" i="0" u="none" strike="noStrike" kern="1200" cap="none" spc="0" normalizeH="0" baseline="0" noProof="0" smtClean="0">
                <a:ln>
                  <a:noFill/>
                </a:ln>
                <a:solidFill>
                  <a:prstClr val="black">
                    <a:tint val="75000"/>
                  </a:prstClr>
                </a:solidFill>
                <a:effectLst/>
                <a:uLnTx/>
                <a:uFillTx/>
                <a:latin typeface="Arial" pitchFamily="34" charset="0"/>
                <a:ea typeface="新細明體"/>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7" name="減號 11"/>
          <p:cNvSpPr/>
          <p:nvPr/>
        </p:nvSpPr>
        <p:spPr>
          <a:xfrm>
            <a:off x="-1066800" y="1295400"/>
            <a:ext cx="11197244" cy="648072"/>
          </a:xfrm>
          <a:prstGeom prst="mathMinus">
            <a:avLst/>
          </a:prstGeom>
          <a:solidFill>
            <a:srgbClr val="545454"/>
          </a:solidFill>
        </p:spPr>
        <p:style>
          <a:lnRef idx="0">
            <a:schemeClr val="accent3"/>
          </a:lnRef>
          <a:fillRef idx="3">
            <a:schemeClr val="accent3"/>
          </a:fillRef>
          <a:effectRef idx="3">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a:ea typeface="新細明體" panose="020B0604030504040204" pitchFamily="18" charset="-120"/>
              <a:cs typeface="+mn-cs"/>
            </a:endParaRPr>
          </a:p>
        </p:txBody>
      </p:sp>
      <p:sp>
        <p:nvSpPr>
          <p:cNvPr id="8" name="Footer Placeholder 5"/>
          <p:cNvSpPr>
            <a:spLocks noGrp="1"/>
          </p:cNvSpPr>
          <p:nvPr>
            <p:ph type="ftr" sz="quarter" idx="11"/>
          </p:nvPr>
        </p:nvSpPr>
        <p:spPr>
          <a:xfrm>
            <a:off x="3124200" y="6356350"/>
            <a:ext cx="2895600" cy="365125"/>
          </a:xfr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Department of ECE / RIT  BATCH 1</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pic>
        <p:nvPicPr>
          <p:cNvPr id="9" name="Picture 8">
            <a:extLst>
              <a:ext uri="{FF2B5EF4-FFF2-40B4-BE49-F238E27FC236}">
                <a16:creationId xmlns:a16="http://schemas.microsoft.com/office/drawing/2014/main" id="{47E8A550-D94E-49CD-950D-035AF9A535DA}"/>
              </a:ext>
            </a:extLst>
          </p:cNvPr>
          <p:cNvPicPr/>
          <p:nvPr/>
        </p:nvPicPr>
        <p:blipFill>
          <a:blip r:embed="rId2">
            <a:extLst>
              <a:ext uri="{28A0092B-C50C-407E-A947-70E740481C1C}">
                <a14:useLocalDpi xmlns:a14="http://schemas.microsoft.com/office/drawing/2010/main" val="0"/>
              </a:ext>
            </a:extLst>
          </a:blip>
          <a:stretch>
            <a:fillRect/>
          </a:stretch>
        </p:blipFill>
        <p:spPr>
          <a:xfrm>
            <a:off x="500575" y="1758343"/>
            <a:ext cx="3886200" cy="4552950"/>
          </a:xfrm>
          <a:prstGeom prst="rect">
            <a:avLst/>
          </a:prstGeom>
        </p:spPr>
      </p:pic>
      <p:sp>
        <p:nvSpPr>
          <p:cNvPr id="2" name="Rectangle 1">
            <a:extLst>
              <a:ext uri="{FF2B5EF4-FFF2-40B4-BE49-F238E27FC236}">
                <a16:creationId xmlns:a16="http://schemas.microsoft.com/office/drawing/2014/main" id="{00140FB4-86F4-48DA-A69C-0C9AE23026E4}"/>
              </a:ext>
            </a:extLst>
          </p:cNvPr>
          <p:cNvSpPr/>
          <p:nvPr/>
        </p:nvSpPr>
        <p:spPr>
          <a:xfrm>
            <a:off x="4876800" y="2967335"/>
            <a:ext cx="3581400" cy="2308324"/>
          </a:xfrm>
          <a:prstGeom prst="rect">
            <a:avLst/>
          </a:prstGeom>
        </p:spPr>
        <p:txBody>
          <a:bodyPr wrap="square">
            <a:spAutoFit/>
          </a:bodyPr>
          <a:lstStyle/>
          <a:p>
            <a:r>
              <a:rPr lang="en-IN" sz="2400" dirty="0">
                <a:latin typeface="Times New Roman" pitchFamily="18" charset="0"/>
                <a:cs typeface="Times New Roman" pitchFamily="18" charset="0"/>
              </a:rPr>
              <a:t>This is the SAR Specific Absorption Rate report of Sam Phantom with tumour which shows the Max. SAR point in around 1.6 W/Kg</a:t>
            </a:r>
            <a:endParaRPr lang="en-US" sz="2400" dirty="0"/>
          </a:p>
        </p:txBody>
      </p:sp>
    </p:spTree>
    <p:extLst>
      <p:ext uri="{BB962C8B-B14F-4D97-AF65-F5344CB8AC3E}">
        <p14:creationId xmlns:p14="http://schemas.microsoft.com/office/powerpoint/2010/main" val="2970878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944562"/>
          </a:xfrm>
        </p:spPr>
        <p:txBody>
          <a:bodyPr/>
          <a:lstStyle/>
          <a:p>
            <a:r>
              <a:rPr lang="en-US" altLang="en-US" b="1" dirty="0">
                <a:latin typeface="Times New Roman" panose="02020603050405020304" pitchFamily="18" charset="0"/>
                <a:ea typeface="Calibri" panose="020F0502020204030204" pitchFamily="34" charset="0"/>
                <a:cs typeface="Times New Roman" panose="02020603050405020304" pitchFamily="18" charset="0"/>
              </a:rPr>
              <a:t>Sam Phantom with </a:t>
            </a:r>
            <a:r>
              <a:rPr lang="en-US" altLang="en-US" b="1" dirty="0" err="1">
                <a:latin typeface="Times New Roman" panose="02020603050405020304" pitchFamily="18" charset="0"/>
                <a:ea typeface="Calibri" panose="020F0502020204030204" pitchFamily="34" charset="0"/>
                <a:cs typeface="Times New Roman" panose="02020603050405020304" pitchFamily="18" charset="0"/>
              </a:rPr>
              <a:t>Tumour</a:t>
            </a:r>
            <a:endParaRPr lang="en-US" b="1" dirty="0">
              <a:latin typeface="Times New Roman" pitchFamily="18" charset="0"/>
              <a:ea typeface="新細明體"/>
              <a:cs typeface="Times New Roman" pitchFamily="18" charset="0"/>
            </a:endParaRPr>
          </a:p>
        </p:txBody>
      </p:sp>
      <p:sp>
        <p:nvSpPr>
          <p:cNvPr id="20483" name="Content Placeholder 2"/>
          <p:cNvSpPr>
            <a:spLocks noGrp="1"/>
          </p:cNvSpPr>
          <p:nvPr>
            <p:ph idx="1"/>
          </p:nvPr>
        </p:nvSpPr>
        <p:spPr>
          <a:xfrm>
            <a:off x="4419600" y="1828800"/>
            <a:ext cx="4267200" cy="4297363"/>
          </a:xfrm>
        </p:spPr>
        <p:txBody>
          <a:bodyPr/>
          <a:lstStyle/>
          <a:p>
            <a:pPr eaLnBrk="1" hangingPunct="1">
              <a:buNone/>
            </a:pPr>
            <a:r>
              <a:rPr lang="en-IN" sz="2400" dirty="0">
                <a:latin typeface="Times New Roman" pitchFamily="18" charset="0"/>
                <a:ea typeface="新細明體"/>
                <a:cs typeface="Times New Roman" pitchFamily="18" charset="0"/>
              </a:rPr>
              <a:t>   This is the SAR Specific Absorption Rate report of Sam Phantom with tumour which shows the Max. SAR point in less than 1.6 W/Kg</a:t>
            </a:r>
          </a:p>
          <a:p>
            <a:pPr eaLnBrk="1" hangingPunct="1">
              <a:buNone/>
            </a:pPr>
            <a:endParaRPr lang="en-US" sz="2400" dirty="0">
              <a:latin typeface="Times New Roman" pitchFamily="18" charset="0"/>
              <a:ea typeface="新細明體"/>
              <a:cs typeface="Times New Roman" pitchFamily="18" charset="0"/>
            </a:endParaRPr>
          </a:p>
          <a:p>
            <a:pPr eaLnBrk="1" hangingPunct="1">
              <a:buNone/>
            </a:pPr>
            <a:endParaRPr lang="en-US" sz="2400" dirty="0">
              <a:latin typeface="Times New Roman"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26/03/2019</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E96943F-8226-4006-8F13-EF8A1091693A}" type="slidenum">
              <a:rPr kumimoji="0" lang="en-US" altLang="zh-TW" sz="1200" b="0" i="0" u="none" strike="noStrike" kern="1200" cap="none" spc="0" normalizeH="0" baseline="0" noProof="0" smtClean="0">
                <a:ln>
                  <a:noFill/>
                </a:ln>
                <a:solidFill>
                  <a:prstClr val="black">
                    <a:tint val="75000"/>
                  </a:prstClr>
                </a:solidFill>
                <a:effectLst/>
                <a:uLnTx/>
                <a:uFillTx/>
                <a:latin typeface="Arial" pitchFamily="34" charset="0"/>
                <a:ea typeface="新細明體"/>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7" name="減號 11"/>
          <p:cNvSpPr/>
          <p:nvPr/>
        </p:nvSpPr>
        <p:spPr>
          <a:xfrm>
            <a:off x="-1066800" y="1295400"/>
            <a:ext cx="11197244" cy="648072"/>
          </a:xfrm>
          <a:prstGeom prst="mathMinus">
            <a:avLst/>
          </a:prstGeom>
          <a:solidFill>
            <a:srgbClr val="545454"/>
          </a:solidFill>
        </p:spPr>
        <p:style>
          <a:lnRef idx="0">
            <a:schemeClr val="accent3"/>
          </a:lnRef>
          <a:fillRef idx="3">
            <a:schemeClr val="accent3"/>
          </a:fillRef>
          <a:effectRef idx="3">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a:ea typeface="新細明體" panose="020B0604030504040204" pitchFamily="18" charset="-120"/>
              <a:cs typeface="+mn-cs"/>
            </a:endParaRPr>
          </a:p>
        </p:txBody>
      </p:sp>
      <p:sp>
        <p:nvSpPr>
          <p:cNvPr id="8" name="Footer Placeholder 5"/>
          <p:cNvSpPr>
            <a:spLocks noGrp="1"/>
          </p:cNvSpPr>
          <p:nvPr>
            <p:ph type="ftr" sz="quarter" idx="11"/>
          </p:nvPr>
        </p:nvSpPr>
        <p:spPr>
          <a:xfrm>
            <a:off x="3124200" y="6356350"/>
            <a:ext cx="2895600" cy="365125"/>
          </a:xfr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Department of ECE / RIT  BATCH 1</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pic>
        <p:nvPicPr>
          <p:cNvPr id="9" name="Picture 8">
            <a:extLst>
              <a:ext uri="{FF2B5EF4-FFF2-40B4-BE49-F238E27FC236}">
                <a16:creationId xmlns:a16="http://schemas.microsoft.com/office/drawing/2014/main" id="{2E9C1D09-3921-48CA-85D5-DAB13390B005}"/>
              </a:ext>
            </a:extLst>
          </p:cNvPr>
          <p:cNvPicPr/>
          <p:nvPr/>
        </p:nvPicPr>
        <p:blipFill>
          <a:blip r:embed="rId2">
            <a:extLst>
              <a:ext uri="{28A0092B-C50C-407E-A947-70E740481C1C}">
                <a14:useLocalDpi xmlns:a14="http://schemas.microsoft.com/office/drawing/2010/main" val="0"/>
              </a:ext>
            </a:extLst>
          </a:blip>
          <a:stretch>
            <a:fillRect/>
          </a:stretch>
        </p:blipFill>
        <p:spPr>
          <a:xfrm>
            <a:off x="418148" y="1752600"/>
            <a:ext cx="3857625" cy="4659877"/>
          </a:xfrm>
          <a:prstGeom prst="rect">
            <a:avLst/>
          </a:prstGeom>
        </p:spPr>
      </p:pic>
    </p:spTree>
    <p:extLst>
      <p:ext uri="{BB962C8B-B14F-4D97-AF65-F5344CB8AC3E}">
        <p14:creationId xmlns:p14="http://schemas.microsoft.com/office/powerpoint/2010/main" val="4174139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944562"/>
          </a:xfrm>
        </p:spPr>
        <p:txBody>
          <a:bodyPr/>
          <a:lstStyle/>
          <a:p>
            <a:r>
              <a:rPr lang="en-US" b="1" dirty="0">
                <a:latin typeface="Times New Roman" pitchFamily="18" charset="0"/>
                <a:ea typeface="新細明體"/>
                <a:cs typeface="Times New Roman" pitchFamily="18" charset="0"/>
              </a:rPr>
              <a:t>Conclusion</a:t>
            </a:r>
          </a:p>
        </p:txBody>
      </p:sp>
      <p:sp>
        <p:nvSpPr>
          <p:cNvPr id="20483" name="Content Placeholder 2"/>
          <p:cNvSpPr>
            <a:spLocks noGrp="1"/>
          </p:cNvSpPr>
          <p:nvPr>
            <p:ph idx="1"/>
          </p:nvPr>
        </p:nvSpPr>
        <p:spPr>
          <a:xfrm>
            <a:off x="457200" y="1828800"/>
            <a:ext cx="8229600" cy="4297363"/>
          </a:xfrm>
        </p:spPr>
        <p:txBody>
          <a:bodyPr/>
          <a:lstStyle/>
          <a:p>
            <a:r>
              <a:rPr lang="en-US" sz="2400" dirty="0">
                <a:latin typeface="Times New Roman" panose="02020603050405020304" pitchFamily="18" charset="0"/>
                <a:cs typeface="Times New Roman" panose="02020603050405020304" pitchFamily="18" charset="0"/>
              </a:rPr>
              <a:t>The human head phantom is designed with and without </a:t>
            </a:r>
            <a:r>
              <a:rPr lang="en-US" sz="2400" dirty="0" err="1">
                <a:latin typeface="Times New Roman" panose="02020603050405020304" pitchFamily="18" charset="0"/>
                <a:cs typeface="Times New Roman" panose="02020603050405020304" pitchFamily="18" charset="0"/>
              </a:rPr>
              <a:t>tumour</a:t>
            </a:r>
            <a:r>
              <a:rPr lang="en-US" sz="2400" dirty="0">
                <a:latin typeface="Times New Roman" panose="02020603050405020304" pitchFamily="18" charset="0"/>
                <a:cs typeface="Times New Roman" panose="02020603050405020304" pitchFamily="18" charset="0"/>
              </a:rPr>
              <a:t>, tested with the proposed antenna. The various response (with and without </a:t>
            </a:r>
            <a:r>
              <a:rPr lang="en-US" sz="2400" dirty="0" err="1">
                <a:latin typeface="Times New Roman" panose="02020603050405020304" pitchFamily="18" charset="0"/>
                <a:cs typeface="Times New Roman" panose="02020603050405020304" pitchFamily="18" charset="0"/>
              </a:rPr>
              <a:t>tumour</a:t>
            </a:r>
            <a:r>
              <a:rPr lang="en-US" sz="2400" dirty="0">
                <a:latin typeface="Times New Roman" panose="02020603050405020304" pitchFamily="18" charset="0"/>
                <a:cs typeface="Times New Roman" panose="02020603050405020304" pitchFamily="18" charset="0"/>
              </a:rPr>
              <a:t>) observed by the antenna and analyzed using CST software. From the response of simulated Specific absorption rate, we analyzed the statistical differences between the normal head and the head that contains tumor. From these results we were able to accurately find the presence of </a:t>
            </a:r>
            <a:r>
              <a:rPr lang="en-US" sz="2400" dirty="0" err="1">
                <a:latin typeface="Times New Roman" panose="02020603050405020304" pitchFamily="18" charset="0"/>
                <a:cs typeface="Times New Roman" panose="02020603050405020304" pitchFamily="18" charset="0"/>
              </a:rPr>
              <a:t>tumour</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p>
          <a:p>
            <a:pPr eaLnBrk="1" hangingPunct="1">
              <a:buFont typeface="Arial" pitchFamily="34" charset="0"/>
              <a:buNone/>
            </a:pPr>
            <a:endParaRPr lang="en-US" sz="2400" dirty="0">
              <a:latin typeface="Times New Roman" panose="02020603050405020304"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a:defRPr/>
            </a:pPr>
            <a:r>
              <a:rPr lang="en-US" altLang="zh-TW"/>
              <a:t>26/03/2019</a:t>
            </a:r>
            <a:endParaRPr lang="en-US" altLang="zh-TW" dirty="0"/>
          </a:p>
        </p:txBody>
      </p:sp>
      <p:sp>
        <p:nvSpPr>
          <p:cNvPr id="6" name="Slide Number Placeholder 5"/>
          <p:cNvSpPr>
            <a:spLocks noGrp="1"/>
          </p:cNvSpPr>
          <p:nvPr>
            <p:ph type="sldNum" sz="quarter" idx="12"/>
          </p:nvPr>
        </p:nvSpPr>
        <p:spPr/>
        <p:txBody>
          <a:bodyPr/>
          <a:lstStyle/>
          <a:p>
            <a:pPr>
              <a:defRPr/>
            </a:pPr>
            <a:fld id="{CE96943F-8226-4006-8F13-EF8A1091693A}" type="slidenum">
              <a:rPr lang="en-US" altLang="zh-TW" smtClean="0"/>
              <a:pPr>
                <a:defRPr/>
              </a:pPr>
              <a:t>28</a:t>
            </a:fld>
            <a:endParaRPr lang="en-US" altLang="zh-TW" dirty="0"/>
          </a:p>
        </p:txBody>
      </p:sp>
      <p:sp>
        <p:nvSpPr>
          <p:cNvPr id="7" name="減號 11"/>
          <p:cNvSpPr/>
          <p:nvPr/>
        </p:nvSpPr>
        <p:spPr>
          <a:xfrm>
            <a:off x="-1066800" y="1295400"/>
            <a:ext cx="11197244" cy="648072"/>
          </a:xfrm>
          <a:prstGeom prst="mathMinus">
            <a:avLst/>
          </a:prstGeom>
          <a:solidFill>
            <a:srgbClr val="545454"/>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a:t>Department of ECE / RIT  BATCH 1</a:t>
            </a:r>
            <a:endParaRPr lang="en-US" altLang="zh-TW" dirty="0"/>
          </a:p>
        </p:txBody>
      </p:sp>
    </p:spTree>
    <p:extLst>
      <p:ext uri="{BB962C8B-B14F-4D97-AF65-F5344CB8AC3E}">
        <p14:creationId xmlns:p14="http://schemas.microsoft.com/office/powerpoint/2010/main" val="26249425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274638"/>
            <a:ext cx="8229600" cy="944562"/>
          </a:xfrm>
        </p:spPr>
        <p:txBody>
          <a:bodyPr/>
          <a:lstStyle/>
          <a:p>
            <a:r>
              <a:rPr lang="en-US" b="1" dirty="0">
                <a:latin typeface="Times New Roman" pitchFamily="18" charset="0"/>
                <a:ea typeface="新細明體"/>
                <a:cs typeface="Times New Roman" pitchFamily="18" charset="0"/>
              </a:rPr>
              <a:t>References</a:t>
            </a:r>
            <a:endParaRPr lang="en-US" dirty="0">
              <a:ea typeface="新細明體"/>
            </a:endParaRPr>
          </a:p>
        </p:txBody>
      </p:sp>
      <p:sp>
        <p:nvSpPr>
          <p:cNvPr id="21507" name="Content Placeholder 2"/>
          <p:cNvSpPr>
            <a:spLocks noGrp="1"/>
          </p:cNvSpPr>
          <p:nvPr>
            <p:ph idx="1"/>
          </p:nvPr>
        </p:nvSpPr>
        <p:spPr>
          <a:xfrm>
            <a:off x="457200" y="1828800"/>
            <a:ext cx="8229600" cy="4297363"/>
          </a:xfrm>
        </p:spPr>
        <p:txBody>
          <a:bodyPr/>
          <a:lstStyle/>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[1] B. J. Mohammed, A. M. </a:t>
            </a:r>
            <a:r>
              <a:rPr lang="en-US" sz="1800" dirty="0" err="1">
                <a:latin typeface="Times New Roman" pitchFamily="18" charset="0"/>
                <a:ea typeface="新細明體"/>
                <a:cs typeface="Times New Roman" pitchFamily="18" charset="0"/>
              </a:rPr>
              <a:t>Abbosh</a:t>
            </a:r>
            <a:r>
              <a:rPr lang="en-US" sz="1800" dirty="0">
                <a:latin typeface="Times New Roman" pitchFamily="18" charset="0"/>
                <a:ea typeface="新細明體"/>
                <a:cs typeface="Times New Roman" pitchFamily="18" charset="0"/>
              </a:rPr>
              <a:t>, S. Mustafa, and D. Ireland, "Microwave</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system for head imaging," Instrumentation and Measurement, IEEE</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Transactions on, vol. 63, pp. 117-123, 2014.</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[2] o. N.-I. R. H. IEEE Standards Coordinating Committee 28, IEEE Standard</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for Safety Levels with Respect to Human Exposure to Radio Frequency</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Electromagnetic Fields, 3kHz to 300 GHz: Institute of Electrical and </a:t>
            </a:r>
            <a:r>
              <a:rPr lang="en-US" sz="1800" dirty="0" err="1">
                <a:latin typeface="Times New Roman" pitchFamily="18" charset="0"/>
                <a:ea typeface="新細明體"/>
                <a:cs typeface="Times New Roman" pitchFamily="18" charset="0"/>
              </a:rPr>
              <a:t>Electonics</a:t>
            </a:r>
            <a:endParaRPr lang="en-US" sz="1800" dirty="0">
              <a:latin typeface="Times New Roman" pitchFamily="18" charset="0"/>
              <a:ea typeface="新細明體"/>
              <a:cs typeface="Times New Roman" pitchFamily="18" charset="0"/>
            </a:endParaRP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Engineers, Incorporated, 1992.</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[3] A. </a:t>
            </a:r>
            <a:r>
              <a:rPr lang="en-US" sz="1800" dirty="0" err="1">
                <a:latin typeface="Times New Roman" pitchFamily="18" charset="0"/>
                <a:ea typeface="新細明體"/>
                <a:cs typeface="Times New Roman" pitchFamily="18" charset="0"/>
              </a:rPr>
              <a:t>Sabouni</a:t>
            </a:r>
            <a:r>
              <a:rPr lang="en-US" sz="1800" dirty="0">
                <a:latin typeface="Times New Roman" pitchFamily="18" charset="0"/>
                <a:ea typeface="新細明體"/>
                <a:cs typeface="Times New Roman" pitchFamily="18" charset="0"/>
              </a:rPr>
              <a:t> and A. </a:t>
            </a:r>
            <a:r>
              <a:rPr lang="en-US" sz="1800" dirty="0" err="1">
                <a:latin typeface="Times New Roman" pitchFamily="18" charset="0"/>
                <a:ea typeface="新細明體"/>
                <a:cs typeface="Times New Roman" pitchFamily="18" charset="0"/>
              </a:rPr>
              <a:t>Kishk</a:t>
            </a:r>
            <a:r>
              <a:rPr lang="en-US" sz="1800" dirty="0">
                <a:latin typeface="Times New Roman" pitchFamily="18" charset="0"/>
                <a:ea typeface="新細明體"/>
                <a:cs typeface="Times New Roman" pitchFamily="18" charset="0"/>
              </a:rPr>
              <a:t>, "Dual-polarized, broadside, thin dielectric</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Resonator antenna for microwave imaging," Antennas and Wireless</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Propagation Letters, IEEE, vol. 12, pp. 380-383, 2013.</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[4] A. T. </a:t>
            </a:r>
            <a:r>
              <a:rPr lang="en-US" sz="1800" dirty="0" err="1">
                <a:latin typeface="Times New Roman" pitchFamily="18" charset="0"/>
                <a:ea typeface="新細明體"/>
                <a:cs typeface="Times New Roman" pitchFamily="18" charset="0"/>
              </a:rPr>
              <a:t>Mobashsher</a:t>
            </a:r>
            <a:r>
              <a:rPr lang="en-US" sz="1800" dirty="0">
                <a:latin typeface="Times New Roman" pitchFamily="18" charset="0"/>
                <a:ea typeface="新細明體"/>
                <a:cs typeface="Times New Roman" pitchFamily="18" charset="0"/>
              </a:rPr>
              <a:t>, A. M. </a:t>
            </a:r>
            <a:r>
              <a:rPr lang="en-US" sz="1800" dirty="0" err="1">
                <a:latin typeface="Times New Roman" pitchFamily="18" charset="0"/>
                <a:ea typeface="新細明體"/>
                <a:cs typeface="Times New Roman" pitchFamily="18" charset="0"/>
              </a:rPr>
              <a:t>Abbosh</a:t>
            </a:r>
            <a:r>
              <a:rPr lang="en-US" sz="1800" dirty="0">
                <a:latin typeface="Times New Roman" pitchFamily="18" charset="0"/>
                <a:ea typeface="新細明體"/>
                <a:cs typeface="Times New Roman" pitchFamily="18" charset="0"/>
              </a:rPr>
              <a:t>, and Y. Wang, "Microwave system to</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detect traumatic brain injuries using compact unidirectional antenna and</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wideband transceiver with verification on realistic head phantom," Microwave</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Theory and Techniques, IEEE Transactions on, vol. 62, pp. 1826-1836, 2014.</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[5] X. Li, M. </a:t>
            </a:r>
            <a:r>
              <a:rPr lang="en-US" sz="1800" dirty="0" err="1">
                <a:latin typeface="Times New Roman" pitchFamily="18" charset="0"/>
                <a:ea typeface="新細明體"/>
                <a:cs typeface="Times New Roman" pitchFamily="18" charset="0"/>
              </a:rPr>
              <a:t>Jalilvand</a:t>
            </a:r>
            <a:r>
              <a:rPr lang="en-US" sz="1800" dirty="0">
                <a:latin typeface="Times New Roman" pitchFamily="18" charset="0"/>
                <a:ea typeface="新細明體"/>
                <a:cs typeface="Times New Roman" pitchFamily="18" charset="0"/>
              </a:rPr>
              <a:t>, Y. L. Sit, and T. Zwick, "A compact double-layer </a:t>
            </a:r>
            <a:r>
              <a:rPr lang="en-US" sz="1800" dirty="0" err="1">
                <a:latin typeface="Times New Roman" pitchFamily="18" charset="0"/>
                <a:ea typeface="新細明體"/>
                <a:cs typeface="Times New Roman" pitchFamily="18" charset="0"/>
              </a:rPr>
              <a:t>onbody</a:t>
            </a:r>
            <a:r>
              <a:rPr lang="en-US" sz="1800" dirty="0">
                <a:latin typeface="Times New Roman" pitchFamily="18" charset="0"/>
                <a:ea typeface="新細明體"/>
                <a:cs typeface="Times New Roman" pitchFamily="18" charset="0"/>
              </a:rPr>
              <a:t> matched bowtie antenna for medical diagnosis," Antennas and</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Propagation, IEEE Transactions on, vol. 62, pp. 1808-1816, 2014.</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[6] A. T. </a:t>
            </a:r>
            <a:r>
              <a:rPr lang="en-US" sz="1800" dirty="0" err="1">
                <a:latin typeface="Times New Roman" pitchFamily="18" charset="0"/>
                <a:ea typeface="新細明體"/>
                <a:cs typeface="Times New Roman" pitchFamily="18" charset="0"/>
              </a:rPr>
              <a:t>Mobashsher</a:t>
            </a:r>
            <a:r>
              <a:rPr lang="en-US" sz="1800" dirty="0">
                <a:latin typeface="Times New Roman" pitchFamily="18" charset="0"/>
                <a:ea typeface="新細明體"/>
                <a:cs typeface="Times New Roman" pitchFamily="18" charset="0"/>
              </a:rPr>
              <a:t> and A. </a:t>
            </a:r>
            <a:r>
              <a:rPr lang="en-US" sz="1800" dirty="0" err="1">
                <a:latin typeface="Times New Roman" pitchFamily="18" charset="0"/>
                <a:ea typeface="新細明體"/>
                <a:cs typeface="Times New Roman" pitchFamily="18" charset="0"/>
              </a:rPr>
              <a:t>Abbosh</a:t>
            </a:r>
            <a:r>
              <a:rPr lang="en-US" sz="1800" dirty="0">
                <a:latin typeface="Times New Roman" pitchFamily="18" charset="0"/>
                <a:ea typeface="新細明體"/>
                <a:cs typeface="Times New Roman" pitchFamily="18" charset="0"/>
              </a:rPr>
              <a:t>, "Slot-loaded folded dipole antenna with</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wideband and unidirectional performance for L-band applications," Antennas</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and Wireless Propagation Letters, IEEE, vol. 13, pp. 798-801, 2014.</a:t>
            </a:r>
          </a:p>
          <a:p>
            <a:pPr algn="just" eaLnBrk="1" hangingPunct="1">
              <a:spcBef>
                <a:spcPct val="0"/>
              </a:spcBef>
              <a:buFont typeface="Wingdings" pitchFamily="2" charset="2"/>
              <a:buNone/>
            </a:pPr>
            <a:endParaRPr lang="en-US" sz="1800" dirty="0">
              <a:latin typeface="Times New Roman" pitchFamily="18" charset="0"/>
              <a:ea typeface="新細明體"/>
              <a:cs typeface="Times New Roman" pitchFamily="18" charset="0"/>
            </a:endParaRPr>
          </a:p>
          <a:p>
            <a:pPr algn="just" eaLnBrk="1" hangingPunct="1">
              <a:spcBef>
                <a:spcPct val="0"/>
              </a:spcBef>
              <a:buFont typeface="Wingdings" pitchFamily="2" charset="2"/>
              <a:buNone/>
            </a:pPr>
            <a:endParaRPr lang="en-US" sz="1800" dirty="0">
              <a:latin typeface="Times New Roman" pitchFamily="18" charset="0"/>
              <a:ea typeface="新細明體"/>
              <a:cs typeface="Times New Roman" pitchFamily="18" charset="0"/>
            </a:endParaRPr>
          </a:p>
          <a:p>
            <a:pPr algn="just" eaLnBrk="1" hangingPunct="1">
              <a:spcBef>
                <a:spcPct val="0"/>
              </a:spcBef>
              <a:buFont typeface="Wingdings" pitchFamily="2" charset="2"/>
              <a:buNone/>
            </a:pPr>
            <a:endParaRPr lang="en-US" sz="1800" dirty="0">
              <a:latin typeface="Times New Roman"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a:defRPr/>
            </a:pPr>
            <a:r>
              <a:rPr lang="en-US" altLang="zh-TW"/>
              <a:t>26/03/2019</a:t>
            </a:r>
            <a:endParaRPr lang="en-US" altLang="zh-TW" dirty="0"/>
          </a:p>
        </p:txBody>
      </p:sp>
      <p:sp>
        <p:nvSpPr>
          <p:cNvPr id="6" name="Slide Number Placeholder 5"/>
          <p:cNvSpPr>
            <a:spLocks noGrp="1"/>
          </p:cNvSpPr>
          <p:nvPr>
            <p:ph type="sldNum" sz="quarter" idx="12"/>
          </p:nvPr>
        </p:nvSpPr>
        <p:spPr/>
        <p:txBody>
          <a:bodyPr/>
          <a:lstStyle/>
          <a:p>
            <a:pPr>
              <a:defRPr/>
            </a:pPr>
            <a:fld id="{91D9041D-7FD8-43BA-A6F5-2E5C5ABA9E34}" type="slidenum">
              <a:rPr lang="en-US" altLang="zh-TW" smtClean="0"/>
              <a:pPr>
                <a:defRPr/>
              </a:pPr>
              <a:t>29</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a:t>Department of ECE / RIT  BATCH 1</a:t>
            </a:r>
            <a:endParaRPr lang="en-US" altLang="zh-TW"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8229600" cy="944562"/>
          </a:xfrm>
        </p:spPr>
        <p:txBody>
          <a:bodyPr/>
          <a:lstStyle/>
          <a:p>
            <a:r>
              <a:rPr lang="en-US" b="1">
                <a:latin typeface="Times New Roman" pitchFamily="18" charset="0"/>
                <a:ea typeface="新細明體"/>
                <a:cs typeface="Times New Roman" pitchFamily="18" charset="0"/>
              </a:rPr>
              <a:t>Objective</a:t>
            </a:r>
            <a:endParaRPr lang="en-US">
              <a:ea typeface="新細明體"/>
            </a:endParaRPr>
          </a:p>
        </p:txBody>
      </p:sp>
      <p:sp>
        <p:nvSpPr>
          <p:cNvPr id="16387" name="Content Placeholder 2"/>
          <p:cNvSpPr>
            <a:spLocks noGrp="1"/>
          </p:cNvSpPr>
          <p:nvPr>
            <p:ph idx="1"/>
          </p:nvPr>
        </p:nvSpPr>
        <p:spPr>
          <a:xfrm>
            <a:off x="457200" y="1828800"/>
            <a:ext cx="8229600" cy="4297363"/>
          </a:xfrm>
        </p:spPr>
        <p:txBody>
          <a:bodyPr/>
          <a:lstStyle/>
          <a:p>
            <a:pPr marL="0" lvl="0" indent="0" algn="just">
              <a:buNone/>
            </a:pPr>
            <a:endParaRPr lang="en-US" dirty="0"/>
          </a:p>
          <a:p>
            <a:pPr lvl="0" algn="just" eaLnBrk="1" fontAlgn="auto" hangingPunct="1">
              <a:lnSpc>
                <a:spcPct val="100000"/>
              </a:lnSpc>
              <a:spcBef>
                <a:spcPct val="20000"/>
              </a:spcBef>
              <a:spcAft>
                <a:spcPts val="0"/>
              </a:spcAft>
            </a:pPr>
            <a:r>
              <a:rPr lang="en-GB" sz="2400" dirty="0">
                <a:solidFill>
                  <a:prstClr val="black"/>
                </a:solidFill>
                <a:latin typeface="Times New Roman" pitchFamily="18" charset="0"/>
                <a:cs typeface="Times New Roman" pitchFamily="18" charset="0"/>
              </a:rPr>
              <a:t>To design and fabricate the Microstrip Patch antenna for the desired frequency range of 2.4 – 2.7GHz.</a:t>
            </a:r>
          </a:p>
          <a:p>
            <a:pPr lvl="0" algn="just" eaLnBrk="1" fontAlgn="auto" hangingPunct="1">
              <a:lnSpc>
                <a:spcPct val="100000"/>
              </a:lnSpc>
              <a:spcBef>
                <a:spcPct val="20000"/>
              </a:spcBef>
              <a:spcAft>
                <a:spcPts val="0"/>
              </a:spcAft>
            </a:pPr>
            <a:r>
              <a:rPr lang="en-GB" sz="2400" dirty="0">
                <a:solidFill>
                  <a:prstClr val="black"/>
                </a:solidFill>
                <a:latin typeface="Times New Roman" pitchFamily="18" charset="0"/>
                <a:cs typeface="Times New Roman" pitchFamily="18" charset="0"/>
              </a:rPr>
              <a:t>To analyse the Specific Absorption Rate from the obtained parameters, in order to detect the presence of tumour we model the head phantom with tumour and without tumour with the help of CST software. </a:t>
            </a:r>
          </a:p>
          <a:p>
            <a:pPr lvl="0" algn="just"/>
            <a:endParaRPr lang="en-IN" sz="1400" dirty="0"/>
          </a:p>
        </p:txBody>
      </p:sp>
      <p:sp>
        <p:nvSpPr>
          <p:cNvPr id="4" name="Date Placeholder 3"/>
          <p:cNvSpPr>
            <a:spLocks noGrp="1"/>
          </p:cNvSpPr>
          <p:nvPr>
            <p:ph type="dt" sz="quarter" idx="10"/>
          </p:nvPr>
        </p:nvSpPr>
        <p:spPr/>
        <p:txBody>
          <a:bodyPr/>
          <a:lstStyle/>
          <a:p>
            <a:pPr>
              <a:defRPr/>
            </a:pPr>
            <a:r>
              <a:rPr lang="en-US" altLang="zh-TW"/>
              <a:t>26/03/2019</a:t>
            </a:r>
            <a:endParaRPr lang="en-US" altLang="zh-TW" dirty="0"/>
          </a:p>
        </p:txBody>
      </p:sp>
      <p:sp>
        <p:nvSpPr>
          <p:cNvPr id="6" name="Slide Number Placeholder 5"/>
          <p:cNvSpPr>
            <a:spLocks noGrp="1"/>
          </p:cNvSpPr>
          <p:nvPr>
            <p:ph type="sldNum" sz="quarter" idx="12"/>
          </p:nvPr>
        </p:nvSpPr>
        <p:spPr/>
        <p:txBody>
          <a:bodyPr/>
          <a:lstStyle/>
          <a:p>
            <a:pPr>
              <a:defRPr/>
            </a:pPr>
            <a:fld id="{C9CA9983-1DA0-4DBB-976B-BCC792392DF5}" type="slidenum">
              <a:rPr lang="en-US" altLang="zh-TW" smtClean="0"/>
              <a:pPr>
                <a:defRPr/>
              </a:pPr>
              <a:t>3</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a:t>Department of ECE / RIT  BATCH 1</a:t>
            </a:r>
            <a:endParaRPr lang="en-US" altLang="zh-TW"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274638"/>
            <a:ext cx="8229600" cy="944562"/>
          </a:xfrm>
        </p:spPr>
        <p:txBody>
          <a:bodyPr/>
          <a:lstStyle/>
          <a:p>
            <a:r>
              <a:rPr lang="en-US" b="1" dirty="0">
                <a:latin typeface="Times New Roman" pitchFamily="18" charset="0"/>
                <a:ea typeface="新細明體"/>
                <a:cs typeface="Times New Roman" pitchFamily="18" charset="0"/>
              </a:rPr>
              <a:t>References</a:t>
            </a:r>
            <a:endParaRPr lang="en-US" dirty="0">
              <a:ea typeface="新細明體"/>
            </a:endParaRPr>
          </a:p>
        </p:txBody>
      </p:sp>
      <p:sp>
        <p:nvSpPr>
          <p:cNvPr id="21507" name="Content Placeholder 2"/>
          <p:cNvSpPr>
            <a:spLocks noGrp="1"/>
          </p:cNvSpPr>
          <p:nvPr>
            <p:ph idx="1"/>
          </p:nvPr>
        </p:nvSpPr>
        <p:spPr>
          <a:xfrm>
            <a:off x="457200" y="1828800"/>
            <a:ext cx="8229600" cy="4297363"/>
          </a:xfrm>
        </p:spPr>
        <p:txBody>
          <a:bodyPr/>
          <a:lstStyle/>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[7] S. </a:t>
            </a:r>
            <a:r>
              <a:rPr lang="en-US" sz="1800" dirty="0" err="1">
                <a:latin typeface="Times New Roman" pitchFamily="18" charset="0"/>
                <a:ea typeface="新細明體"/>
                <a:cs typeface="Times New Roman" pitchFamily="18" charset="0"/>
              </a:rPr>
              <a:t>Ahdi</a:t>
            </a:r>
            <a:r>
              <a:rPr lang="en-US" sz="1800" dirty="0">
                <a:latin typeface="Times New Roman" pitchFamily="18" charset="0"/>
                <a:ea typeface="新細明體"/>
                <a:cs typeface="Times New Roman" pitchFamily="18" charset="0"/>
              </a:rPr>
              <a:t> </a:t>
            </a:r>
            <a:r>
              <a:rPr lang="en-US" sz="1800" dirty="0" err="1">
                <a:latin typeface="Times New Roman" pitchFamily="18" charset="0"/>
                <a:ea typeface="新細明體"/>
                <a:cs typeface="Times New Roman" pitchFamily="18" charset="0"/>
              </a:rPr>
              <a:t>Rezaeieh</a:t>
            </a:r>
            <a:r>
              <a:rPr lang="en-US" sz="1800" dirty="0">
                <a:latin typeface="Times New Roman" pitchFamily="18" charset="0"/>
                <a:ea typeface="新細明體"/>
                <a:cs typeface="Times New Roman" pitchFamily="18" charset="0"/>
              </a:rPr>
              <a:t> and A. Zamani, "3-D Wideband Antenna for </a:t>
            </a:r>
            <a:r>
              <a:rPr lang="en-US" sz="1800" dirty="0" err="1">
                <a:latin typeface="Times New Roman" pitchFamily="18" charset="0"/>
                <a:ea typeface="新細明體"/>
                <a:cs typeface="Times New Roman" pitchFamily="18" charset="0"/>
              </a:rPr>
              <a:t>HeadImaging</a:t>
            </a:r>
            <a:r>
              <a:rPr lang="en-US" sz="1800" dirty="0">
                <a:latin typeface="Times New Roman" pitchFamily="18" charset="0"/>
                <a:ea typeface="新細明體"/>
                <a:cs typeface="Times New Roman" pitchFamily="18" charset="0"/>
              </a:rPr>
              <a:t> System with Performance Verification in Brain Tumor Detection,"</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Antennas and Wireless Propagation Letters, IEEE, vol. 14, pp. 910-914, 2015.</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[8] C. Chiu, H. Wong, and C. Chan, "Study of small wideband folded-</a:t>
            </a:r>
            <a:r>
              <a:rPr lang="en-US" sz="1800" dirty="0" err="1">
                <a:latin typeface="Times New Roman" pitchFamily="18" charset="0"/>
                <a:ea typeface="新細明體"/>
                <a:cs typeface="Times New Roman" pitchFamily="18" charset="0"/>
              </a:rPr>
              <a:t>patchfeed</a:t>
            </a:r>
            <a:r>
              <a:rPr lang="en-US" sz="1800" dirty="0">
                <a:latin typeface="Times New Roman" pitchFamily="18" charset="0"/>
                <a:ea typeface="新細明體"/>
                <a:cs typeface="Times New Roman" pitchFamily="18" charset="0"/>
              </a:rPr>
              <a:t>    antennas," IET Microwaves, Antennas &amp; Propagation, vol. 1, pp. 501-505,</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2007.</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[9]  T. </a:t>
            </a:r>
            <a:r>
              <a:rPr lang="en-US" sz="1800" dirty="0" err="1">
                <a:latin typeface="Times New Roman" pitchFamily="18" charset="0"/>
                <a:ea typeface="新細明體"/>
                <a:cs typeface="Times New Roman" pitchFamily="18" charset="0"/>
              </a:rPr>
              <a:t>Taga</a:t>
            </a:r>
            <a:r>
              <a:rPr lang="en-US" sz="1800" dirty="0">
                <a:latin typeface="Times New Roman" pitchFamily="18" charset="0"/>
                <a:ea typeface="新細明體"/>
                <a:cs typeface="Times New Roman" pitchFamily="18" charset="0"/>
              </a:rPr>
              <a:t> and K. </a:t>
            </a:r>
            <a:r>
              <a:rPr lang="en-US" sz="1800" dirty="0" err="1">
                <a:latin typeface="Times New Roman" pitchFamily="18" charset="0"/>
                <a:ea typeface="新細明體"/>
                <a:cs typeface="Times New Roman" pitchFamily="18" charset="0"/>
              </a:rPr>
              <a:t>Tsunekawa</a:t>
            </a:r>
            <a:r>
              <a:rPr lang="en-US" sz="1800" dirty="0">
                <a:latin typeface="Times New Roman" pitchFamily="18" charset="0"/>
                <a:ea typeface="新細明體"/>
                <a:cs typeface="Times New Roman" pitchFamily="18" charset="0"/>
              </a:rPr>
              <a:t>, "Performance Analysis of a Built-In Planar</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Inverted F Antenna for 800 MHz Band Portable Radio Units," IEEE Journal on</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Selected Areas in Communications, vol. 5, pp. 921-929, 1987.</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[10] W.-L. Chen, G.-M. Wang, and C.-X. Zhang, "Bandwidth enhancement</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of a microstrip-line-fed printed wide-slot antenna with a fractal-shaped slot,"</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Antennas and Propagation, IEEE Transactions on, vol. 57, pp. 2176-2179,</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2009.</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[11] S. </a:t>
            </a:r>
            <a:r>
              <a:rPr lang="en-US" sz="1800" dirty="0" err="1">
                <a:latin typeface="Times New Roman" pitchFamily="18" charset="0"/>
                <a:ea typeface="新細明體"/>
                <a:cs typeface="Times New Roman" pitchFamily="18" charset="0"/>
              </a:rPr>
              <a:t>Ahdi</a:t>
            </a:r>
            <a:r>
              <a:rPr lang="en-US" sz="1800" dirty="0">
                <a:latin typeface="Times New Roman" pitchFamily="18" charset="0"/>
                <a:ea typeface="新細明體"/>
                <a:cs typeface="Times New Roman" pitchFamily="18" charset="0"/>
              </a:rPr>
              <a:t> </a:t>
            </a:r>
            <a:r>
              <a:rPr lang="en-US" sz="1800" dirty="0" err="1">
                <a:latin typeface="Times New Roman" pitchFamily="18" charset="0"/>
                <a:ea typeface="新細明體"/>
                <a:cs typeface="Times New Roman" pitchFamily="18" charset="0"/>
              </a:rPr>
              <a:t>Rezaeieh</a:t>
            </a:r>
            <a:r>
              <a:rPr lang="en-US" sz="1800" dirty="0">
                <a:latin typeface="Times New Roman" pitchFamily="18" charset="0"/>
                <a:ea typeface="新細明體"/>
                <a:cs typeface="Times New Roman" pitchFamily="18" charset="0"/>
              </a:rPr>
              <a:t>, A. </a:t>
            </a:r>
            <a:r>
              <a:rPr lang="en-US" sz="1800" dirty="0" err="1">
                <a:latin typeface="Times New Roman" pitchFamily="18" charset="0"/>
                <a:ea typeface="新細明體"/>
                <a:cs typeface="Times New Roman" pitchFamily="18" charset="0"/>
              </a:rPr>
              <a:t>Abbosh</a:t>
            </a:r>
            <a:r>
              <a:rPr lang="en-US" sz="1800" dirty="0">
                <a:latin typeface="Times New Roman" pitchFamily="18" charset="0"/>
                <a:ea typeface="新細明體"/>
                <a:cs typeface="Times New Roman" pitchFamily="18" charset="0"/>
              </a:rPr>
              <a:t>, and Y. Wang, "Wideband unidirectional</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antenna of folded structure in microwave system for early detection of</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congestive heart failure," Antennas and Propagation, IEEE Transactions on,</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vol. 62, pp. 5375-5381, 2014.</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[12] C. M. </a:t>
            </a:r>
            <a:r>
              <a:rPr lang="en-US" sz="1800" dirty="0" err="1">
                <a:latin typeface="Times New Roman" pitchFamily="18" charset="0"/>
                <a:ea typeface="新細明體"/>
                <a:cs typeface="Times New Roman" pitchFamily="18" charset="0"/>
              </a:rPr>
              <a:t>Kruesi</a:t>
            </a:r>
            <a:r>
              <a:rPr lang="en-US" sz="1800" dirty="0">
                <a:latin typeface="Times New Roman" pitchFamily="18" charset="0"/>
                <a:ea typeface="新細明體"/>
                <a:cs typeface="Times New Roman" pitchFamily="18" charset="0"/>
              </a:rPr>
              <a:t>, R. J. Vyas, and M. M. </a:t>
            </a:r>
            <a:r>
              <a:rPr lang="en-US" sz="1800" dirty="0" err="1">
                <a:latin typeface="Times New Roman" pitchFamily="18" charset="0"/>
                <a:ea typeface="新細明體"/>
                <a:cs typeface="Times New Roman" pitchFamily="18" charset="0"/>
              </a:rPr>
              <a:t>Tentzeris</a:t>
            </a:r>
            <a:r>
              <a:rPr lang="en-US" sz="1800" dirty="0">
                <a:latin typeface="Times New Roman" pitchFamily="18" charset="0"/>
                <a:ea typeface="新細明體"/>
                <a:cs typeface="Times New Roman" pitchFamily="18" charset="0"/>
              </a:rPr>
              <a:t>, "Design and development</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of a novel 3-D cubic antenna for wireless sensor networks (WSNs) and RFID</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applications," Antennas and Propagation, IEEE Transactions on, vol. 57, pp.</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3293-3299, 2009.</a:t>
            </a:r>
          </a:p>
          <a:p>
            <a:pPr algn="just" eaLnBrk="1" hangingPunct="1">
              <a:spcBef>
                <a:spcPct val="0"/>
              </a:spcBef>
              <a:buFont typeface="Wingdings" pitchFamily="2" charset="2"/>
              <a:buNone/>
            </a:pPr>
            <a:endParaRPr lang="en-US" sz="1800" dirty="0">
              <a:latin typeface="Times New Roman"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a:defRPr/>
            </a:pPr>
            <a:r>
              <a:rPr lang="en-US" altLang="zh-TW"/>
              <a:t>26/03/2019</a:t>
            </a:r>
            <a:endParaRPr lang="en-US" altLang="zh-TW" dirty="0"/>
          </a:p>
        </p:txBody>
      </p:sp>
      <p:sp>
        <p:nvSpPr>
          <p:cNvPr id="6" name="Slide Number Placeholder 5"/>
          <p:cNvSpPr>
            <a:spLocks noGrp="1"/>
          </p:cNvSpPr>
          <p:nvPr>
            <p:ph type="sldNum" sz="quarter" idx="12"/>
          </p:nvPr>
        </p:nvSpPr>
        <p:spPr/>
        <p:txBody>
          <a:bodyPr/>
          <a:lstStyle/>
          <a:p>
            <a:pPr>
              <a:defRPr/>
            </a:pPr>
            <a:fld id="{91D9041D-7FD8-43BA-A6F5-2E5C5ABA9E34}" type="slidenum">
              <a:rPr lang="en-US" altLang="zh-TW" smtClean="0"/>
              <a:pPr>
                <a:defRPr/>
              </a:pPr>
              <a:t>30</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a:t>Department of ECE / RIT  BATCH 1</a:t>
            </a:r>
            <a:endParaRPr lang="en-US" altLang="zh-TW" dirty="0"/>
          </a:p>
        </p:txBody>
      </p:sp>
    </p:spTree>
    <p:extLst>
      <p:ext uri="{BB962C8B-B14F-4D97-AF65-F5344CB8AC3E}">
        <p14:creationId xmlns:p14="http://schemas.microsoft.com/office/powerpoint/2010/main" val="34806136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274638"/>
            <a:ext cx="8229600" cy="944562"/>
          </a:xfrm>
        </p:spPr>
        <p:txBody>
          <a:bodyPr/>
          <a:lstStyle/>
          <a:p>
            <a:r>
              <a:rPr lang="en-US" b="1" dirty="0">
                <a:latin typeface="Times New Roman" pitchFamily="18" charset="0"/>
                <a:ea typeface="新細明體"/>
                <a:cs typeface="Times New Roman" pitchFamily="18" charset="0"/>
              </a:rPr>
              <a:t>References</a:t>
            </a:r>
            <a:endParaRPr lang="en-US" dirty="0">
              <a:ea typeface="新細明體"/>
            </a:endParaRPr>
          </a:p>
        </p:txBody>
      </p:sp>
      <p:sp>
        <p:nvSpPr>
          <p:cNvPr id="21507" name="Content Placeholder 2"/>
          <p:cNvSpPr>
            <a:spLocks noGrp="1"/>
          </p:cNvSpPr>
          <p:nvPr>
            <p:ph idx="1"/>
          </p:nvPr>
        </p:nvSpPr>
        <p:spPr>
          <a:xfrm>
            <a:off x="457200" y="1828800"/>
            <a:ext cx="8229600" cy="4297363"/>
          </a:xfrm>
        </p:spPr>
        <p:txBody>
          <a:bodyPr/>
          <a:lstStyle/>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[13] S. </a:t>
            </a:r>
            <a:r>
              <a:rPr lang="en-US" sz="1800" dirty="0" err="1">
                <a:latin typeface="Times New Roman" pitchFamily="18" charset="0"/>
                <a:ea typeface="新細明體"/>
                <a:cs typeface="Times New Roman" pitchFamily="18" charset="0"/>
              </a:rPr>
              <a:t>Ahdi</a:t>
            </a:r>
            <a:r>
              <a:rPr lang="en-US" sz="1800" dirty="0">
                <a:latin typeface="Times New Roman" pitchFamily="18" charset="0"/>
                <a:ea typeface="新細明體"/>
                <a:cs typeface="Times New Roman" pitchFamily="18" charset="0"/>
              </a:rPr>
              <a:t> </a:t>
            </a:r>
            <a:r>
              <a:rPr lang="en-US" sz="1800" dirty="0" err="1">
                <a:latin typeface="Times New Roman" pitchFamily="18" charset="0"/>
                <a:ea typeface="新細明體"/>
                <a:cs typeface="Times New Roman" pitchFamily="18" charset="0"/>
              </a:rPr>
              <a:t>Rezaeieh</a:t>
            </a:r>
            <a:r>
              <a:rPr lang="en-US" sz="1800" dirty="0">
                <a:latin typeface="Times New Roman" pitchFamily="18" charset="0"/>
                <a:ea typeface="新細明體"/>
                <a:cs typeface="Times New Roman" pitchFamily="18" charset="0"/>
              </a:rPr>
              <a:t>, A. Zamani, and A. </a:t>
            </a:r>
            <a:r>
              <a:rPr lang="en-US" sz="1800" dirty="0" err="1">
                <a:latin typeface="Times New Roman" pitchFamily="18" charset="0"/>
                <a:ea typeface="新細明體"/>
                <a:cs typeface="Times New Roman" pitchFamily="18" charset="0"/>
              </a:rPr>
              <a:t>Abbosh</a:t>
            </a:r>
            <a:r>
              <a:rPr lang="en-US" sz="1800" dirty="0">
                <a:latin typeface="Times New Roman" pitchFamily="18" charset="0"/>
                <a:ea typeface="新細明體"/>
                <a:cs typeface="Times New Roman" pitchFamily="18" charset="0"/>
              </a:rPr>
              <a:t>, "3-D Wideband Antenna</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for Head-Imaging System with Performance Verification in Brain Tumor</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Detection," IEEE Antennas and Wireless Propagation Letters, vol. 14, pp. 910-</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914, 2015.</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[14] K. Foster, J. </a:t>
            </a:r>
            <a:r>
              <a:rPr lang="en-US" sz="1800" dirty="0" err="1">
                <a:latin typeface="Times New Roman" pitchFamily="18" charset="0"/>
                <a:ea typeface="新細明體"/>
                <a:cs typeface="Times New Roman" pitchFamily="18" charset="0"/>
              </a:rPr>
              <a:t>Schepps</a:t>
            </a:r>
            <a:r>
              <a:rPr lang="en-US" sz="1800" dirty="0">
                <a:latin typeface="Times New Roman" pitchFamily="18" charset="0"/>
                <a:ea typeface="新細明體"/>
                <a:cs typeface="Times New Roman" pitchFamily="18" charset="0"/>
              </a:rPr>
              <a:t>, R. </a:t>
            </a:r>
            <a:r>
              <a:rPr lang="en-US" sz="1800" dirty="0" err="1">
                <a:latin typeface="Times New Roman" pitchFamily="18" charset="0"/>
                <a:ea typeface="新細明體"/>
                <a:cs typeface="Times New Roman" pitchFamily="18" charset="0"/>
              </a:rPr>
              <a:t>Stoy</a:t>
            </a:r>
            <a:r>
              <a:rPr lang="en-US" sz="1800" dirty="0">
                <a:latin typeface="Times New Roman" pitchFamily="18" charset="0"/>
                <a:ea typeface="新細明體"/>
                <a:cs typeface="Times New Roman" pitchFamily="18" charset="0"/>
              </a:rPr>
              <a:t>, and H. P. Schwan, "Dielectric properties</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Of brain tissue between 0.01 and 10 GHz," Physics in medicine and biology,</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vol. 24, p. 1177, 1979.</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[15] S. Gabriel, R. Lau, and C. Gabriel, "The dielectric properties of biological</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tissues: II. Measurements in the frequency range 10 Hz to 20 GHz," Physics in</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medicine and biology, vol. 41, p. 2251, 1996.</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[16] A. Peyman, S. Holden, S. Watts, R. Perrott, and C. Gabriel, "Dielectric</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properties of porcine cerebrospinal tissues at microwave frequencies: in vivo,</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in vitro and systematic variation with age," Physics in medicine and biology,</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vol. 52, p. 2229, 2007.</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[17] M. </a:t>
            </a:r>
            <a:r>
              <a:rPr lang="en-US" sz="1800" dirty="0" err="1">
                <a:latin typeface="Times New Roman" pitchFamily="18" charset="0"/>
                <a:ea typeface="新細明體"/>
                <a:cs typeface="Times New Roman" pitchFamily="18" charset="0"/>
              </a:rPr>
              <a:t>Jalilvand</a:t>
            </a:r>
            <a:r>
              <a:rPr lang="en-US" sz="1800" dirty="0">
                <a:latin typeface="Times New Roman" pitchFamily="18" charset="0"/>
                <a:ea typeface="新細明體"/>
                <a:cs typeface="Times New Roman" pitchFamily="18" charset="0"/>
              </a:rPr>
              <a:t>, X. Li, L. </a:t>
            </a:r>
            <a:r>
              <a:rPr lang="en-US" sz="1800" dirty="0" err="1">
                <a:latin typeface="Times New Roman" pitchFamily="18" charset="0"/>
                <a:ea typeface="新細明體"/>
                <a:cs typeface="Times New Roman" pitchFamily="18" charset="0"/>
              </a:rPr>
              <a:t>Zwirello</a:t>
            </a:r>
            <a:r>
              <a:rPr lang="en-US" sz="1800" dirty="0">
                <a:latin typeface="Times New Roman" pitchFamily="18" charset="0"/>
                <a:ea typeface="新細明體"/>
                <a:cs typeface="Times New Roman" pitchFamily="18" charset="0"/>
              </a:rPr>
              <a:t>, and T. Zwick, "Ultra wideband compact</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near-field imaging system for breast cancer detection," IET Microwaves,</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Antennas &amp; Propagation, 2015.</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[18] R. K. </a:t>
            </a:r>
            <a:r>
              <a:rPr lang="en-US" sz="1800" dirty="0" err="1">
                <a:latin typeface="Times New Roman" pitchFamily="18" charset="0"/>
                <a:ea typeface="新細明體"/>
                <a:cs typeface="Times New Roman" pitchFamily="18" charset="0"/>
              </a:rPr>
              <a:t>Amineh</a:t>
            </a:r>
            <a:r>
              <a:rPr lang="en-US" sz="1800" dirty="0">
                <a:latin typeface="Times New Roman" pitchFamily="18" charset="0"/>
                <a:ea typeface="新細明體"/>
                <a:cs typeface="Times New Roman" pitchFamily="18" charset="0"/>
              </a:rPr>
              <a:t>, M. </a:t>
            </a:r>
            <a:r>
              <a:rPr lang="en-US" sz="1800" dirty="0" err="1">
                <a:latin typeface="Times New Roman" pitchFamily="18" charset="0"/>
                <a:ea typeface="新細明體"/>
                <a:cs typeface="Times New Roman" pitchFamily="18" charset="0"/>
              </a:rPr>
              <a:t>Ravan</a:t>
            </a:r>
            <a:r>
              <a:rPr lang="en-US" sz="1800" dirty="0">
                <a:latin typeface="Times New Roman" pitchFamily="18" charset="0"/>
                <a:ea typeface="新細明體"/>
                <a:cs typeface="Times New Roman" pitchFamily="18" charset="0"/>
              </a:rPr>
              <a:t>, A. </a:t>
            </a:r>
            <a:r>
              <a:rPr lang="en-US" sz="1800" dirty="0" err="1">
                <a:latin typeface="Times New Roman" pitchFamily="18" charset="0"/>
                <a:ea typeface="新細明體"/>
                <a:cs typeface="Times New Roman" pitchFamily="18" charset="0"/>
              </a:rPr>
              <a:t>Trehan</a:t>
            </a:r>
            <a:r>
              <a:rPr lang="en-US" sz="1800" dirty="0">
                <a:latin typeface="Times New Roman" pitchFamily="18" charset="0"/>
                <a:ea typeface="新細明體"/>
                <a:cs typeface="Times New Roman" pitchFamily="18" charset="0"/>
              </a:rPr>
              <a:t>, and N. K. </a:t>
            </a:r>
            <a:r>
              <a:rPr lang="en-US" sz="1800" dirty="0" err="1">
                <a:latin typeface="Times New Roman" pitchFamily="18" charset="0"/>
                <a:ea typeface="新細明體"/>
                <a:cs typeface="Times New Roman" pitchFamily="18" charset="0"/>
              </a:rPr>
              <a:t>Nikolova</a:t>
            </a:r>
            <a:r>
              <a:rPr lang="en-US" sz="1800" dirty="0">
                <a:latin typeface="Times New Roman" pitchFamily="18" charset="0"/>
                <a:ea typeface="新細明體"/>
                <a:cs typeface="Times New Roman" pitchFamily="18" charset="0"/>
              </a:rPr>
              <a:t>, "Near-field</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microwave imaging based on aperture raster scanning with TEM horn</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antennas," Antennas and Propagation, IEEE Transactions on, vol. 59, pp. 928-</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940, 2011.</a:t>
            </a:r>
          </a:p>
          <a:p>
            <a:pPr algn="just" eaLnBrk="1" hangingPunct="1">
              <a:spcBef>
                <a:spcPct val="0"/>
              </a:spcBef>
              <a:buFont typeface="Wingdings" pitchFamily="2" charset="2"/>
              <a:buNone/>
            </a:pPr>
            <a:endParaRPr lang="en-US" sz="1800" dirty="0">
              <a:latin typeface="Times New Roman"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a:defRPr/>
            </a:pPr>
            <a:r>
              <a:rPr lang="en-US" altLang="zh-TW"/>
              <a:t>26/03/2019</a:t>
            </a:r>
            <a:endParaRPr lang="en-US" altLang="zh-TW" dirty="0"/>
          </a:p>
        </p:txBody>
      </p:sp>
      <p:sp>
        <p:nvSpPr>
          <p:cNvPr id="6" name="Slide Number Placeholder 5"/>
          <p:cNvSpPr>
            <a:spLocks noGrp="1"/>
          </p:cNvSpPr>
          <p:nvPr>
            <p:ph type="sldNum" sz="quarter" idx="12"/>
          </p:nvPr>
        </p:nvSpPr>
        <p:spPr/>
        <p:txBody>
          <a:bodyPr/>
          <a:lstStyle/>
          <a:p>
            <a:pPr>
              <a:defRPr/>
            </a:pPr>
            <a:fld id="{91D9041D-7FD8-43BA-A6F5-2E5C5ABA9E34}" type="slidenum">
              <a:rPr lang="en-US" altLang="zh-TW" smtClean="0"/>
              <a:pPr>
                <a:defRPr/>
              </a:pPr>
              <a:t>31</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a:t>Department of ECE / RIT  BATCH 1</a:t>
            </a:r>
            <a:endParaRPr lang="en-US" altLang="zh-TW" dirty="0"/>
          </a:p>
        </p:txBody>
      </p:sp>
    </p:spTree>
    <p:extLst>
      <p:ext uri="{BB962C8B-B14F-4D97-AF65-F5344CB8AC3E}">
        <p14:creationId xmlns:p14="http://schemas.microsoft.com/office/powerpoint/2010/main" val="1349050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274638"/>
            <a:ext cx="8229600" cy="944562"/>
          </a:xfrm>
        </p:spPr>
        <p:txBody>
          <a:bodyPr/>
          <a:lstStyle/>
          <a:p>
            <a:r>
              <a:rPr lang="en-US" b="1" dirty="0">
                <a:latin typeface="Times New Roman" pitchFamily="18" charset="0"/>
                <a:ea typeface="新細明體"/>
                <a:cs typeface="Times New Roman" pitchFamily="18" charset="0"/>
              </a:rPr>
              <a:t>References</a:t>
            </a:r>
            <a:endParaRPr lang="en-US" dirty="0">
              <a:ea typeface="新細明體"/>
            </a:endParaRPr>
          </a:p>
        </p:txBody>
      </p:sp>
      <p:sp>
        <p:nvSpPr>
          <p:cNvPr id="21507" name="Content Placeholder 2"/>
          <p:cNvSpPr>
            <a:spLocks noGrp="1"/>
          </p:cNvSpPr>
          <p:nvPr>
            <p:ph idx="1"/>
          </p:nvPr>
        </p:nvSpPr>
        <p:spPr>
          <a:xfrm>
            <a:off x="457200" y="1828800"/>
            <a:ext cx="8229600" cy="4297363"/>
          </a:xfrm>
        </p:spPr>
        <p:txBody>
          <a:bodyPr/>
          <a:lstStyle/>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[19] B. </a:t>
            </a:r>
            <a:r>
              <a:rPr lang="en-US" sz="1800" dirty="0" err="1">
                <a:latin typeface="Times New Roman" pitchFamily="18" charset="0"/>
                <a:ea typeface="新細明體"/>
                <a:cs typeface="Times New Roman" pitchFamily="18" charset="0"/>
              </a:rPr>
              <a:t>Menze</a:t>
            </a:r>
            <a:r>
              <a:rPr lang="en-US" sz="1800" dirty="0">
                <a:latin typeface="Times New Roman" pitchFamily="18" charset="0"/>
                <a:ea typeface="新細明體"/>
                <a:cs typeface="Times New Roman" pitchFamily="18" charset="0"/>
              </a:rPr>
              <a:t> et al., “The multimodal brain </a:t>
            </a:r>
            <a:r>
              <a:rPr lang="en-US" sz="1800" dirty="0" err="1">
                <a:latin typeface="Times New Roman" pitchFamily="18" charset="0"/>
                <a:ea typeface="新細明體"/>
                <a:cs typeface="Times New Roman" pitchFamily="18" charset="0"/>
              </a:rPr>
              <a:t>tumour</a:t>
            </a:r>
            <a:r>
              <a:rPr lang="en-US" sz="1800" dirty="0">
                <a:latin typeface="Times New Roman" pitchFamily="18" charset="0"/>
                <a:ea typeface="新細明體"/>
                <a:cs typeface="Times New Roman" pitchFamily="18" charset="0"/>
              </a:rPr>
              <a:t> image segmentation                                benchmark (brats),” IEEE Transactions on Medical Imaging,   vol. 34, no. 10, pp.  1993–2024, 2015.</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[20] Pereira, S., Pinto, A., Alves, V., et al.: ‘Brain </a:t>
            </a:r>
            <a:r>
              <a:rPr lang="en-US" sz="1800" dirty="0" err="1">
                <a:latin typeface="Times New Roman" pitchFamily="18" charset="0"/>
                <a:ea typeface="新細明體"/>
                <a:cs typeface="Times New Roman" pitchFamily="18" charset="0"/>
              </a:rPr>
              <a:t>tumour</a:t>
            </a:r>
            <a:r>
              <a:rPr lang="en-US" sz="1800" dirty="0">
                <a:latin typeface="Times New Roman" pitchFamily="18" charset="0"/>
                <a:ea typeface="新細明體"/>
                <a:cs typeface="Times New Roman" pitchFamily="18" charset="0"/>
              </a:rPr>
              <a:t> segmentation using     convolutional neural networks in MRI images’, IEEE Trans. Med. Imaging, vol, 35, pp. 1240–1251,2016.</a:t>
            </a:r>
          </a:p>
          <a:p>
            <a:pPr algn="just" eaLnBrk="1" hangingPunct="1">
              <a:spcBef>
                <a:spcPct val="0"/>
              </a:spcBef>
              <a:buFont typeface="Wingdings" pitchFamily="2" charset="2"/>
              <a:buNone/>
            </a:pPr>
            <a:endParaRPr lang="en-US" sz="1800" dirty="0">
              <a:latin typeface="Times New Roman"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a:defRPr/>
            </a:pPr>
            <a:r>
              <a:rPr lang="en-US" altLang="zh-TW"/>
              <a:t>26/03/2019</a:t>
            </a:r>
            <a:endParaRPr lang="en-US" altLang="zh-TW" dirty="0"/>
          </a:p>
        </p:txBody>
      </p:sp>
      <p:sp>
        <p:nvSpPr>
          <p:cNvPr id="6" name="Slide Number Placeholder 5"/>
          <p:cNvSpPr>
            <a:spLocks noGrp="1"/>
          </p:cNvSpPr>
          <p:nvPr>
            <p:ph type="sldNum" sz="quarter" idx="12"/>
          </p:nvPr>
        </p:nvSpPr>
        <p:spPr/>
        <p:txBody>
          <a:bodyPr/>
          <a:lstStyle/>
          <a:p>
            <a:pPr>
              <a:defRPr/>
            </a:pPr>
            <a:fld id="{91D9041D-7FD8-43BA-A6F5-2E5C5ABA9E34}" type="slidenum">
              <a:rPr lang="en-US" altLang="zh-TW" smtClean="0"/>
              <a:pPr>
                <a:defRPr/>
              </a:pPr>
              <a:t>32</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a:t>Department of ECE / RIT  BATCH 1</a:t>
            </a:r>
            <a:endParaRPr lang="en-US" altLang="zh-TW" dirty="0"/>
          </a:p>
        </p:txBody>
      </p:sp>
    </p:spTree>
    <p:extLst>
      <p:ext uri="{BB962C8B-B14F-4D97-AF65-F5344CB8AC3E}">
        <p14:creationId xmlns:p14="http://schemas.microsoft.com/office/powerpoint/2010/main" val="11075271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1" name="Content Placeholder 2"/>
          <p:cNvSpPr>
            <a:spLocks noGrp="1"/>
          </p:cNvSpPr>
          <p:nvPr>
            <p:ph idx="1"/>
          </p:nvPr>
        </p:nvSpPr>
        <p:spPr>
          <a:xfrm>
            <a:off x="457200" y="1828800"/>
            <a:ext cx="8229600" cy="4297363"/>
          </a:xfrm>
        </p:spPr>
        <p:txBody>
          <a:bodyPr/>
          <a:lstStyle/>
          <a:p>
            <a:pPr eaLnBrk="1" hangingPunct="1">
              <a:buFont typeface="Arial" pitchFamily="34" charset="0"/>
              <a:buNone/>
            </a:pPr>
            <a:endParaRPr lang="en-US" sz="4400" b="1" dirty="0">
              <a:latin typeface="Times New Roman" pitchFamily="18" charset="0"/>
              <a:ea typeface="新細明體"/>
              <a:cs typeface="Times New Roman" pitchFamily="18" charset="0"/>
            </a:endParaRPr>
          </a:p>
          <a:p>
            <a:pPr eaLnBrk="1" hangingPunct="1">
              <a:buFont typeface="Arial" pitchFamily="34" charset="0"/>
              <a:buNone/>
            </a:pPr>
            <a:r>
              <a:rPr lang="en-US" sz="4400" b="1" dirty="0">
                <a:latin typeface="Times New Roman" pitchFamily="18" charset="0"/>
                <a:ea typeface="新細明體"/>
                <a:cs typeface="Times New Roman" pitchFamily="18" charset="0"/>
              </a:rPr>
              <a:t>Thank You</a:t>
            </a:r>
          </a:p>
          <a:p>
            <a:pPr eaLnBrk="1" hangingPunct="1">
              <a:buFont typeface="Arial" pitchFamily="34" charset="0"/>
              <a:buNone/>
            </a:pPr>
            <a:endParaRPr lang="en-US" sz="2400" dirty="0">
              <a:ea typeface="新細明體"/>
            </a:endParaRPr>
          </a:p>
        </p:txBody>
      </p:sp>
      <p:sp>
        <p:nvSpPr>
          <p:cNvPr id="4" name="Date Placeholder 3"/>
          <p:cNvSpPr>
            <a:spLocks noGrp="1"/>
          </p:cNvSpPr>
          <p:nvPr>
            <p:ph type="dt" sz="quarter" idx="10"/>
          </p:nvPr>
        </p:nvSpPr>
        <p:spPr/>
        <p:txBody>
          <a:bodyPr/>
          <a:lstStyle/>
          <a:p>
            <a:pPr>
              <a:defRPr/>
            </a:pPr>
            <a:r>
              <a:rPr lang="en-US" altLang="zh-TW"/>
              <a:t>26/03/2019</a:t>
            </a:r>
            <a:endParaRPr lang="en-US" altLang="zh-TW" dirty="0"/>
          </a:p>
        </p:txBody>
      </p:sp>
      <p:sp>
        <p:nvSpPr>
          <p:cNvPr id="6" name="Slide Number Placeholder 5"/>
          <p:cNvSpPr>
            <a:spLocks noGrp="1"/>
          </p:cNvSpPr>
          <p:nvPr>
            <p:ph type="sldNum" sz="quarter" idx="12"/>
          </p:nvPr>
        </p:nvSpPr>
        <p:spPr/>
        <p:txBody>
          <a:bodyPr/>
          <a:lstStyle/>
          <a:p>
            <a:pPr>
              <a:defRPr/>
            </a:pPr>
            <a:fld id="{70C4B706-D046-4281-B295-55A7F3983296}" type="slidenum">
              <a:rPr lang="en-US" altLang="zh-TW" smtClean="0"/>
              <a:pPr>
                <a:defRPr/>
              </a:pPr>
              <a:t>33</a:t>
            </a:fld>
            <a:endParaRPr lang="en-US" altLang="zh-TW" dirty="0"/>
          </a:p>
        </p:txBody>
      </p:sp>
      <p:sp>
        <p:nvSpPr>
          <p:cNvPr id="7" name="減號 11"/>
          <p:cNvSpPr/>
          <p:nvPr/>
        </p:nvSpPr>
        <p:spPr>
          <a:xfrm>
            <a:off x="-1066800" y="33528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a:t>Department of ECE / RIT  BATCH 1</a:t>
            </a:r>
            <a:endParaRPr lang="en-US" altLang="zh-TW"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022" y="-56271"/>
            <a:ext cx="8229600" cy="1143000"/>
          </a:xfrm>
        </p:spPr>
        <p:txBody>
          <a:bodyPr/>
          <a:lstStyle/>
          <a:p>
            <a:r>
              <a:rPr lang="en-US" b="1" dirty="0">
                <a:latin typeface="Times New Roman" pitchFamily="18" charset="0"/>
                <a:ea typeface="新細明體"/>
                <a:cs typeface="Times New Roman" pitchFamily="18" charset="0"/>
              </a:rPr>
              <a:t>Literature Review</a:t>
            </a:r>
            <a:endParaRPr lang="en-GB" b="1" dirty="0"/>
          </a:p>
        </p:txBody>
      </p:sp>
      <p:graphicFrame>
        <p:nvGraphicFramePr>
          <p:cNvPr id="8" name="Content Placeholder 7"/>
          <p:cNvGraphicFramePr>
            <a:graphicFrameLocks noGrp="1"/>
          </p:cNvGraphicFramePr>
          <p:nvPr>
            <p:ph idx="1"/>
            <p:extLst/>
          </p:nvPr>
        </p:nvGraphicFramePr>
        <p:xfrm>
          <a:off x="457200" y="1600200"/>
          <a:ext cx="8229600" cy="402336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gridCol w="2514600">
                  <a:extLst>
                    <a:ext uri="{9D8B030D-6E8A-4147-A177-3AD203B41FA5}">
                      <a16:colId xmlns:a16="http://schemas.microsoft.com/office/drawing/2014/main" val="20005"/>
                    </a:ext>
                  </a:extLst>
                </a:gridCol>
              </a:tblGrid>
              <a:tr h="370840">
                <a:tc>
                  <a:txBody>
                    <a:bodyPr/>
                    <a:lstStyle/>
                    <a:p>
                      <a:r>
                        <a:rPr lang="en-GB" dirty="0">
                          <a:latin typeface="Times New Roman" pitchFamily="18" charset="0"/>
                          <a:cs typeface="Times New Roman" pitchFamily="18" charset="0"/>
                        </a:rPr>
                        <a:t>S.NO</a:t>
                      </a:r>
                    </a:p>
                  </a:txBody>
                  <a:tcPr>
                    <a:solidFill>
                      <a:schemeClr val="bg1">
                        <a:lumMod val="85000"/>
                      </a:schemeClr>
                    </a:solidFill>
                  </a:tcPr>
                </a:tc>
                <a:tc>
                  <a:txBody>
                    <a:bodyPr/>
                    <a:lstStyle/>
                    <a:p>
                      <a:r>
                        <a:rPr lang="en-GB" dirty="0">
                          <a:latin typeface="Times New Roman" pitchFamily="18" charset="0"/>
                          <a:cs typeface="Times New Roman" pitchFamily="18" charset="0"/>
                        </a:rPr>
                        <a:t>TITLE</a:t>
                      </a:r>
                    </a:p>
                  </a:txBody>
                  <a:tcPr>
                    <a:solidFill>
                      <a:schemeClr val="bg1">
                        <a:lumMod val="85000"/>
                      </a:schemeClr>
                    </a:solidFill>
                  </a:tcPr>
                </a:tc>
                <a:tc>
                  <a:txBody>
                    <a:bodyPr/>
                    <a:lstStyle/>
                    <a:p>
                      <a:r>
                        <a:rPr lang="en-GB" dirty="0">
                          <a:latin typeface="Times New Roman" pitchFamily="18" charset="0"/>
                          <a:cs typeface="Times New Roman" pitchFamily="18" charset="0"/>
                        </a:rPr>
                        <a:t>YEAR</a:t>
                      </a:r>
                    </a:p>
                  </a:txBody>
                  <a:tcPr>
                    <a:solidFill>
                      <a:schemeClr val="bg1">
                        <a:lumMod val="85000"/>
                      </a:schemeClr>
                    </a:solidFill>
                  </a:tcPr>
                </a:tc>
                <a:tc>
                  <a:txBody>
                    <a:bodyPr/>
                    <a:lstStyle/>
                    <a:p>
                      <a:r>
                        <a:rPr lang="en-GB" dirty="0">
                          <a:latin typeface="Times New Roman" pitchFamily="18" charset="0"/>
                          <a:cs typeface="Times New Roman" pitchFamily="18" charset="0"/>
                        </a:rPr>
                        <a:t>AUTHOR NAME</a:t>
                      </a:r>
                    </a:p>
                  </a:txBody>
                  <a:tcPr>
                    <a:solidFill>
                      <a:schemeClr val="bg1">
                        <a:lumMod val="85000"/>
                      </a:schemeClr>
                    </a:solidFill>
                  </a:tcPr>
                </a:tc>
                <a:tc>
                  <a:txBody>
                    <a:bodyPr/>
                    <a:lstStyle/>
                    <a:p>
                      <a:r>
                        <a:rPr lang="en-GB" dirty="0">
                          <a:latin typeface="Times New Roman" pitchFamily="18" charset="0"/>
                          <a:cs typeface="Times New Roman" pitchFamily="18" charset="0"/>
                        </a:rPr>
                        <a:t>JOURNAL</a:t>
                      </a:r>
                    </a:p>
                    <a:p>
                      <a:r>
                        <a:rPr lang="en-GB" dirty="0">
                          <a:latin typeface="Times New Roman" pitchFamily="18" charset="0"/>
                          <a:cs typeface="Times New Roman" pitchFamily="18" charset="0"/>
                        </a:rPr>
                        <a:t>NAME</a:t>
                      </a:r>
                    </a:p>
                  </a:txBody>
                  <a:tcPr>
                    <a:solidFill>
                      <a:schemeClr val="bg1">
                        <a:lumMod val="85000"/>
                      </a:schemeClr>
                    </a:solidFill>
                  </a:tcPr>
                </a:tc>
                <a:tc>
                  <a:txBody>
                    <a:bodyPr/>
                    <a:lstStyle/>
                    <a:p>
                      <a:r>
                        <a:rPr lang="en-GB" dirty="0">
                          <a:latin typeface="Times New Roman" pitchFamily="18" charset="0"/>
                          <a:cs typeface="Times New Roman" pitchFamily="18" charset="0"/>
                        </a:rPr>
                        <a:t>REMARKS</a:t>
                      </a:r>
                    </a:p>
                  </a:txBody>
                  <a:tcPr>
                    <a:solidFill>
                      <a:schemeClr val="bg1">
                        <a:lumMod val="85000"/>
                      </a:schemeClr>
                    </a:solidFill>
                  </a:tcPr>
                </a:tc>
                <a:extLst>
                  <a:ext uri="{0D108BD9-81ED-4DB2-BD59-A6C34878D82A}">
                    <a16:rowId xmlns:a16="http://schemas.microsoft.com/office/drawing/2014/main" val="10000"/>
                  </a:ext>
                </a:extLst>
              </a:tr>
              <a:tr h="370840">
                <a:tc>
                  <a:txBody>
                    <a:bodyPr/>
                    <a:lstStyle/>
                    <a:p>
                      <a:r>
                        <a:rPr lang="en-GB" dirty="0">
                          <a:latin typeface="Times New Roman" pitchFamily="18" charset="0"/>
                          <a:cs typeface="Times New Roman" pitchFamily="18" charset="0"/>
                        </a:rPr>
                        <a:t>1</a:t>
                      </a:r>
                    </a:p>
                  </a:txBody>
                  <a:tcPr/>
                </a:tc>
                <a:tc>
                  <a:txBody>
                    <a:bodyPr/>
                    <a:lstStyle/>
                    <a:p>
                      <a:pPr algn="ctr"/>
                      <a:r>
                        <a:rPr lang="en-GB" b="1" dirty="0">
                          <a:latin typeface="Times New Roman" pitchFamily="18" charset="0"/>
                          <a:cs typeface="Times New Roman" pitchFamily="18" charset="0"/>
                        </a:rPr>
                        <a:t>UWB Antenna for Brain stroke and Brain Tumour</a:t>
                      </a:r>
                    </a:p>
                    <a:p>
                      <a:pPr algn="ctr"/>
                      <a:r>
                        <a:rPr lang="en-GB" b="1" dirty="0">
                          <a:latin typeface="Times New Roman" pitchFamily="18" charset="0"/>
                          <a:cs typeface="Times New Roman" pitchFamily="18" charset="0"/>
                        </a:rPr>
                        <a:t>Detection</a:t>
                      </a:r>
                    </a:p>
                  </a:txBody>
                  <a:tcPr/>
                </a:tc>
                <a:tc>
                  <a:txBody>
                    <a:bodyPr/>
                    <a:lstStyle/>
                    <a:p>
                      <a:r>
                        <a:rPr lang="en-GB" dirty="0">
                          <a:latin typeface="Times New Roman" pitchFamily="18" charset="0"/>
                          <a:cs typeface="Times New Roman" pitchFamily="18" charset="0"/>
                        </a:rPr>
                        <a:t>2016</a:t>
                      </a:r>
                    </a:p>
                  </a:txBody>
                  <a:tcPr/>
                </a:tc>
                <a:tc>
                  <a:txBody>
                    <a:bodyPr/>
                    <a:lstStyle/>
                    <a:p>
                      <a:r>
                        <a:rPr lang="en-GB" dirty="0">
                          <a:latin typeface="Times New Roman" pitchFamily="18" charset="0"/>
                          <a:cs typeface="Times New Roman" pitchFamily="18" charset="0"/>
                        </a:rPr>
                        <a:t>M.A. Shokry, Prof. Dr.A.M.M.A. Allam </a:t>
                      </a:r>
                    </a:p>
                  </a:txBody>
                  <a:tcPr/>
                </a:tc>
                <a:tc>
                  <a:txBody>
                    <a:bodyPr/>
                    <a:lstStyle/>
                    <a:p>
                      <a:r>
                        <a:rPr lang="en-GB" dirty="0">
                          <a:latin typeface="Times New Roman" pitchFamily="18" charset="0"/>
                          <a:cs typeface="Times New Roman" pitchFamily="18" charset="0"/>
                        </a:rPr>
                        <a:t>Electromagnetic field computation</a:t>
                      </a:r>
                    </a:p>
                    <a:p>
                      <a:r>
                        <a:rPr lang="en-GB" dirty="0">
                          <a:latin typeface="Times New Roman" pitchFamily="18" charset="0"/>
                          <a:cs typeface="Times New Roman" pitchFamily="18" charset="0"/>
                        </a:rPr>
                        <a:t>(IEEE)</a:t>
                      </a:r>
                    </a:p>
                  </a:txBody>
                  <a:tcPr/>
                </a:tc>
                <a:tc>
                  <a:txBody>
                    <a:bodyPr/>
                    <a:lstStyle/>
                    <a:p>
                      <a:pPr marL="285750" indent="-285750">
                        <a:buFont typeface="Wingdings" panose="05000000000000000000" pitchFamily="2" charset="2"/>
                        <a:buChar char="ü"/>
                      </a:pPr>
                      <a:r>
                        <a:rPr lang="en-GB" dirty="0">
                          <a:latin typeface="Times New Roman" pitchFamily="18" charset="0"/>
                          <a:cs typeface="Times New Roman" pitchFamily="18" charset="0"/>
                        </a:rPr>
                        <a:t>There is a good agreement between the measured and simulated</a:t>
                      </a:r>
                      <a:r>
                        <a:rPr lang="en-GB" baseline="0" dirty="0">
                          <a:latin typeface="Times New Roman" pitchFamily="18" charset="0"/>
                          <a:cs typeface="Times New Roman" pitchFamily="18" charset="0"/>
                        </a:rPr>
                        <a:t> </a:t>
                      </a:r>
                      <a:r>
                        <a:rPr lang="en-GB" dirty="0">
                          <a:latin typeface="Times New Roman" pitchFamily="18" charset="0"/>
                          <a:cs typeface="Times New Roman" pitchFamily="18" charset="0"/>
                        </a:rPr>
                        <a:t>results of the return loss of the antenna on human’s head and</a:t>
                      </a:r>
                      <a:r>
                        <a:rPr lang="en-GB" baseline="0" dirty="0">
                          <a:latin typeface="Times New Roman" pitchFamily="18" charset="0"/>
                          <a:cs typeface="Times New Roman" pitchFamily="18" charset="0"/>
                        </a:rPr>
                        <a:t> </a:t>
                      </a:r>
                      <a:r>
                        <a:rPr lang="en-GB" dirty="0">
                          <a:latin typeface="Times New Roman" pitchFamily="18" charset="0"/>
                          <a:cs typeface="Times New Roman" pitchFamily="18" charset="0"/>
                        </a:rPr>
                        <a:t>head phantom.</a:t>
                      </a:r>
                    </a:p>
                    <a:p>
                      <a:pPr marL="285750" indent="-285750">
                        <a:buFont typeface="Calibri" panose="020F0502020204030204" pitchFamily="34" charset="0"/>
                        <a:buChar char="×"/>
                      </a:pPr>
                      <a:r>
                        <a:rPr lang="en-GB" dirty="0">
                          <a:latin typeface="Times New Roman" pitchFamily="18" charset="0"/>
                          <a:cs typeface="Times New Roman" pitchFamily="18" charset="0"/>
                        </a:rPr>
                        <a:t>We can only detect the presence of brain</a:t>
                      </a:r>
                      <a:r>
                        <a:rPr lang="en-GB" baseline="0" dirty="0">
                          <a:latin typeface="Times New Roman" pitchFamily="18" charset="0"/>
                          <a:cs typeface="Times New Roman" pitchFamily="18" charset="0"/>
                        </a:rPr>
                        <a:t> </a:t>
                      </a:r>
                      <a:r>
                        <a:rPr lang="en-GB" dirty="0">
                          <a:latin typeface="Times New Roman" pitchFamily="18" charset="0"/>
                          <a:cs typeface="Times New Roman" pitchFamily="18" charset="0"/>
                        </a:rPr>
                        <a:t>tumour with radius 24.6mm  and above.</a:t>
                      </a:r>
                    </a:p>
                  </a:txBody>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pPr>
              <a:defRPr/>
            </a:pPr>
            <a:r>
              <a:rPr lang="en-US" altLang="zh-TW"/>
              <a:t>26/03/2019</a:t>
            </a:r>
            <a:endParaRPr kumimoji="0" lang="en-US"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5" name="Footer Placeholder 4"/>
          <p:cNvSpPr>
            <a:spLocks noGrp="1"/>
          </p:cNvSpPr>
          <p:nvPr>
            <p:ph type="ftr" sz="quarter" idx="11"/>
          </p:nvPr>
        </p:nvSpPr>
        <p:spPr/>
        <p:txBody>
          <a:bodyPr/>
          <a:lstStyle/>
          <a:p>
            <a:pPr>
              <a:defRPr/>
            </a:pPr>
            <a:r>
              <a:rPr lang="en-US" altLang="zh-TW"/>
              <a:t>Department of ECE / RIT  BATCH 1</a:t>
            </a:r>
            <a:endParaRPr kumimoji="0" lang="en-US"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65DF054-63C3-48F9-892F-07F0A8948BF7}" type="slidenum">
              <a:rPr kumimoji="0" lang="en-US" sz="1200" b="0" i="0" u="none" strike="noStrike" kern="1200" cap="none" spc="0" normalizeH="0" baseline="0" noProof="0" smtClean="0">
                <a:ln>
                  <a:noFill/>
                </a:ln>
                <a:solidFill>
                  <a:prstClr val="black">
                    <a:tint val="75000"/>
                  </a:prstClr>
                </a:solidFill>
                <a:effectLst/>
                <a:uLnTx/>
                <a:uFillTx/>
                <a:latin typeface="Arial" pitchFamily="34" charset="0"/>
                <a:ea typeface="新細明體"/>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10" name="減號 11">
            <a:extLst>
              <a:ext uri="{FF2B5EF4-FFF2-40B4-BE49-F238E27FC236}">
                <a16:creationId xmlns:a16="http://schemas.microsoft.com/office/drawing/2014/main" id="{04722466-241D-4684-A0D0-28762FCDA2B1}"/>
              </a:ext>
            </a:extLst>
          </p:cNvPr>
          <p:cNvSpPr/>
          <p:nvPr/>
        </p:nvSpPr>
        <p:spPr>
          <a:xfrm>
            <a:off x="-1066800" y="849980"/>
            <a:ext cx="11197244" cy="648072"/>
          </a:xfrm>
          <a:prstGeom prst="mathMinus">
            <a:avLst/>
          </a:prstGeom>
          <a:solidFill>
            <a:srgbClr val="545454"/>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Tree>
    <p:extLst>
      <p:ext uri="{BB962C8B-B14F-4D97-AF65-F5344CB8AC3E}">
        <p14:creationId xmlns:p14="http://schemas.microsoft.com/office/powerpoint/2010/main" val="2360654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022" y="190500"/>
            <a:ext cx="8229600" cy="838200"/>
          </a:xfrm>
        </p:spPr>
        <p:txBody>
          <a:bodyPr/>
          <a:lstStyle/>
          <a:p>
            <a:r>
              <a:rPr lang="en-US" b="1" dirty="0">
                <a:latin typeface="Times New Roman" pitchFamily="18" charset="0"/>
                <a:ea typeface="新細明體"/>
                <a:cs typeface="Times New Roman" pitchFamily="18" charset="0"/>
              </a:rPr>
              <a:t>Literature Review</a:t>
            </a:r>
            <a:endParaRPr lang="en-GB" dirty="0"/>
          </a:p>
        </p:txBody>
      </p:sp>
      <p:sp>
        <p:nvSpPr>
          <p:cNvPr id="4" name="Date Placeholder 3"/>
          <p:cNvSpPr>
            <a:spLocks noGrp="1"/>
          </p:cNvSpPr>
          <p:nvPr>
            <p:ph type="dt" sz="half" idx="10"/>
          </p:nvPr>
        </p:nvSpPr>
        <p:spPr/>
        <p:txBody>
          <a:bodyPr/>
          <a:lstStyle/>
          <a:p>
            <a:pPr>
              <a:defRPr/>
            </a:pPr>
            <a:r>
              <a:rPr lang="en-US" altLang="zh-TW"/>
              <a:t>26/03/2019</a:t>
            </a:r>
            <a:endParaRPr kumimoji="0" lang="en-US"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65DF054-63C3-48F9-892F-07F0A8948BF7}" type="slidenum">
              <a:rPr kumimoji="0" lang="en-US" sz="1200" b="0" i="0" u="none" strike="noStrike" kern="1200" cap="none" spc="0" normalizeH="0" baseline="0" noProof="0" smtClean="0">
                <a:ln>
                  <a:noFill/>
                </a:ln>
                <a:solidFill>
                  <a:prstClr val="black">
                    <a:tint val="75000"/>
                  </a:prstClr>
                </a:solidFill>
                <a:effectLst/>
                <a:uLnTx/>
                <a:uFillTx/>
                <a:latin typeface="Arial" pitchFamily="34" charset="0"/>
                <a:ea typeface="新細明體"/>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7"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GB" sz="4400" b="0" i="0" u="none" strike="noStrike" kern="1200" cap="none" spc="0" normalizeH="0" baseline="0" noProof="0" dirty="0">
              <a:ln>
                <a:noFill/>
              </a:ln>
              <a:solidFill>
                <a:prstClr val="black"/>
              </a:solidFill>
              <a:effectLst/>
              <a:uLnTx/>
              <a:uFillTx/>
              <a:latin typeface="Calibri"/>
              <a:ea typeface="+mj-ea"/>
              <a:cs typeface="+mj-cs"/>
            </a:endParaRPr>
          </a:p>
        </p:txBody>
      </p:sp>
      <p:sp>
        <p:nvSpPr>
          <p:cNvPr id="8" name="減號 11"/>
          <p:cNvSpPr/>
          <p:nvPr/>
        </p:nvSpPr>
        <p:spPr>
          <a:xfrm>
            <a:off x="-1066800" y="746547"/>
            <a:ext cx="11197244" cy="648072"/>
          </a:xfrm>
          <a:prstGeom prst="mathMinus">
            <a:avLst/>
          </a:prstGeom>
          <a:solidFill>
            <a:srgbClr val="545454"/>
          </a:solidFill>
        </p:spPr>
        <p:style>
          <a:lnRef idx="0">
            <a:schemeClr val="accent3"/>
          </a:lnRef>
          <a:fillRef idx="3">
            <a:schemeClr val="accent3"/>
          </a:fillRef>
          <a:effectRef idx="3">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a:ea typeface="新細明體" panose="020B0604030504040204" pitchFamily="18" charset="-120"/>
              <a:cs typeface="+mn-cs"/>
            </a:endParaRPr>
          </a:p>
        </p:txBody>
      </p:sp>
      <p:graphicFrame>
        <p:nvGraphicFramePr>
          <p:cNvPr id="9" name="Content Placeholder 10"/>
          <p:cNvGraphicFramePr>
            <a:graphicFrameLocks/>
          </p:cNvGraphicFramePr>
          <p:nvPr>
            <p:extLst>
              <p:ext uri="{D42A27DB-BD31-4B8C-83A1-F6EECF244321}">
                <p14:modId xmlns:p14="http://schemas.microsoft.com/office/powerpoint/2010/main" val="2398145478"/>
              </p:ext>
            </p:extLst>
          </p:nvPr>
        </p:nvGraphicFramePr>
        <p:xfrm>
          <a:off x="609600" y="1371600"/>
          <a:ext cx="7701658" cy="457200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887486">
                  <a:extLst>
                    <a:ext uri="{9D8B030D-6E8A-4147-A177-3AD203B41FA5}">
                      <a16:colId xmlns:a16="http://schemas.microsoft.com/office/drawing/2014/main" val="20002"/>
                    </a:ext>
                  </a:extLst>
                </a:gridCol>
                <a:gridCol w="1152768">
                  <a:extLst>
                    <a:ext uri="{9D8B030D-6E8A-4147-A177-3AD203B41FA5}">
                      <a16:colId xmlns:a16="http://schemas.microsoft.com/office/drawing/2014/main" val="20003"/>
                    </a:ext>
                  </a:extLst>
                </a:gridCol>
                <a:gridCol w="1427587">
                  <a:extLst>
                    <a:ext uri="{9D8B030D-6E8A-4147-A177-3AD203B41FA5}">
                      <a16:colId xmlns:a16="http://schemas.microsoft.com/office/drawing/2014/main" val="20004"/>
                    </a:ext>
                  </a:extLst>
                </a:gridCol>
                <a:gridCol w="2176417">
                  <a:extLst>
                    <a:ext uri="{9D8B030D-6E8A-4147-A177-3AD203B41FA5}">
                      <a16:colId xmlns:a16="http://schemas.microsoft.com/office/drawing/2014/main" val="20005"/>
                    </a:ext>
                  </a:extLst>
                </a:gridCol>
              </a:tblGrid>
              <a:tr h="534177">
                <a:tc>
                  <a:txBody>
                    <a:bodyPr/>
                    <a:lstStyle/>
                    <a:p>
                      <a:pPr algn="ctr"/>
                      <a:r>
                        <a:rPr lang="en-GB" dirty="0">
                          <a:latin typeface="Times New Roman" panose="02020603050405020304" pitchFamily="18" charset="0"/>
                          <a:cs typeface="Times New Roman" panose="02020603050405020304" pitchFamily="18" charset="0"/>
                        </a:rPr>
                        <a:t>S.NO</a:t>
                      </a:r>
                    </a:p>
                  </a:txBody>
                  <a:tcPr>
                    <a:solidFill>
                      <a:schemeClr val="bg1">
                        <a:lumMod val="85000"/>
                      </a:schemeClr>
                    </a:solidFill>
                  </a:tcPr>
                </a:tc>
                <a:tc>
                  <a:txBody>
                    <a:bodyPr/>
                    <a:lstStyle/>
                    <a:p>
                      <a:pPr algn="ctr"/>
                      <a:r>
                        <a:rPr lang="en-GB" dirty="0">
                          <a:latin typeface="Times New Roman" panose="02020603050405020304" pitchFamily="18" charset="0"/>
                          <a:cs typeface="Times New Roman" panose="02020603050405020304" pitchFamily="18" charset="0"/>
                        </a:rPr>
                        <a:t>TITLE</a:t>
                      </a:r>
                    </a:p>
                  </a:txBody>
                  <a:tcPr>
                    <a:solidFill>
                      <a:schemeClr val="bg1">
                        <a:lumMod val="85000"/>
                      </a:schemeClr>
                    </a:solidFill>
                  </a:tcPr>
                </a:tc>
                <a:tc>
                  <a:txBody>
                    <a:bodyPr/>
                    <a:lstStyle/>
                    <a:p>
                      <a:pPr algn="ctr"/>
                      <a:r>
                        <a:rPr lang="en-GB" dirty="0">
                          <a:latin typeface="Times New Roman" panose="02020603050405020304" pitchFamily="18" charset="0"/>
                          <a:cs typeface="Times New Roman" panose="02020603050405020304" pitchFamily="18" charset="0"/>
                        </a:rPr>
                        <a:t>YEAR</a:t>
                      </a:r>
                      <a:r>
                        <a:rPr lang="en-GB" baseline="0" dirty="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algn="ctr"/>
                      <a:r>
                        <a:rPr lang="en-GB" dirty="0">
                          <a:latin typeface="Times New Roman" panose="02020603050405020304" pitchFamily="18" charset="0"/>
                          <a:cs typeface="Times New Roman" panose="02020603050405020304" pitchFamily="18" charset="0"/>
                        </a:rPr>
                        <a:t>AUTHOR NAME</a:t>
                      </a:r>
                    </a:p>
                  </a:txBody>
                  <a:tcPr>
                    <a:solidFill>
                      <a:schemeClr val="bg1">
                        <a:lumMod val="85000"/>
                      </a:schemeClr>
                    </a:solidFill>
                  </a:tcPr>
                </a:tc>
                <a:tc>
                  <a:txBody>
                    <a:bodyPr/>
                    <a:lstStyle/>
                    <a:p>
                      <a:pPr algn="ctr"/>
                      <a:r>
                        <a:rPr lang="en-GB" dirty="0">
                          <a:latin typeface="Times New Roman" panose="02020603050405020304" pitchFamily="18" charset="0"/>
                          <a:cs typeface="Times New Roman" panose="02020603050405020304" pitchFamily="18" charset="0"/>
                        </a:rPr>
                        <a:t>JOURNAL NAME</a:t>
                      </a:r>
                    </a:p>
                  </a:txBody>
                  <a:tcPr>
                    <a:solidFill>
                      <a:schemeClr val="bg1">
                        <a:lumMod val="85000"/>
                      </a:schemeClr>
                    </a:solidFill>
                  </a:tcPr>
                </a:tc>
                <a:tc>
                  <a:txBody>
                    <a:bodyPr/>
                    <a:lstStyle/>
                    <a:p>
                      <a:pPr algn="ctr"/>
                      <a:r>
                        <a:rPr lang="en-GB" dirty="0">
                          <a:latin typeface="Times New Roman" panose="02020603050405020304" pitchFamily="18" charset="0"/>
                          <a:cs typeface="Times New Roman" panose="02020603050405020304" pitchFamily="18" charset="0"/>
                        </a:rPr>
                        <a:t>REMARKS</a:t>
                      </a:r>
                    </a:p>
                  </a:txBody>
                  <a:tcPr>
                    <a:solidFill>
                      <a:schemeClr val="bg1">
                        <a:lumMod val="85000"/>
                      </a:schemeClr>
                    </a:solidFill>
                  </a:tcPr>
                </a:tc>
                <a:extLst>
                  <a:ext uri="{0D108BD9-81ED-4DB2-BD59-A6C34878D82A}">
                    <a16:rowId xmlns:a16="http://schemas.microsoft.com/office/drawing/2014/main" val="10000"/>
                  </a:ext>
                </a:extLst>
              </a:tr>
              <a:tr h="2455607">
                <a:tc>
                  <a:txBody>
                    <a:bodyPr/>
                    <a:lstStyle/>
                    <a:p>
                      <a:r>
                        <a:rPr lang="en-GB" dirty="0">
                          <a:latin typeface="Times New Roman" panose="02020603050405020304" pitchFamily="18" charset="0"/>
                          <a:cs typeface="Times New Roman" panose="02020603050405020304" pitchFamily="18" charset="0"/>
                        </a:rPr>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dirty="0">
                          <a:latin typeface="Times New Roman" pitchFamily="18" charset="0"/>
                          <a:cs typeface="Times New Roman" pitchFamily="18" charset="0"/>
                        </a:rPr>
                        <a:t>An  Antenna for Microwave Brain Imaging</a:t>
                      </a:r>
                    </a:p>
                    <a:p>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GB" sz="1800" b="0" dirty="0">
                          <a:latin typeface="Times New Roman" pitchFamily="18" charset="0"/>
                          <a:cs typeface="Times New Roman" pitchFamily="18" charset="0"/>
                        </a:rPr>
                        <a:t>2015</a:t>
                      </a:r>
                      <a:endParaRPr lang="en-GB" b="0" dirty="0">
                        <a:latin typeface="Times New Roman" panose="02020603050405020304" pitchFamily="18" charset="0"/>
                        <a:cs typeface="Times New Roman" panose="02020603050405020304" pitchFamily="18" charset="0"/>
                      </a:endParaRPr>
                    </a:p>
                  </a:txBody>
                  <a:tcPr/>
                </a:tc>
                <a:tc>
                  <a:txBody>
                    <a:bodyPr/>
                    <a:lstStyle/>
                    <a:p>
                      <a:r>
                        <a:rPr lang="en-GB" dirty="0" err="1">
                          <a:latin typeface="Times New Roman" panose="02020603050405020304" pitchFamily="18" charset="0"/>
                          <a:cs typeface="Times New Roman" panose="02020603050405020304" pitchFamily="18" charset="0"/>
                        </a:rPr>
                        <a:t>Adhitya</a:t>
                      </a:r>
                      <a:r>
                        <a:rPr lang="en-GB" dirty="0">
                          <a:latin typeface="Times New Roman" panose="02020603050405020304" pitchFamily="18" charset="0"/>
                          <a:cs typeface="Times New Roman" panose="02020603050405020304" pitchFamily="18" charset="0"/>
                        </a:rPr>
                        <a:t> Satria </a:t>
                      </a:r>
                      <a:r>
                        <a:rPr lang="en-GB" dirty="0" err="1">
                          <a:latin typeface="Times New Roman" panose="02020603050405020304" pitchFamily="18" charset="0"/>
                          <a:cs typeface="Times New Roman" panose="02020603050405020304" pitchFamily="18" charset="0"/>
                        </a:rPr>
                        <a:t>Pratama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Basari</a:t>
                      </a:r>
                      <a:r>
                        <a:rPr lang="en-GB" dirty="0">
                          <a:latin typeface="Times New Roman" panose="02020603050405020304" pitchFamily="18" charset="0"/>
                          <a:cs typeface="Times New Roman" panose="02020603050405020304" pitchFamily="18" charset="0"/>
                        </a:rPr>
                        <a:t>*, Muhammad </a:t>
                      </a:r>
                      <a:r>
                        <a:rPr lang="en-GB" dirty="0" err="1">
                          <a:latin typeface="Times New Roman" panose="02020603050405020304" pitchFamily="18" charset="0"/>
                          <a:cs typeface="Times New Roman" panose="02020603050405020304" pitchFamily="18" charset="0"/>
                        </a:rPr>
                        <a:t>Firdaus</a:t>
                      </a:r>
                      <a:r>
                        <a:rPr lang="en-GB" dirty="0">
                          <a:latin typeface="Times New Roman" panose="02020603050405020304" pitchFamily="18" charset="0"/>
                          <a:cs typeface="Times New Roman" panose="02020603050405020304" pitchFamily="18" charset="0"/>
                        </a:rPr>
                        <a:t> S. Lubis, Fitri Yuli Zulkifli, Eko Tjipto Rahardjo</a:t>
                      </a:r>
                    </a:p>
                  </a:txBody>
                  <a:tcPr/>
                </a:tc>
                <a:tc>
                  <a:txBody>
                    <a:bodyPr/>
                    <a:lstStyle/>
                    <a:p>
                      <a:r>
                        <a:rPr lang="en-IN" sz="1800" i="0" kern="1200" baseline="0" dirty="0">
                          <a:solidFill>
                            <a:schemeClr val="tx1"/>
                          </a:solidFill>
                          <a:latin typeface="Times New Roman" pitchFamily="18" charset="0"/>
                          <a:ea typeface="+mn-ea"/>
                          <a:cs typeface="Times New Roman" pitchFamily="18" charset="0"/>
                        </a:rPr>
                        <a:t>Antennas and Propagation </a:t>
                      </a:r>
                    </a:p>
                    <a:p>
                      <a:r>
                        <a:rPr lang="en-IN" sz="1800" i="0" kern="1200" baseline="0" dirty="0">
                          <a:solidFill>
                            <a:schemeClr val="tx1"/>
                          </a:solidFill>
                          <a:latin typeface="Times New Roman" pitchFamily="18" charset="0"/>
                          <a:ea typeface="+mn-ea"/>
                          <a:cs typeface="Times New Roman" pitchFamily="18" charset="0"/>
                        </a:rPr>
                        <a:t>(IEEE)</a:t>
                      </a:r>
                      <a:endParaRPr lang="en-GB" i="0" dirty="0">
                        <a:latin typeface="Times New Roman" pitchFamily="18" charset="0"/>
                        <a:cs typeface="Times New Roman" pitchFamily="18" charset="0"/>
                      </a:endParaRPr>
                    </a:p>
                  </a:txBody>
                  <a:tcPr/>
                </a:tc>
                <a:tc>
                  <a:txBody>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GB" dirty="0">
                          <a:latin typeface="Times New Roman" panose="02020603050405020304" pitchFamily="18" charset="0"/>
                          <a:cs typeface="Times New Roman" panose="02020603050405020304" pitchFamily="18" charset="0"/>
                        </a:rPr>
                        <a:t>This</a:t>
                      </a:r>
                      <a:r>
                        <a:rPr lang="en-GB" baseline="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antenna is a printed dipole fed by a</a:t>
                      </a:r>
                      <a:r>
                        <a:rPr lang="en-GB" baseline="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coplanar</a:t>
                      </a:r>
                      <a:r>
                        <a:rPr lang="en-GB" baseline="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waveguide it provides high</a:t>
                      </a:r>
                      <a:r>
                        <a:rPr lang="en-GB" baseline="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frequency response</a:t>
                      </a:r>
                      <a:r>
                        <a:rPr lang="en-GB" baseline="0" dirty="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a:p>
                      <a:pPr algn="just"/>
                      <a:endParaRPr lang="en-GB" sz="1800" dirty="0">
                        <a:latin typeface="Times New Roman" pitchFamily="18" charset="0"/>
                        <a:cs typeface="Times New Roman" pitchFamily="18" charset="0"/>
                      </a:endParaRPr>
                    </a:p>
                    <a:p>
                      <a:pPr marL="285750" indent="-285750" algn="just">
                        <a:buSzPct val="101000"/>
                        <a:buFont typeface="Times New Roman" panose="02020603050405020304" pitchFamily="18" charset="0"/>
                        <a:buChar char="×"/>
                      </a:pPr>
                      <a:r>
                        <a:rPr lang="en-GB" sz="1800" dirty="0">
                          <a:latin typeface="Times New Roman" pitchFamily="18" charset="0"/>
                          <a:cs typeface="Times New Roman" pitchFamily="18" charset="0"/>
                        </a:rPr>
                        <a:t>The entire desired working frequencies can be covered by adding perturbation on antenna structure.</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
        <p:nvSpPr>
          <p:cNvPr id="13" name="Footer Placeholder 12"/>
          <p:cNvSpPr>
            <a:spLocks noGrp="1"/>
          </p:cNvSpPr>
          <p:nvPr>
            <p:ph type="ftr" sz="quarter" idx="11"/>
          </p:nvPr>
        </p:nvSpPr>
        <p:spPr/>
        <p:txBody>
          <a:bodyPr/>
          <a:lstStyle/>
          <a:p>
            <a:pPr>
              <a:defRPr/>
            </a:pPr>
            <a:r>
              <a:rPr lang="en-US" altLang="zh-TW"/>
              <a:t>Department of ECE / RIT  BATCH 1</a:t>
            </a:r>
            <a:endParaRPr kumimoji="0" lang="en-US"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Tree>
    <p:extLst>
      <p:ext uri="{BB962C8B-B14F-4D97-AF65-F5344CB8AC3E}">
        <p14:creationId xmlns:p14="http://schemas.microsoft.com/office/powerpoint/2010/main" val="2730020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021" y="19516"/>
            <a:ext cx="8229600" cy="1020762"/>
          </a:xfrm>
        </p:spPr>
        <p:txBody>
          <a:bodyPr/>
          <a:lstStyle/>
          <a:p>
            <a:r>
              <a:rPr lang="en-US" b="1" dirty="0">
                <a:latin typeface="Times New Roman" pitchFamily="18" charset="0"/>
                <a:ea typeface="新細明體"/>
                <a:cs typeface="Times New Roman" pitchFamily="18" charset="0"/>
              </a:rPr>
              <a:t>Literature Review</a:t>
            </a:r>
            <a:endParaRPr lang="en-GB" dirty="0"/>
          </a:p>
        </p:txBody>
      </p:sp>
      <p:sp>
        <p:nvSpPr>
          <p:cNvPr id="4" name="Date Placeholder 3"/>
          <p:cNvSpPr>
            <a:spLocks noGrp="1"/>
          </p:cNvSpPr>
          <p:nvPr>
            <p:ph type="dt" sz="half" idx="10"/>
          </p:nvPr>
        </p:nvSpPr>
        <p:spPr/>
        <p:txBody>
          <a:bodyPr/>
          <a:lstStyle/>
          <a:p>
            <a:pPr>
              <a:defRPr/>
            </a:pPr>
            <a:r>
              <a:rPr lang="en-US" altLang="zh-TW"/>
              <a:t>26/03/2019</a:t>
            </a:r>
            <a:endParaRPr kumimoji="0" lang="en-US"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65DF054-63C3-48F9-892F-07F0A8948BF7}" type="slidenum">
              <a:rPr kumimoji="0" lang="en-US" sz="1200" b="0" i="0" u="none" strike="noStrike" kern="1200" cap="none" spc="0" normalizeH="0" baseline="0" noProof="0" smtClean="0">
                <a:ln>
                  <a:noFill/>
                </a:ln>
                <a:solidFill>
                  <a:prstClr val="black">
                    <a:tint val="75000"/>
                  </a:prstClr>
                </a:solidFill>
                <a:effectLst/>
                <a:uLnTx/>
                <a:uFillTx/>
                <a:latin typeface="Arial" pitchFamily="34" charset="0"/>
                <a:ea typeface="新細明體"/>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7"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GB" sz="4400" b="0" i="0" u="none" strike="noStrike" kern="1200" cap="none" spc="0" normalizeH="0" baseline="0" noProof="0" dirty="0">
              <a:ln>
                <a:noFill/>
              </a:ln>
              <a:solidFill>
                <a:prstClr val="black"/>
              </a:solidFill>
              <a:effectLst/>
              <a:uLnTx/>
              <a:uFillTx/>
              <a:latin typeface="Calibri"/>
              <a:ea typeface="+mj-ea"/>
              <a:cs typeface="+mj-cs"/>
            </a:endParaRPr>
          </a:p>
        </p:txBody>
      </p:sp>
      <p:sp>
        <p:nvSpPr>
          <p:cNvPr id="8" name="減號 11"/>
          <p:cNvSpPr/>
          <p:nvPr/>
        </p:nvSpPr>
        <p:spPr>
          <a:xfrm>
            <a:off x="-1066801" y="662066"/>
            <a:ext cx="11197244" cy="648072"/>
          </a:xfrm>
          <a:prstGeom prst="mathMinus">
            <a:avLst/>
          </a:prstGeom>
          <a:solidFill>
            <a:srgbClr val="545454"/>
          </a:solidFill>
        </p:spPr>
        <p:style>
          <a:lnRef idx="0">
            <a:schemeClr val="accent3"/>
          </a:lnRef>
          <a:fillRef idx="3">
            <a:schemeClr val="accent3"/>
          </a:fillRef>
          <a:effectRef idx="3">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a:ea typeface="新細明體" panose="020B0604030504040204" pitchFamily="18" charset="-120"/>
              <a:cs typeface="+mn-cs"/>
            </a:endParaRPr>
          </a:p>
        </p:txBody>
      </p:sp>
      <p:graphicFrame>
        <p:nvGraphicFramePr>
          <p:cNvPr id="9" name="Content Placeholder 10"/>
          <p:cNvGraphicFramePr>
            <a:graphicFrameLocks/>
          </p:cNvGraphicFramePr>
          <p:nvPr>
            <p:extLst>
              <p:ext uri="{D42A27DB-BD31-4B8C-83A1-F6EECF244321}">
                <p14:modId xmlns:p14="http://schemas.microsoft.com/office/powerpoint/2010/main" val="376426878"/>
              </p:ext>
            </p:extLst>
          </p:nvPr>
        </p:nvGraphicFramePr>
        <p:xfrm>
          <a:off x="190500" y="853892"/>
          <a:ext cx="8762999" cy="539496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1451880">
                  <a:extLst>
                    <a:ext uri="{9D8B030D-6E8A-4147-A177-3AD203B41FA5}">
                      <a16:colId xmlns:a16="http://schemas.microsoft.com/office/drawing/2014/main" val="20003"/>
                    </a:ext>
                  </a:extLst>
                </a:gridCol>
                <a:gridCol w="1519920">
                  <a:extLst>
                    <a:ext uri="{9D8B030D-6E8A-4147-A177-3AD203B41FA5}">
                      <a16:colId xmlns:a16="http://schemas.microsoft.com/office/drawing/2014/main" val="20004"/>
                    </a:ext>
                  </a:extLst>
                </a:gridCol>
                <a:gridCol w="2743199">
                  <a:extLst>
                    <a:ext uri="{9D8B030D-6E8A-4147-A177-3AD203B41FA5}">
                      <a16:colId xmlns:a16="http://schemas.microsoft.com/office/drawing/2014/main" val="20005"/>
                    </a:ext>
                  </a:extLst>
                </a:gridCol>
              </a:tblGrid>
              <a:tr h="590460">
                <a:tc>
                  <a:txBody>
                    <a:bodyPr/>
                    <a:lstStyle/>
                    <a:p>
                      <a:pPr algn="ctr"/>
                      <a:r>
                        <a:rPr lang="en-GB" dirty="0">
                          <a:latin typeface="Times New Roman" panose="02020603050405020304" pitchFamily="18" charset="0"/>
                          <a:cs typeface="Times New Roman" panose="02020603050405020304" pitchFamily="18" charset="0"/>
                        </a:rPr>
                        <a:t>S.NO</a:t>
                      </a:r>
                    </a:p>
                  </a:txBody>
                  <a:tcPr>
                    <a:solidFill>
                      <a:schemeClr val="bg1">
                        <a:lumMod val="85000"/>
                      </a:schemeClr>
                    </a:solidFill>
                  </a:tcPr>
                </a:tc>
                <a:tc>
                  <a:txBody>
                    <a:bodyPr/>
                    <a:lstStyle/>
                    <a:p>
                      <a:pPr algn="ctr"/>
                      <a:r>
                        <a:rPr lang="en-GB" dirty="0">
                          <a:latin typeface="Times New Roman" panose="02020603050405020304" pitchFamily="18" charset="0"/>
                          <a:cs typeface="Times New Roman" panose="02020603050405020304" pitchFamily="18" charset="0"/>
                        </a:rPr>
                        <a:t>TITLE</a:t>
                      </a:r>
                    </a:p>
                  </a:txBody>
                  <a:tcPr>
                    <a:solidFill>
                      <a:schemeClr val="bg1">
                        <a:lumMod val="85000"/>
                      </a:schemeClr>
                    </a:solidFill>
                  </a:tcPr>
                </a:tc>
                <a:tc>
                  <a:txBody>
                    <a:bodyPr/>
                    <a:lstStyle/>
                    <a:p>
                      <a:pPr algn="ctr"/>
                      <a:r>
                        <a:rPr lang="en-GB" dirty="0">
                          <a:latin typeface="Times New Roman" panose="02020603050405020304" pitchFamily="18" charset="0"/>
                          <a:cs typeface="Times New Roman" panose="02020603050405020304" pitchFamily="18" charset="0"/>
                        </a:rPr>
                        <a:t>YEAR</a:t>
                      </a:r>
                    </a:p>
                  </a:txBody>
                  <a:tcPr>
                    <a:solidFill>
                      <a:schemeClr val="bg1">
                        <a:lumMod val="85000"/>
                      </a:schemeClr>
                    </a:solidFill>
                  </a:tcPr>
                </a:tc>
                <a:tc>
                  <a:txBody>
                    <a:bodyPr/>
                    <a:lstStyle/>
                    <a:p>
                      <a:pPr algn="ctr"/>
                      <a:r>
                        <a:rPr lang="en-GB" dirty="0">
                          <a:latin typeface="Times New Roman" panose="02020603050405020304" pitchFamily="18" charset="0"/>
                          <a:cs typeface="Times New Roman" panose="02020603050405020304" pitchFamily="18" charset="0"/>
                        </a:rPr>
                        <a:t>AUTHOR NAME</a:t>
                      </a:r>
                    </a:p>
                  </a:txBody>
                  <a:tcPr>
                    <a:solidFill>
                      <a:schemeClr val="bg1">
                        <a:lumMod val="85000"/>
                      </a:schemeClr>
                    </a:solidFill>
                  </a:tcPr>
                </a:tc>
                <a:tc>
                  <a:txBody>
                    <a:bodyPr/>
                    <a:lstStyle/>
                    <a:p>
                      <a:pPr algn="ctr"/>
                      <a:r>
                        <a:rPr lang="en-GB" dirty="0">
                          <a:latin typeface="Times New Roman" panose="02020603050405020304" pitchFamily="18" charset="0"/>
                          <a:cs typeface="Times New Roman" panose="02020603050405020304" pitchFamily="18" charset="0"/>
                        </a:rPr>
                        <a:t>JOURNAL NAME</a:t>
                      </a:r>
                    </a:p>
                  </a:txBody>
                  <a:tcPr>
                    <a:solidFill>
                      <a:schemeClr val="bg1">
                        <a:lumMod val="85000"/>
                      </a:schemeClr>
                    </a:solidFill>
                  </a:tcPr>
                </a:tc>
                <a:tc>
                  <a:txBody>
                    <a:bodyPr/>
                    <a:lstStyle/>
                    <a:p>
                      <a:pPr algn="ctr"/>
                      <a:r>
                        <a:rPr lang="en-GB" dirty="0">
                          <a:latin typeface="Times New Roman" panose="02020603050405020304" pitchFamily="18" charset="0"/>
                          <a:cs typeface="Times New Roman" panose="02020603050405020304" pitchFamily="18" charset="0"/>
                        </a:rPr>
                        <a:t>DEMERITS</a:t>
                      </a:r>
                    </a:p>
                  </a:txBody>
                  <a:tcPr>
                    <a:solidFill>
                      <a:schemeClr val="bg1">
                        <a:lumMod val="85000"/>
                      </a:schemeClr>
                    </a:solidFill>
                  </a:tcPr>
                </a:tc>
                <a:extLst>
                  <a:ext uri="{0D108BD9-81ED-4DB2-BD59-A6C34878D82A}">
                    <a16:rowId xmlns:a16="http://schemas.microsoft.com/office/drawing/2014/main" val="10000"/>
                  </a:ext>
                </a:extLst>
              </a:tr>
              <a:tr h="4386274">
                <a:tc>
                  <a:txBody>
                    <a:bodyPr/>
                    <a:lstStyle/>
                    <a:p>
                      <a:r>
                        <a:rPr lang="en-GB"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dirty="0">
                          <a:latin typeface="Times New Roman" pitchFamily="18" charset="0"/>
                          <a:cs typeface="Times New Roman" pitchFamily="18" charset="0"/>
                        </a:rPr>
                        <a:t>Optimization of  Vivaldi Antenna for Tumour Detection</a:t>
                      </a:r>
                    </a:p>
                    <a:p>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GB" sz="1800" b="0" dirty="0">
                          <a:latin typeface="Times New Roman" pitchFamily="18" charset="0"/>
                          <a:cs typeface="Times New Roman" pitchFamily="18" charset="0"/>
                        </a:rPr>
                        <a:t>2013</a:t>
                      </a:r>
                      <a:endParaRPr lang="en-GB" b="0"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Mohammed A. </a:t>
                      </a:r>
                      <a:r>
                        <a:rPr lang="en-GB" dirty="0" err="1">
                          <a:latin typeface="Times New Roman" panose="02020603050405020304" pitchFamily="18" charset="0"/>
                          <a:cs typeface="Times New Roman" panose="02020603050405020304" pitchFamily="18" charset="0"/>
                        </a:rPr>
                        <a:t>Alzabidi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Maged</a:t>
                      </a:r>
                      <a:r>
                        <a:rPr lang="en-GB" dirty="0">
                          <a:latin typeface="Times New Roman" panose="02020603050405020304" pitchFamily="18" charset="0"/>
                          <a:cs typeface="Times New Roman" panose="02020603050405020304" pitchFamily="18" charset="0"/>
                        </a:rPr>
                        <a:t> A. </a:t>
                      </a:r>
                      <a:r>
                        <a:rPr lang="en-GB" dirty="0" err="1">
                          <a:latin typeface="Times New Roman" panose="02020603050405020304" pitchFamily="18" charset="0"/>
                          <a:cs typeface="Times New Roman" panose="02020603050405020304" pitchFamily="18" charset="0"/>
                        </a:rPr>
                        <a:t>Aldhaeebi</a:t>
                      </a:r>
                      <a:r>
                        <a:rPr lang="en-GB" dirty="0">
                          <a:latin typeface="Times New Roman" panose="02020603050405020304" pitchFamily="18" charset="0"/>
                          <a:cs typeface="Times New Roman" panose="02020603050405020304" pitchFamily="18" charset="0"/>
                        </a:rPr>
                        <a:t> and Ibrahim </a:t>
                      </a:r>
                      <a:r>
                        <a:rPr lang="en-GB" dirty="0" err="1">
                          <a:latin typeface="Times New Roman" panose="02020603050405020304" pitchFamily="18" charset="0"/>
                          <a:cs typeface="Times New Roman" panose="02020603050405020304" pitchFamily="18" charset="0"/>
                        </a:rPr>
                        <a:t>Elshafiey</a:t>
                      </a:r>
                      <a:endParaRPr lang="en-GB"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 Artificial Intelligence, Modelling &amp; Simulation</a:t>
                      </a:r>
                    </a:p>
                    <a:p>
                      <a:r>
                        <a:rPr lang="en-GB" dirty="0">
                          <a:latin typeface="Times New Roman" panose="02020603050405020304" pitchFamily="18" charset="0"/>
                          <a:cs typeface="Times New Roman" panose="02020603050405020304" pitchFamily="18" charset="0"/>
                        </a:rPr>
                        <a:t>(IEEE)</a:t>
                      </a:r>
                    </a:p>
                  </a:txBody>
                  <a:tcPr/>
                </a:tc>
                <a:tc>
                  <a:txBody>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GB" dirty="0">
                          <a:latin typeface="Times New Roman" panose="02020603050405020304" pitchFamily="18" charset="0"/>
                          <a:cs typeface="Times New Roman" panose="02020603050405020304" pitchFamily="18" charset="0"/>
                        </a:rPr>
                        <a:t>The antenna is immersed in background of relative permittivity 40 to achieve</a:t>
                      </a:r>
                      <a:r>
                        <a:rPr lang="en-GB" baseline="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good</a:t>
                      </a:r>
                      <a:r>
                        <a:rPr lang="en-GB" baseline="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matching with the head tissue. Results show that good</a:t>
                      </a:r>
                      <a:r>
                        <a:rPr lang="en-GB" baseline="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performance is obtained.</a:t>
                      </a:r>
                    </a:p>
                    <a:p>
                      <a:pPr algn="just"/>
                      <a:endParaRPr lang="en-GB" dirty="0">
                        <a:latin typeface="Times New Roman" panose="02020603050405020304" pitchFamily="18" charset="0"/>
                        <a:cs typeface="Times New Roman" panose="02020603050405020304" pitchFamily="18" charset="0"/>
                      </a:endParaRPr>
                    </a:p>
                    <a:p>
                      <a:pPr marL="285750" indent="-285750" algn="just">
                        <a:buFont typeface="Times New Roman" panose="02020603050405020304" pitchFamily="18" charset="0"/>
                        <a:buChar char="×"/>
                      </a:pPr>
                      <a:r>
                        <a:rPr lang="en-GB" dirty="0">
                          <a:latin typeface="Times New Roman" panose="02020603050405020304" pitchFamily="18" charset="0"/>
                          <a:cs typeface="Times New Roman" panose="02020603050405020304" pitchFamily="18" charset="0"/>
                        </a:rPr>
                        <a:t>With the increase of frequency of</a:t>
                      </a:r>
                      <a:r>
                        <a:rPr lang="en-GB" baseline="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operation, the resolution</a:t>
                      </a:r>
                      <a:r>
                        <a:rPr lang="en-GB" baseline="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is enhanced, while the energy penetration is reduced. There is</a:t>
                      </a:r>
                      <a:r>
                        <a:rPr lang="en-GB" baseline="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thus a trade-off between</a:t>
                      </a:r>
                      <a:r>
                        <a:rPr lang="en-GB" baseline="0" dirty="0">
                          <a:latin typeface="Times New Roman" panose="02020603050405020304" pitchFamily="18" charset="0"/>
                          <a:cs typeface="Times New Roman" panose="02020603050405020304" pitchFamily="18" charset="0"/>
                        </a:rPr>
                        <a:t> these two.</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
        <p:nvSpPr>
          <p:cNvPr id="12" name="Footer Placeholder 11"/>
          <p:cNvSpPr>
            <a:spLocks noGrp="1"/>
          </p:cNvSpPr>
          <p:nvPr>
            <p:ph type="ftr" sz="quarter" idx="11"/>
          </p:nvPr>
        </p:nvSpPr>
        <p:spPr/>
        <p:txBody>
          <a:bodyPr/>
          <a:lstStyle/>
          <a:p>
            <a:pPr>
              <a:defRPr/>
            </a:pPr>
            <a:r>
              <a:rPr lang="en-US" altLang="zh-TW"/>
              <a:t>Department of ECE / RIT  BATCH 1</a:t>
            </a:r>
            <a:endParaRPr kumimoji="0" lang="en-US"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Tree>
    <p:extLst>
      <p:ext uri="{BB962C8B-B14F-4D97-AF65-F5344CB8AC3E}">
        <p14:creationId xmlns:p14="http://schemas.microsoft.com/office/powerpoint/2010/main" val="2206514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ea typeface="新細明體"/>
                <a:cs typeface="Times New Roman" pitchFamily="18" charset="0"/>
              </a:rPr>
              <a:t>Literature Review</a:t>
            </a:r>
            <a:endParaRPr lang="en-GB" dirty="0"/>
          </a:p>
        </p:txBody>
      </p:sp>
      <p:sp>
        <p:nvSpPr>
          <p:cNvPr id="4" name="Date Placeholder 3"/>
          <p:cNvSpPr>
            <a:spLocks noGrp="1"/>
          </p:cNvSpPr>
          <p:nvPr>
            <p:ph type="dt" sz="half" idx="10"/>
          </p:nvPr>
        </p:nvSpPr>
        <p:spPr/>
        <p:txBody>
          <a:bodyPr/>
          <a:lstStyle/>
          <a:p>
            <a:pPr>
              <a:defRPr/>
            </a:pPr>
            <a:r>
              <a:rPr lang="en-US" altLang="zh-TW"/>
              <a:t>26/03/2019</a:t>
            </a:r>
            <a:endParaRPr kumimoji="0" lang="en-US"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65DF054-63C3-48F9-892F-07F0A8948BF7}" type="slidenum">
              <a:rPr kumimoji="0" lang="en-US" sz="1200" b="0" i="0" u="none" strike="noStrike" kern="1200" cap="none" spc="0" normalizeH="0" baseline="0" noProof="0" smtClean="0">
                <a:ln>
                  <a:noFill/>
                </a:ln>
                <a:solidFill>
                  <a:prstClr val="black">
                    <a:tint val="75000"/>
                  </a:prstClr>
                </a:solidFill>
                <a:effectLst/>
                <a:uLnTx/>
                <a:uFillTx/>
                <a:latin typeface="Arial" pitchFamily="34" charset="0"/>
                <a:ea typeface="新細明體"/>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8" name="減號 11"/>
          <p:cNvSpPr/>
          <p:nvPr/>
        </p:nvSpPr>
        <p:spPr>
          <a:xfrm>
            <a:off x="-1066800" y="953370"/>
            <a:ext cx="11197244" cy="648072"/>
          </a:xfrm>
          <a:prstGeom prst="mathMinus">
            <a:avLst/>
          </a:prstGeom>
          <a:solidFill>
            <a:srgbClr val="545454"/>
          </a:solidFill>
        </p:spPr>
        <p:style>
          <a:lnRef idx="0">
            <a:schemeClr val="accent3"/>
          </a:lnRef>
          <a:fillRef idx="3">
            <a:schemeClr val="accent3"/>
          </a:fillRef>
          <a:effectRef idx="3">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a:ea typeface="新細明體" panose="020B0604030504040204" pitchFamily="18" charset="-120"/>
              <a:cs typeface="+mn-cs"/>
            </a:endParaRPr>
          </a:p>
        </p:txBody>
      </p:sp>
      <p:graphicFrame>
        <p:nvGraphicFramePr>
          <p:cNvPr id="11" name="Content Placeholder 10"/>
          <p:cNvGraphicFramePr>
            <a:graphicFrameLocks noGrp="1"/>
          </p:cNvGraphicFramePr>
          <p:nvPr>
            <p:ph idx="1"/>
            <p:extLst/>
          </p:nvPr>
        </p:nvGraphicFramePr>
        <p:xfrm>
          <a:off x="226522" y="1548580"/>
          <a:ext cx="8610600" cy="4653335"/>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1280349">
                  <a:extLst>
                    <a:ext uri="{9D8B030D-6E8A-4147-A177-3AD203B41FA5}">
                      <a16:colId xmlns:a16="http://schemas.microsoft.com/office/drawing/2014/main" val="20001"/>
                    </a:ext>
                  </a:extLst>
                </a:gridCol>
                <a:gridCol w="700851">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2971800">
                  <a:extLst>
                    <a:ext uri="{9D8B030D-6E8A-4147-A177-3AD203B41FA5}">
                      <a16:colId xmlns:a16="http://schemas.microsoft.com/office/drawing/2014/main" val="20005"/>
                    </a:ext>
                  </a:extLst>
                </a:gridCol>
              </a:tblGrid>
              <a:tr h="610713">
                <a:tc>
                  <a:txBody>
                    <a:bodyPr/>
                    <a:lstStyle/>
                    <a:p>
                      <a:pPr algn="ctr"/>
                      <a:r>
                        <a:rPr lang="en-GB" dirty="0"/>
                        <a:t>S.NO</a:t>
                      </a:r>
                    </a:p>
                  </a:txBody>
                  <a:tcPr>
                    <a:solidFill>
                      <a:schemeClr val="bg1">
                        <a:lumMod val="85000"/>
                      </a:schemeClr>
                    </a:solidFill>
                  </a:tcPr>
                </a:tc>
                <a:tc>
                  <a:txBody>
                    <a:bodyPr/>
                    <a:lstStyle/>
                    <a:p>
                      <a:pPr algn="ctr"/>
                      <a:r>
                        <a:rPr lang="en-GB" dirty="0"/>
                        <a:t>TITLE</a:t>
                      </a:r>
                    </a:p>
                  </a:txBody>
                  <a:tcPr>
                    <a:solidFill>
                      <a:schemeClr val="bg1">
                        <a:lumMod val="85000"/>
                      </a:schemeClr>
                    </a:solidFill>
                  </a:tcPr>
                </a:tc>
                <a:tc>
                  <a:txBody>
                    <a:bodyPr/>
                    <a:lstStyle/>
                    <a:p>
                      <a:pPr algn="ctr"/>
                      <a:r>
                        <a:rPr lang="en-GB" dirty="0"/>
                        <a:t>YEAR</a:t>
                      </a:r>
                    </a:p>
                  </a:txBody>
                  <a:tcPr>
                    <a:solidFill>
                      <a:schemeClr val="bg1">
                        <a:lumMod val="85000"/>
                      </a:schemeClr>
                    </a:solidFill>
                  </a:tcPr>
                </a:tc>
                <a:tc>
                  <a:txBody>
                    <a:bodyPr/>
                    <a:lstStyle/>
                    <a:p>
                      <a:pPr algn="ctr"/>
                      <a:r>
                        <a:rPr lang="en-GB" dirty="0"/>
                        <a:t>AUTHOR NAME</a:t>
                      </a:r>
                    </a:p>
                  </a:txBody>
                  <a:tcPr>
                    <a:solidFill>
                      <a:schemeClr val="bg1">
                        <a:lumMod val="85000"/>
                      </a:schemeClr>
                    </a:solidFill>
                  </a:tcPr>
                </a:tc>
                <a:tc>
                  <a:txBody>
                    <a:bodyPr/>
                    <a:lstStyle/>
                    <a:p>
                      <a:pPr algn="ctr"/>
                      <a:r>
                        <a:rPr lang="en-GB" dirty="0"/>
                        <a:t>JOURNAL NAME</a:t>
                      </a:r>
                    </a:p>
                  </a:txBody>
                  <a:tcPr>
                    <a:solidFill>
                      <a:schemeClr val="bg1">
                        <a:lumMod val="85000"/>
                      </a:schemeClr>
                    </a:solidFill>
                  </a:tcPr>
                </a:tc>
                <a:tc>
                  <a:txBody>
                    <a:bodyPr/>
                    <a:lstStyle/>
                    <a:p>
                      <a:pPr algn="ctr"/>
                      <a:r>
                        <a:rPr lang="en-GB" dirty="0"/>
                        <a:t>REMARKS</a:t>
                      </a:r>
                    </a:p>
                  </a:txBody>
                  <a:tcPr>
                    <a:solidFill>
                      <a:schemeClr val="bg1">
                        <a:lumMod val="85000"/>
                      </a:schemeClr>
                    </a:solidFill>
                  </a:tcPr>
                </a:tc>
                <a:extLst>
                  <a:ext uri="{0D108BD9-81ED-4DB2-BD59-A6C34878D82A}">
                    <a16:rowId xmlns:a16="http://schemas.microsoft.com/office/drawing/2014/main" val="10000"/>
                  </a:ext>
                </a:extLst>
              </a:tr>
              <a:tr h="4013255">
                <a:tc>
                  <a:txBody>
                    <a:bodyPr/>
                    <a:lstStyle/>
                    <a:p>
                      <a:r>
                        <a:rPr lang="en-GB" dirty="0"/>
                        <a:t>4</a:t>
                      </a:r>
                    </a:p>
                  </a:txBody>
                  <a:tcPr/>
                </a:tc>
                <a:tc>
                  <a:txBody>
                    <a:bodyPr/>
                    <a:lstStyle/>
                    <a:p>
                      <a:pPr marL="0" indent="0" algn="ctr">
                        <a:buNone/>
                      </a:pPr>
                      <a:r>
                        <a:rPr lang="en-GB" sz="1800" b="1" dirty="0">
                          <a:latin typeface="Times New Roman" pitchFamily="18" charset="0"/>
                          <a:cs typeface="Times New Roman" pitchFamily="18" charset="0"/>
                        </a:rPr>
                        <a:t>Microwave Imaging for Brain Tumour Detection Using an UWB Vivaldi Antenna Array November </a:t>
                      </a:r>
                    </a:p>
                  </a:txBody>
                  <a:tcPr/>
                </a:tc>
                <a:tc>
                  <a:txBody>
                    <a:bodyPr/>
                    <a:lstStyle/>
                    <a:p>
                      <a:pPr marL="0" indent="0" algn="ctr">
                        <a:buNone/>
                      </a:pPr>
                      <a:r>
                        <a:rPr lang="en-GB" sz="1800" b="0" dirty="0">
                          <a:latin typeface="Times New Roman" pitchFamily="18" charset="0"/>
                          <a:cs typeface="Times New Roman" pitchFamily="18" charset="0"/>
                        </a:rPr>
                        <a:t>2012</a:t>
                      </a:r>
                    </a:p>
                  </a:txBody>
                  <a:tcPr/>
                </a:tc>
                <a:tc>
                  <a:txBody>
                    <a:bodyPr/>
                    <a:lstStyle/>
                    <a:p>
                      <a:pPr marL="0" indent="0" algn="ctr">
                        <a:buNone/>
                      </a:pPr>
                      <a:r>
                        <a:rPr lang="en-GB" sz="1800" b="0" dirty="0">
                          <a:latin typeface="Times New Roman" pitchFamily="18" charset="0"/>
                          <a:cs typeface="Times New Roman" pitchFamily="18" charset="0"/>
                        </a:rPr>
                        <a:t>Haoyu Zhang, Brian Flynn, Ahmet T. Erdogan, Tughrul Arslan</a:t>
                      </a:r>
                    </a:p>
                  </a:txBody>
                  <a:tcPr/>
                </a:tc>
                <a:tc>
                  <a:txBody>
                    <a:bodyPr/>
                    <a:lstStyle/>
                    <a:p>
                      <a:pPr marL="0" indent="0" algn="ctr">
                        <a:buNone/>
                      </a:pPr>
                      <a:r>
                        <a:rPr lang="en-GB" sz="1800" b="0" dirty="0">
                          <a:latin typeface="Times New Roman" pitchFamily="18" charset="0"/>
                          <a:cs typeface="Times New Roman" pitchFamily="18" charset="0"/>
                        </a:rPr>
                        <a:t>Loughborough Antennas &amp; Propagation (IEEE)</a:t>
                      </a:r>
                    </a:p>
                  </a:txBody>
                  <a:tcPr/>
                </a:tc>
                <a:tc>
                  <a:txBody>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1800" kern="1200" baseline="0" dirty="0">
                          <a:solidFill>
                            <a:schemeClr val="tx1"/>
                          </a:solidFill>
                          <a:latin typeface="Times New Roman" pitchFamily="18" charset="0"/>
                          <a:ea typeface="+mn-ea"/>
                          <a:cs typeface="Times New Roman" pitchFamily="18" charset="0"/>
                        </a:rPr>
                        <a:t>The impulse intensity  is employed to represent the tumour location since the antenna array rotates 1.5° for each step which offers enough precision for image processing.</a:t>
                      </a:r>
                      <a:endParaRPr lang="en-IN" sz="1800" dirty="0">
                        <a:latin typeface="Times New Roman" pitchFamily="18" charset="0"/>
                        <a:cs typeface="Times New Roman" pitchFamily="18" charset="0"/>
                      </a:endParaRPr>
                    </a:p>
                    <a:p>
                      <a:pPr marL="285750" marR="0" lvl="0" indent="-285750" algn="just" defTabSz="914400" rtl="0" eaLnBrk="1" fontAlgn="auto" latinLnBrk="0" hangingPunct="1">
                        <a:lnSpc>
                          <a:spcPct val="100000"/>
                        </a:lnSpc>
                        <a:spcBef>
                          <a:spcPts val="0"/>
                        </a:spcBef>
                        <a:spcAft>
                          <a:spcPts val="0"/>
                        </a:spcAft>
                        <a:buClrTx/>
                        <a:buSzTx/>
                        <a:buFont typeface="Times New Roman" panose="02020603050405020304" pitchFamily="18" charset="0"/>
                        <a:buChar char="×"/>
                        <a:tabLst/>
                        <a:defRPr/>
                      </a:pPr>
                      <a:r>
                        <a:rPr lang="en-IN" sz="1800" dirty="0">
                          <a:latin typeface="Times New Roman" pitchFamily="18" charset="0"/>
                          <a:cs typeface="Times New Roman" pitchFamily="18" charset="0"/>
                        </a:rPr>
                        <a:t>Antenna array rotates far away from the tumour,  only</a:t>
                      </a:r>
                      <a:r>
                        <a:rPr lang="en-IN" sz="1800" baseline="0" dirty="0">
                          <a:latin typeface="Times New Roman" pitchFamily="18" charset="0"/>
                          <a:cs typeface="Times New Roman" pitchFamily="18" charset="0"/>
                        </a:rPr>
                        <a:t> </a:t>
                      </a:r>
                      <a:r>
                        <a:rPr lang="en-IN" sz="1800" dirty="0">
                          <a:latin typeface="Times New Roman" pitchFamily="18" charset="0"/>
                          <a:cs typeface="Times New Roman" pitchFamily="18" charset="0"/>
                        </a:rPr>
                        <a:t>a few sets of data can be collected since the tumour reflections are very weak around there.</a:t>
                      </a:r>
                      <a:endParaRPr lang="en-GB" sz="1800" dirty="0">
                        <a:latin typeface="Times New Roman" pitchFamily="18" charset="0"/>
                        <a:cs typeface="Times New Roman" pitchFamily="18" charset="0"/>
                      </a:endParaRPr>
                    </a:p>
                    <a:p>
                      <a:endParaRPr lang="en-GB" dirty="0"/>
                    </a:p>
                  </a:txBody>
                  <a:tcPr/>
                </a:tc>
                <a:extLst>
                  <a:ext uri="{0D108BD9-81ED-4DB2-BD59-A6C34878D82A}">
                    <a16:rowId xmlns:a16="http://schemas.microsoft.com/office/drawing/2014/main" val="10001"/>
                  </a:ext>
                </a:extLst>
              </a:tr>
            </a:tbl>
          </a:graphicData>
        </a:graphic>
      </p:graphicFrame>
      <p:sp>
        <p:nvSpPr>
          <p:cNvPr id="12" name="Footer Placeholder 11"/>
          <p:cNvSpPr>
            <a:spLocks noGrp="1"/>
          </p:cNvSpPr>
          <p:nvPr>
            <p:ph type="ftr" sz="quarter" idx="11"/>
          </p:nvPr>
        </p:nvSpPr>
        <p:spPr/>
        <p:txBody>
          <a:bodyPr/>
          <a:lstStyle/>
          <a:p>
            <a:pPr>
              <a:defRPr/>
            </a:pPr>
            <a:r>
              <a:rPr lang="en-US" altLang="zh-TW"/>
              <a:t>Department of ECE / RIT  BATCH 1</a:t>
            </a:r>
            <a:endParaRPr kumimoji="0" lang="en-US"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Tree>
    <p:extLst>
      <p:ext uri="{BB962C8B-B14F-4D97-AF65-F5344CB8AC3E}">
        <p14:creationId xmlns:p14="http://schemas.microsoft.com/office/powerpoint/2010/main" val="2344841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
            <a:ext cx="8229600" cy="790575"/>
          </a:xfrm>
        </p:spPr>
        <p:txBody>
          <a:bodyPr>
            <a:normAutofit/>
          </a:bodyPr>
          <a:lstStyle/>
          <a:p>
            <a:r>
              <a:rPr lang="en-US" b="1" dirty="0">
                <a:latin typeface="Times New Roman" pitchFamily="18" charset="0"/>
                <a:ea typeface="新細明體"/>
                <a:cs typeface="Times New Roman" pitchFamily="18" charset="0"/>
              </a:rPr>
              <a:t>Literature Review</a:t>
            </a:r>
            <a:endParaRPr lang="en-GB" dirty="0"/>
          </a:p>
        </p:txBody>
      </p:sp>
      <p:sp>
        <p:nvSpPr>
          <p:cNvPr id="4" name="Date Placeholder 3"/>
          <p:cNvSpPr>
            <a:spLocks noGrp="1"/>
          </p:cNvSpPr>
          <p:nvPr>
            <p:ph type="dt" sz="half" idx="10"/>
          </p:nvPr>
        </p:nvSpPr>
        <p:spPr/>
        <p:txBody>
          <a:bodyPr/>
          <a:lstStyle/>
          <a:p>
            <a:pPr>
              <a:defRPr/>
            </a:pPr>
            <a:r>
              <a:rPr lang="en-US" altLang="zh-TW"/>
              <a:t>26/03/2019</a:t>
            </a:r>
            <a:endParaRPr kumimoji="0" lang="en-US"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65DF054-63C3-48F9-892F-07F0A8948BF7}" type="slidenum">
              <a:rPr kumimoji="0" lang="en-US" sz="1200" b="0" i="0" u="none" strike="noStrike" kern="1200" cap="none" spc="0" normalizeH="0" baseline="0" noProof="0" smtClean="0">
                <a:ln>
                  <a:noFill/>
                </a:ln>
                <a:solidFill>
                  <a:prstClr val="black">
                    <a:tint val="75000"/>
                  </a:prstClr>
                </a:solidFill>
                <a:effectLst/>
                <a:uLnTx/>
                <a:uFillTx/>
                <a:latin typeface="Arial" pitchFamily="34" charset="0"/>
                <a:ea typeface="新細明體"/>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7"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GB" sz="4400" b="0" i="0" u="none" strike="noStrike" kern="1200" cap="none" spc="0" normalizeH="0" baseline="0" noProof="0" dirty="0">
              <a:ln>
                <a:noFill/>
              </a:ln>
              <a:solidFill>
                <a:prstClr val="black"/>
              </a:solidFill>
              <a:effectLst/>
              <a:uLnTx/>
              <a:uFillTx/>
              <a:latin typeface="Calibri"/>
              <a:ea typeface="+mj-ea"/>
              <a:cs typeface="+mj-cs"/>
            </a:endParaRPr>
          </a:p>
        </p:txBody>
      </p:sp>
      <p:sp>
        <p:nvSpPr>
          <p:cNvPr id="8" name="減號 11"/>
          <p:cNvSpPr/>
          <p:nvPr/>
        </p:nvSpPr>
        <p:spPr>
          <a:xfrm>
            <a:off x="-1083861" y="514138"/>
            <a:ext cx="11197244" cy="648072"/>
          </a:xfrm>
          <a:prstGeom prst="mathMinus">
            <a:avLst/>
          </a:prstGeom>
          <a:solidFill>
            <a:srgbClr val="545454"/>
          </a:solidFill>
        </p:spPr>
        <p:style>
          <a:lnRef idx="0">
            <a:schemeClr val="accent3"/>
          </a:lnRef>
          <a:fillRef idx="3">
            <a:schemeClr val="accent3"/>
          </a:fillRef>
          <a:effectRef idx="3">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a:ea typeface="新細明體" panose="020B0604030504040204" pitchFamily="18" charset="-120"/>
              <a:cs typeface="+mn-cs"/>
            </a:endParaRPr>
          </a:p>
        </p:txBody>
      </p:sp>
      <p:graphicFrame>
        <p:nvGraphicFramePr>
          <p:cNvPr id="9" name="Content Placeholder 10"/>
          <p:cNvGraphicFramePr>
            <a:graphicFrameLocks/>
          </p:cNvGraphicFramePr>
          <p:nvPr>
            <p:extLst/>
          </p:nvPr>
        </p:nvGraphicFramePr>
        <p:xfrm>
          <a:off x="228600" y="1143002"/>
          <a:ext cx="8686800" cy="402336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3429000">
                  <a:extLst>
                    <a:ext uri="{9D8B030D-6E8A-4147-A177-3AD203B41FA5}">
                      <a16:colId xmlns:a16="http://schemas.microsoft.com/office/drawing/2014/main" val="20005"/>
                    </a:ext>
                  </a:extLst>
                </a:gridCol>
              </a:tblGrid>
              <a:tr h="381000">
                <a:tc>
                  <a:txBody>
                    <a:bodyPr/>
                    <a:lstStyle/>
                    <a:p>
                      <a:pPr algn="ctr"/>
                      <a:r>
                        <a:rPr lang="en-GB" dirty="0">
                          <a:latin typeface="Times New Roman" panose="02020603050405020304" pitchFamily="18" charset="0"/>
                          <a:cs typeface="Times New Roman" panose="02020603050405020304" pitchFamily="18" charset="0"/>
                        </a:rPr>
                        <a:t>S.NO</a:t>
                      </a:r>
                    </a:p>
                  </a:txBody>
                  <a:tcPr>
                    <a:solidFill>
                      <a:schemeClr val="bg1">
                        <a:lumMod val="85000"/>
                      </a:schemeClr>
                    </a:solidFill>
                  </a:tcPr>
                </a:tc>
                <a:tc>
                  <a:txBody>
                    <a:bodyPr/>
                    <a:lstStyle/>
                    <a:p>
                      <a:pPr algn="ctr"/>
                      <a:r>
                        <a:rPr lang="en-GB" dirty="0">
                          <a:latin typeface="Times New Roman" panose="02020603050405020304" pitchFamily="18" charset="0"/>
                          <a:cs typeface="Times New Roman" panose="02020603050405020304" pitchFamily="18" charset="0"/>
                        </a:rPr>
                        <a:t>TITLE</a:t>
                      </a:r>
                    </a:p>
                  </a:txBody>
                  <a:tcPr>
                    <a:solidFill>
                      <a:schemeClr val="bg1">
                        <a:lumMod val="85000"/>
                      </a:schemeClr>
                    </a:solidFill>
                  </a:tcPr>
                </a:tc>
                <a:tc>
                  <a:txBody>
                    <a:bodyPr/>
                    <a:lstStyle/>
                    <a:p>
                      <a:pPr algn="ctr"/>
                      <a:r>
                        <a:rPr lang="en-GB" dirty="0">
                          <a:latin typeface="Times New Roman" panose="02020603050405020304" pitchFamily="18" charset="0"/>
                          <a:cs typeface="Times New Roman" panose="02020603050405020304" pitchFamily="18" charset="0"/>
                        </a:rPr>
                        <a:t>YEAR</a:t>
                      </a:r>
                    </a:p>
                  </a:txBody>
                  <a:tcPr>
                    <a:solidFill>
                      <a:schemeClr val="bg1">
                        <a:lumMod val="85000"/>
                      </a:schemeClr>
                    </a:solidFill>
                  </a:tcPr>
                </a:tc>
                <a:tc>
                  <a:txBody>
                    <a:bodyPr/>
                    <a:lstStyle/>
                    <a:p>
                      <a:pPr algn="ctr"/>
                      <a:r>
                        <a:rPr lang="en-GB" dirty="0">
                          <a:latin typeface="Times New Roman" panose="02020603050405020304" pitchFamily="18" charset="0"/>
                          <a:cs typeface="Times New Roman" panose="02020603050405020304" pitchFamily="18" charset="0"/>
                        </a:rPr>
                        <a:t>AUTHOR NAME</a:t>
                      </a:r>
                    </a:p>
                  </a:txBody>
                  <a:tcPr>
                    <a:solidFill>
                      <a:schemeClr val="bg1">
                        <a:lumMod val="85000"/>
                      </a:schemeClr>
                    </a:solidFill>
                  </a:tcPr>
                </a:tc>
                <a:tc>
                  <a:txBody>
                    <a:bodyPr/>
                    <a:lstStyle/>
                    <a:p>
                      <a:pPr algn="ctr"/>
                      <a:r>
                        <a:rPr lang="en-GB" dirty="0">
                          <a:latin typeface="Times New Roman" panose="02020603050405020304" pitchFamily="18" charset="0"/>
                          <a:cs typeface="Times New Roman" panose="02020603050405020304" pitchFamily="18" charset="0"/>
                        </a:rPr>
                        <a:t>JOURNAL NAME</a:t>
                      </a:r>
                    </a:p>
                  </a:txBody>
                  <a:tcPr>
                    <a:solidFill>
                      <a:schemeClr val="bg1">
                        <a:lumMod val="85000"/>
                      </a:schemeClr>
                    </a:solidFill>
                  </a:tcPr>
                </a:tc>
                <a:tc>
                  <a:txBody>
                    <a:bodyPr/>
                    <a:lstStyle/>
                    <a:p>
                      <a:pPr algn="ctr"/>
                      <a:r>
                        <a:rPr lang="en-GB" dirty="0">
                          <a:latin typeface="Times New Roman" panose="02020603050405020304" pitchFamily="18" charset="0"/>
                          <a:cs typeface="Times New Roman" panose="02020603050405020304" pitchFamily="18" charset="0"/>
                        </a:rPr>
                        <a:t>REMARKS</a:t>
                      </a:r>
                    </a:p>
                  </a:txBody>
                  <a:tcPr>
                    <a:solidFill>
                      <a:schemeClr val="bg1">
                        <a:lumMod val="85000"/>
                      </a:schemeClr>
                    </a:solidFill>
                  </a:tcPr>
                </a:tc>
                <a:extLst>
                  <a:ext uri="{0D108BD9-81ED-4DB2-BD59-A6C34878D82A}">
                    <a16:rowId xmlns:a16="http://schemas.microsoft.com/office/drawing/2014/main" val="10000"/>
                  </a:ext>
                </a:extLst>
              </a:tr>
              <a:tr h="1759085">
                <a:tc>
                  <a:txBody>
                    <a:bodyPr/>
                    <a:lstStyle/>
                    <a:p>
                      <a:r>
                        <a:rPr lang="en-GB" dirty="0">
                          <a:latin typeface="Times New Roman" panose="02020603050405020304" pitchFamily="18" charset="0"/>
                          <a:cs typeface="Times New Roman" panose="02020603050405020304" pitchFamily="18" charset="0"/>
                        </a:rPr>
                        <a:t>5</a:t>
                      </a:r>
                    </a:p>
                  </a:txBody>
                  <a:tcPr/>
                </a:tc>
                <a:tc>
                  <a:txBody>
                    <a:bodyPr/>
                    <a:lstStyle/>
                    <a:p>
                      <a:pPr algn="ctr"/>
                      <a:r>
                        <a:rPr lang="en-GB" b="1" dirty="0">
                          <a:latin typeface="Times New Roman" panose="02020603050405020304" pitchFamily="18" charset="0"/>
                          <a:cs typeface="Times New Roman" panose="02020603050405020304" pitchFamily="18" charset="0"/>
                        </a:rPr>
                        <a:t>A Smart Antenna Array for Brain Cancer</a:t>
                      </a:r>
                    </a:p>
                    <a:p>
                      <a:pPr algn="ctr"/>
                      <a:r>
                        <a:rPr lang="en-GB" b="1" dirty="0">
                          <a:latin typeface="Times New Roman" panose="02020603050405020304" pitchFamily="18" charset="0"/>
                          <a:cs typeface="Times New Roman" panose="02020603050405020304" pitchFamily="18" charset="0"/>
                        </a:rPr>
                        <a:t>Detection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0" dirty="0">
                          <a:latin typeface="Times New Roman" panose="02020603050405020304" pitchFamily="18" charset="0"/>
                          <a:cs typeface="Times New Roman" panose="02020603050405020304" pitchFamily="18" charset="0"/>
                        </a:rPr>
                        <a:t>2011</a:t>
                      </a:r>
                    </a:p>
                    <a:p>
                      <a:pPr algn="ctr"/>
                      <a:endParaRPr lang="en-GB" b="1" dirty="0">
                        <a:latin typeface="Times New Roman" panose="02020603050405020304" pitchFamily="18" charset="0"/>
                        <a:cs typeface="Times New Roman" panose="02020603050405020304" pitchFamily="18" charset="0"/>
                      </a:endParaRPr>
                    </a:p>
                  </a:txBody>
                  <a:tcPr/>
                </a:tc>
                <a:tc>
                  <a:txBody>
                    <a:bodyPr/>
                    <a:lstStyle/>
                    <a:p>
                      <a:pPr algn="ctr"/>
                      <a:r>
                        <a:rPr lang="en-GB" b="0" dirty="0">
                          <a:latin typeface="Times New Roman" panose="02020603050405020304" pitchFamily="18" charset="0"/>
                          <a:cs typeface="Times New Roman" panose="02020603050405020304" pitchFamily="18" charset="0"/>
                        </a:rPr>
                        <a:t>Haoyu Zhang, Ahmed O. El-</a:t>
                      </a:r>
                      <a:r>
                        <a:rPr lang="en-GB" b="0" dirty="0" err="1">
                          <a:latin typeface="Times New Roman" panose="02020603050405020304" pitchFamily="18" charset="0"/>
                          <a:cs typeface="Times New Roman" panose="02020603050405020304" pitchFamily="18" charset="0"/>
                        </a:rPr>
                        <a:t>Rayis</a:t>
                      </a:r>
                      <a:r>
                        <a:rPr lang="en-GB" b="0" dirty="0">
                          <a:latin typeface="Times New Roman" panose="02020603050405020304" pitchFamily="18" charset="0"/>
                          <a:cs typeface="Times New Roman" panose="02020603050405020304" pitchFamily="18" charset="0"/>
                        </a:rPr>
                        <a:t>, Nakul </a:t>
                      </a:r>
                      <a:r>
                        <a:rPr lang="en-GB" b="0" dirty="0" err="1">
                          <a:latin typeface="Times New Roman" panose="02020603050405020304" pitchFamily="18" charset="0"/>
                          <a:cs typeface="Times New Roman" panose="02020603050405020304" pitchFamily="18" charset="0"/>
                        </a:rPr>
                        <a:t>Haridas</a:t>
                      </a:r>
                      <a:r>
                        <a:rPr lang="en-GB" b="0" dirty="0">
                          <a:latin typeface="Times New Roman" panose="02020603050405020304" pitchFamily="18" charset="0"/>
                          <a:cs typeface="Times New Roman" panose="02020603050405020304" pitchFamily="18" charset="0"/>
                        </a:rPr>
                        <a:t>, </a:t>
                      </a:r>
                      <a:r>
                        <a:rPr lang="en-GB" b="0" dirty="0" err="1">
                          <a:latin typeface="Times New Roman" panose="02020603050405020304" pitchFamily="18" charset="0"/>
                          <a:cs typeface="Times New Roman" panose="02020603050405020304" pitchFamily="18" charset="0"/>
                        </a:rPr>
                        <a:t>Nurul</a:t>
                      </a:r>
                      <a:r>
                        <a:rPr lang="en-GB" b="0" dirty="0">
                          <a:latin typeface="Times New Roman" panose="02020603050405020304" pitchFamily="18" charset="0"/>
                          <a:cs typeface="Times New Roman" panose="02020603050405020304" pitchFamily="18" charset="0"/>
                        </a:rPr>
                        <a:t> H. </a:t>
                      </a:r>
                      <a:r>
                        <a:rPr lang="en-GB" b="0" dirty="0" err="1">
                          <a:latin typeface="Times New Roman" panose="02020603050405020304" pitchFamily="18" charset="0"/>
                          <a:cs typeface="Times New Roman" panose="02020603050405020304" pitchFamily="18" charset="0"/>
                        </a:rPr>
                        <a:t>Noordin</a:t>
                      </a:r>
                      <a:r>
                        <a:rPr lang="en-GB" b="0" dirty="0">
                          <a:latin typeface="Times New Roman" panose="02020603050405020304" pitchFamily="18" charset="0"/>
                          <a:cs typeface="Times New Roman" panose="02020603050405020304" pitchFamily="18" charset="0"/>
                        </a:rPr>
                        <a:t>, Ahmet T. Erdogan, </a:t>
                      </a:r>
                      <a:r>
                        <a:rPr lang="en-GB" b="0" dirty="0" err="1">
                          <a:latin typeface="Times New Roman" panose="02020603050405020304" pitchFamily="18" charset="0"/>
                          <a:cs typeface="Times New Roman" panose="02020603050405020304" pitchFamily="18" charset="0"/>
                        </a:rPr>
                        <a:t>Tughrul</a:t>
                      </a:r>
                      <a:r>
                        <a:rPr lang="en-GB" b="0" dirty="0">
                          <a:latin typeface="Times New Roman" panose="02020603050405020304" pitchFamily="18" charset="0"/>
                          <a:cs typeface="Times New Roman" panose="02020603050405020304" pitchFamily="18" charset="0"/>
                        </a:rPr>
                        <a:t> </a:t>
                      </a:r>
                      <a:r>
                        <a:rPr lang="en-GB" b="0" dirty="0" err="1">
                          <a:latin typeface="Times New Roman" panose="02020603050405020304" pitchFamily="18" charset="0"/>
                          <a:cs typeface="Times New Roman" panose="02020603050405020304" pitchFamily="18" charset="0"/>
                        </a:rPr>
                        <a:t>Arslan</a:t>
                      </a:r>
                      <a:endParaRPr lang="en-GB" b="0" dirty="0">
                        <a:latin typeface="Times New Roman" panose="02020603050405020304" pitchFamily="18" charset="0"/>
                        <a:cs typeface="Times New Roman" panose="02020603050405020304" pitchFamily="18" charset="0"/>
                      </a:endParaRPr>
                    </a:p>
                  </a:txBody>
                  <a:tcPr/>
                </a:tc>
                <a:tc>
                  <a:txBody>
                    <a:bodyPr/>
                    <a:lstStyle/>
                    <a:p>
                      <a:pPr algn="ctr"/>
                      <a:r>
                        <a:rPr lang="en-GB" b="0" dirty="0">
                          <a:latin typeface="Times New Roman" panose="02020603050405020304" pitchFamily="18" charset="0"/>
                          <a:cs typeface="Times New Roman" panose="02020603050405020304" pitchFamily="18" charset="0"/>
                        </a:rPr>
                        <a:t>Loughborough Antennas &amp; Propagation </a:t>
                      </a:r>
                    </a:p>
                    <a:p>
                      <a:pPr algn="ctr"/>
                      <a:r>
                        <a:rPr lang="en-GB" b="0">
                          <a:latin typeface="Times New Roman" panose="02020603050405020304" pitchFamily="18" charset="0"/>
                          <a:cs typeface="Times New Roman" panose="02020603050405020304" pitchFamily="18" charset="0"/>
                        </a:rPr>
                        <a:t>(IEEE)</a:t>
                      </a:r>
                      <a:endParaRPr lang="en-GB" b="0" dirty="0">
                        <a:latin typeface="Times New Roman" panose="02020603050405020304" pitchFamily="18" charset="0"/>
                        <a:cs typeface="Times New Roman" panose="02020603050405020304" pitchFamily="18" charset="0"/>
                      </a:endParaRPr>
                    </a:p>
                  </a:txBody>
                  <a:tcPr/>
                </a:tc>
                <a:tc>
                  <a:txBody>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1800" kern="1200" baseline="0" dirty="0">
                          <a:solidFill>
                            <a:schemeClr val="tx1"/>
                          </a:solidFill>
                          <a:latin typeface="Times New Roman" pitchFamily="18" charset="0"/>
                          <a:ea typeface="+mn-ea"/>
                          <a:cs typeface="Times New Roman" pitchFamily="18" charset="0"/>
                        </a:rPr>
                        <a:t>The antenna array is composed of three ultra-wideband Vivaldi antennas which have relatively small dimensions and provide good performance.</a:t>
                      </a:r>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marL="285750" indent="-285750" algn="just">
                        <a:buFont typeface="Times New Roman" panose="02020603050405020304" pitchFamily="18" charset="0"/>
                        <a:buChar char="×"/>
                      </a:pPr>
                      <a:r>
                        <a:rPr lang="en-GB" dirty="0">
                          <a:latin typeface="Times New Roman" panose="02020603050405020304" pitchFamily="18" charset="0"/>
                          <a:cs typeface="Times New Roman" panose="02020603050405020304" pitchFamily="18" charset="0"/>
                        </a:rPr>
                        <a:t>The response of brain with tumor and without tumour have</a:t>
                      </a:r>
                      <a:r>
                        <a:rPr lang="en-GB" baseline="0" dirty="0">
                          <a:latin typeface="Times New Roman" panose="02020603050405020304" pitchFamily="18" charset="0"/>
                          <a:cs typeface="Times New Roman" panose="02020603050405020304" pitchFamily="18" charset="0"/>
                        </a:rPr>
                        <a:t> similar profile only amplitude of brain with tumour is slightly greater than others.</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
        <p:nvSpPr>
          <p:cNvPr id="14" name="Footer Placeholder 13"/>
          <p:cNvSpPr>
            <a:spLocks noGrp="1"/>
          </p:cNvSpPr>
          <p:nvPr>
            <p:ph type="ftr" sz="quarter" idx="11"/>
          </p:nvPr>
        </p:nvSpPr>
        <p:spPr/>
        <p:txBody>
          <a:bodyPr/>
          <a:lstStyle/>
          <a:p>
            <a:pPr>
              <a:defRPr/>
            </a:pPr>
            <a:r>
              <a:rPr lang="en-US" altLang="zh-TW"/>
              <a:t>Department of ECE / RIT  BATCH 1</a:t>
            </a:r>
            <a:endParaRPr kumimoji="0" lang="en-US"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Tree>
    <p:extLst>
      <p:ext uri="{BB962C8B-B14F-4D97-AF65-F5344CB8AC3E}">
        <p14:creationId xmlns:p14="http://schemas.microsoft.com/office/powerpoint/2010/main" val="3209947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274638"/>
            <a:ext cx="8229600" cy="944562"/>
          </a:xfrm>
        </p:spPr>
        <p:txBody>
          <a:bodyPr/>
          <a:lstStyle/>
          <a:p>
            <a:r>
              <a:rPr lang="en-US" b="1" dirty="0">
                <a:latin typeface="Times New Roman" pitchFamily="18" charset="0"/>
                <a:ea typeface="新細明體"/>
                <a:cs typeface="Times New Roman" pitchFamily="18" charset="0"/>
              </a:rPr>
              <a:t>EXISTING MODEL</a:t>
            </a:r>
            <a:endParaRPr lang="en-US" dirty="0">
              <a:ea typeface="新細明體"/>
            </a:endParaRPr>
          </a:p>
        </p:txBody>
      </p:sp>
      <p:sp>
        <p:nvSpPr>
          <p:cNvPr id="18435" name="Content Placeholder 2"/>
          <p:cNvSpPr>
            <a:spLocks noGrp="1"/>
          </p:cNvSpPr>
          <p:nvPr>
            <p:ph idx="1"/>
          </p:nvPr>
        </p:nvSpPr>
        <p:spPr>
          <a:xfrm>
            <a:off x="457200" y="1828801"/>
            <a:ext cx="5791200" cy="4297363"/>
          </a:xfrm>
        </p:spPr>
        <p:txBody>
          <a:bodyPr>
            <a:normAutofit/>
          </a:bodyPr>
          <a:lstStyle/>
          <a:p>
            <a:pPr algn="just"/>
            <a:r>
              <a:rPr lang="en-GB" sz="2400" dirty="0">
                <a:latin typeface="Times New Roman" pitchFamily="18" charset="0"/>
                <a:cs typeface="Times New Roman" pitchFamily="18" charset="0"/>
              </a:rPr>
              <a:t>An UWB Pentagon antenna is designed to detect brain stroke and brain tumour. It is operating at a band from 3.3568-12.604 GHz in free space and from 3.818 to 9.16 GHz on the normal head model.</a:t>
            </a:r>
          </a:p>
          <a:p>
            <a:pPr algn="just" eaLnBrk="1" hangingPunct="1"/>
            <a:r>
              <a:rPr lang="en-GB" sz="2400" dirty="0">
                <a:latin typeface="Times New Roman" pitchFamily="18" charset="0"/>
                <a:cs typeface="Times New Roman" pitchFamily="18" charset="0"/>
              </a:rPr>
              <a:t>The head phantom with conductivity and permittivity as that of the human head was analysed by the signal transmitted and received from the antenna.</a:t>
            </a:r>
          </a:p>
          <a:p>
            <a:pPr algn="l" eaLnBrk="1" hangingPunct="1"/>
            <a:endParaRPr lang="en-GB" sz="2400" dirty="0"/>
          </a:p>
          <a:p>
            <a:pPr algn="l" eaLnBrk="1" hangingPunct="1"/>
            <a:endParaRPr lang="en-GB" sz="2400" dirty="0"/>
          </a:p>
          <a:p>
            <a:pPr marL="0" indent="0" algn="l" eaLnBrk="1" hangingPunct="1">
              <a:buNone/>
            </a:pPr>
            <a:endParaRPr lang="en-US" sz="2400" dirty="0">
              <a:latin typeface="Times New Roman" pitchFamily="18" charset="0"/>
              <a:ea typeface="新細明體"/>
              <a:cs typeface="Times New Roman" pitchFamily="18"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D10B84A-ABCB-42C0-BB75-00CEF23AC8B2}" type="slidenum">
              <a:rPr kumimoji="0" lang="en-US" altLang="zh-TW" sz="1200" b="0" i="0" u="none" strike="noStrike" kern="1200" cap="none" spc="0" normalizeH="0" baseline="0" noProof="0" smtClean="0">
                <a:ln>
                  <a:noFill/>
                </a:ln>
                <a:solidFill>
                  <a:prstClr val="black">
                    <a:tint val="75000"/>
                  </a:prstClr>
                </a:solidFill>
                <a:effectLst/>
                <a:uLnTx/>
                <a:uFillTx/>
                <a:latin typeface="Arial" pitchFamily="34" charset="0"/>
                <a:ea typeface="新細明體"/>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7" name="減號 11"/>
          <p:cNvSpPr/>
          <p:nvPr/>
        </p:nvSpPr>
        <p:spPr>
          <a:xfrm>
            <a:off x="-1026622" y="1161304"/>
            <a:ext cx="11197244" cy="648072"/>
          </a:xfrm>
          <a:prstGeom prst="mathMinus">
            <a:avLst/>
          </a:prstGeom>
          <a:solidFill>
            <a:srgbClr val="545454"/>
          </a:solidFill>
        </p:spPr>
        <p:style>
          <a:lnRef idx="0">
            <a:schemeClr val="accent3"/>
          </a:lnRef>
          <a:fillRef idx="3">
            <a:schemeClr val="accent3"/>
          </a:fillRef>
          <a:effectRef idx="3">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a:ea typeface="新細明體" panose="020B0604030504040204" pitchFamily="18" charset="-120"/>
              <a:cs typeface="+mn-cs"/>
            </a:endParaRPr>
          </a:p>
        </p:txBody>
      </p:sp>
      <p:pic>
        <p:nvPicPr>
          <p:cNvPr id="2" name="Picture 1"/>
          <p:cNvPicPr>
            <a:picLocks noChangeAspect="1"/>
          </p:cNvPicPr>
          <p:nvPr/>
        </p:nvPicPr>
        <p:blipFill>
          <a:blip r:embed="rId2" cstate="print"/>
          <a:stretch>
            <a:fillRect/>
          </a:stretch>
        </p:blipFill>
        <p:spPr>
          <a:xfrm>
            <a:off x="6231341" y="1828802"/>
            <a:ext cx="2673485" cy="3953903"/>
          </a:xfrm>
          <a:prstGeom prst="rect">
            <a:avLst/>
          </a:prstGeom>
        </p:spPr>
      </p:pic>
      <p:sp>
        <p:nvSpPr>
          <p:cNvPr id="9" name="Date Placeholder 8"/>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rial" pitchFamily="34" charset="0"/>
                <a:ea typeface="新細明體"/>
              </a:rPr>
              <a:t>26/03/2019</a:t>
            </a:r>
            <a:endParaRPr kumimoji="0" lang="en-US"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10" name="Footer Placeholder 9"/>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rial" pitchFamily="34" charset="0"/>
                <a:ea typeface="新細明體"/>
              </a:rPr>
              <a:t>Department of ECE / RIT  BATCH 1</a:t>
            </a:r>
            <a:endParaRPr kumimoji="0" lang="en-US"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Tree>
  </p:cSld>
  <p:clrMapOvr>
    <a:masterClrMapping/>
  </p:clrMapOvr>
</p:sld>
</file>

<file path=ppt/theme/theme1.xml><?xml version="1.0" encoding="utf-8"?>
<a:theme xmlns:a="http://schemas.openxmlformats.org/drawingml/2006/main" name="1_TS102423891">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43AC056-5A87-4CF2-9278-B220FC8D37B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TS102423891</Template>
  <TotalTime>320</TotalTime>
  <Words>2772</Words>
  <Application>Microsoft Office PowerPoint</Application>
  <PresentationFormat>On-screen Show (4:3)</PresentationFormat>
  <Paragraphs>347</Paragraphs>
  <Slides>33</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33</vt:i4>
      </vt:variant>
    </vt:vector>
  </HeadingPairs>
  <TitlesOfParts>
    <vt:vector size="42" baseType="lpstr">
      <vt:lpstr>Arial</vt:lpstr>
      <vt:lpstr>Calibri</vt:lpstr>
      <vt:lpstr>Courier New</vt:lpstr>
      <vt:lpstr>Times New Roman</vt:lpstr>
      <vt:lpstr>Wingdings</vt:lpstr>
      <vt:lpstr>1_TS102423891</vt:lpstr>
      <vt:lpstr>Custom Design</vt:lpstr>
      <vt:lpstr>Office Theme</vt:lpstr>
      <vt:lpstr>1_Office Theme</vt:lpstr>
      <vt:lpstr>SMART ANTENNA FOR BRAIN TUMOUR APPLICATION</vt:lpstr>
      <vt:lpstr>Introduction</vt:lpstr>
      <vt:lpstr>Objective</vt:lpstr>
      <vt:lpstr>Literature Review</vt:lpstr>
      <vt:lpstr>Literature Review</vt:lpstr>
      <vt:lpstr>Literature Review</vt:lpstr>
      <vt:lpstr>Literature Review</vt:lpstr>
      <vt:lpstr>Literature Review</vt:lpstr>
      <vt:lpstr>EXISTING MODEL</vt:lpstr>
      <vt:lpstr>Existing  Model</vt:lpstr>
      <vt:lpstr>Proposed Model</vt:lpstr>
      <vt:lpstr>Flow Chart  of Proposed Model</vt:lpstr>
      <vt:lpstr>Frequency Selection</vt:lpstr>
      <vt:lpstr>Antenna Type and Design</vt:lpstr>
      <vt:lpstr>Antenna Type and Design Cont.,</vt:lpstr>
      <vt:lpstr>Calibration</vt:lpstr>
      <vt:lpstr>Calibration Cont.,</vt:lpstr>
      <vt:lpstr>Working and Error Check</vt:lpstr>
      <vt:lpstr>Working and Error Check Hardware</vt:lpstr>
      <vt:lpstr>Working and Error Check Software </vt:lpstr>
      <vt:lpstr>Sam Phantom without Tumour</vt:lpstr>
      <vt:lpstr>Sam Phantom without Tumour</vt:lpstr>
      <vt:lpstr>Sam Phantom with Tumour</vt:lpstr>
      <vt:lpstr>Sam Phantom with Tumour</vt:lpstr>
      <vt:lpstr>Experimental results and discussion</vt:lpstr>
      <vt:lpstr>Sam Phantom without Tumour</vt:lpstr>
      <vt:lpstr>Sam Phantom with Tumour</vt:lpstr>
      <vt:lpstr>Conclusion</vt:lpstr>
      <vt:lpstr>References</vt:lpstr>
      <vt:lpstr>References</vt:lpstr>
      <vt:lpstr>References</vt:lpstr>
      <vt:lpstr>References</vt:lpstr>
      <vt:lpstr>PowerPoint Presentation</vt:lpstr>
    </vt:vector>
  </TitlesOfParts>
  <Company>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RIT</dc:creator>
  <cp:lastModifiedBy>Balaji V</cp:lastModifiedBy>
  <cp:revision>71</cp:revision>
  <dcterms:created xsi:type="dcterms:W3CDTF">2011-11-23T06:49:31Z</dcterms:created>
  <dcterms:modified xsi:type="dcterms:W3CDTF">2019-03-25T06:36:53Z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TC024238919991</vt:lpwstr>
  </property>
</Properties>
</file>