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1" r:id="rId5"/>
    <p:sldId id="260" r:id="rId6"/>
    <p:sldId id="261" r:id="rId7"/>
    <p:sldId id="266" r:id="rId8"/>
    <p:sldId id="257" r:id="rId9"/>
    <p:sldId id="262" r:id="rId10"/>
    <p:sldId id="263" r:id="rId11"/>
    <p:sldId id="264" r:id="rId12"/>
    <p:sldId id="265" r:id="rId13"/>
    <p:sldId id="268" r:id="rId14"/>
    <p:sldId id="270" r:id="rId15"/>
    <p:sldId id="26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495C13-175E-4D80-82AA-B2AFBDC25245}"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115817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5C13-175E-4D80-82AA-B2AFBDC25245}"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3573001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5C13-175E-4D80-82AA-B2AFBDC25245}"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404437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495C13-175E-4D80-82AA-B2AFBDC25245}"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189279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495C13-175E-4D80-82AA-B2AFBDC25245}"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2750478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495C13-175E-4D80-82AA-B2AFBDC25245}"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3009261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495C13-175E-4D80-82AA-B2AFBDC25245}" type="datetimeFigureOut">
              <a:rPr lang="en-US" smtClean="0"/>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172996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495C13-175E-4D80-82AA-B2AFBDC25245}" type="datetimeFigureOut">
              <a:rPr lang="en-US" smtClean="0"/>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3801356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95C13-175E-4D80-82AA-B2AFBDC25245}" type="datetimeFigureOut">
              <a:rPr lang="en-US" smtClean="0"/>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6654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95C13-175E-4D80-82AA-B2AFBDC25245}"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144674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95C13-175E-4D80-82AA-B2AFBDC25245}"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5C65E-387D-468B-BA86-76CF0FBEE250}" type="slidenum">
              <a:rPr lang="en-US" smtClean="0"/>
              <a:t>‹#›</a:t>
            </a:fld>
            <a:endParaRPr lang="en-US"/>
          </a:p>
        </p:txBody>
      </p:sp>
    </p:spTree>
    <p:extLst>
      <p:ext uri="{BB962C8B-B14F-4D97-AF65-F5344CB8AC3E}">
        <p14:creationId xmlns:p14="http://schemas.microsoft.com/office/powerpoint/2010/main" val="216422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95C13-175E-4D80-82AA-B2AFBDC25245}" type="datetimeFigureOut">
              <a:rPr lang="en-US" smtClean="0"/>
              <a:t>9/4/2018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5C65E-387D-468B-BA86-76CF0FBEE250}" type="slidenum">
              <a:rPr lang="en-US" smtClean="0"/>
              <a:t>‹#›</a:t>
            </a:fld>
            <a:endParaRPr lang="en-US"/>
          </a:p>
        </p:txBody>
      </p:sp>
    </p:spTree>
    <p:extLst>
      <p:ext uri="{BB962C8B-B14F-4D97-AF65-F5344CB8AC3E}">
        <p14:creationId xmlns:p14="http://schemas.microsoft.com/office/powerpoint/2010/main" val="1016611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6214"/>
            <a:ext cx="9144000" cy="2086379"/>
          </a:xfrm>
        </p:spPr>
        <p:txBody>
          <a:bodyPr>
            <a:normAutofit/>
          </a:bodyPr>
          <a:lstStyle/>
          <a:p>
            <a:r>
              <a:rPr lang="en-US" sz="3600" b="0" i="0" u="none" strike="noStrike" dirty="0" smtClean="0">
                <a:solidFill>
                  <a:srgbClr val="002060"/>
                </a:solidFill>
                <a:effectLst/>
                <a:latin typeface="Arial Black" panose="020B0A04020102020204" pitchFamily="34" charset="0"/>
              </a:rPr>
              <a:t>Multi-task Computation </a:t>
            </a:r>
            <a:br>
              <a:rPr lang="en-US" sz="3600" b="0" i="0" u="none" strike="noStrike" dirty="0" smtClean="0">
                <a:solidFill>
                  <a:srgbClr val="002060"/>
                </a:solidFill>
                <a:effectLst/>
                <a:latin typeface="Arial Black" panose="020B0A04020102020204" pitchFamily="34" charset="0"/>
              </a:rPr>
            </a:br>
            <a:r>
              <a:rPr lang="en-US" sz="3600" b="0" i="0" u="none" strike="noStrike" dirty="0" smtClean="0">
                <a:solidFill>
                  <a:srgbClr val="002060"/>
                </a:solidFill>
                <a:effectLst/>
                <a:latin typeface="Arial Black" panose="020B0A04020102020204" pitchFamily="34" charset="0"/>
              </a:rPr>
              <a:t>Offloading and Scheduling </a:t>
            </a:r>
            <a:br>
              <a:rPr lang="en-US" sz="3600" b="0" i="0" u="none" strike="noStrike" dirty="0" smtClean="0">
                <a:solidFill>
                  <a:srgbClr val="002060"/>
                </a:solidFill>
                <a:effectLst/>
                <a:latin typeface="Arial Black" panose="020B0A04020102020204" pitchFamily="34" charset="0"/>
              </a:rPr>
            </a:br>
            <a:r>
              <a:rPr lang="en-US" sz="3600" b="0" i="0" u="none" strike="noStrike" dirty="0" smtClean="0">
                <a:solidFill>
                  <a:srgbClr val="002060"/>
                </a:solidFill>
                <a:effectLst/>
                <a:latin typeface="Arial Black" panose="020B0A04020102020204" pitchFamily="34" charset="0"/>
              </a:rPr>
              <a:t>in</a:t>
            </a:r>
            <a:r>
              <a:rPr lang="en-US" sz="3600" dirty="0">
                <a:solidFill>
                  <a:srgbClr val="002060"/>
                </a:solidFill>
                <a:latin typeface="Arial Black" panose="020B0A04020102020204" pitchFamily="34" charset="0"/>
              </a:rPr>
              <a:t> </a:t>
            </a:r>
            <a:r>
              <a:rPr lang="en-US" sz="3600" b="0" i="0" u="none" strike="noStrike" dirty="0" smtClean="0">
                <a:solidFill>
                  <a:srgbClr val="002060"/>
                </a:solidFill>
                <a:effectLst/>
                <a:latin typeface="Arial Black" panose="020B0A04020102020204" pitchFamily="34" charset="0"/>
              </a:rPr>
              <a:t>Mobile Cloud Computing </a:t>
            </a:r>
            <a:endParaRPr lang="en-US" sz="3600" dirty="0"/>
          </a:p>
        </p:txBody>
      </p:sp>
      <p:sp>
        <p:nvSpPr>
          <p:cNvPr id="3" name="Subtitle 2"/>
          <p:cNvSpPr>
            <a:spLocks noGrp="1"/>
          </p:cNvSpPr>
          <p:nvPr>
            <p:ph type="subTitle" idx="1"/>
          </p:nvPr>
        </p:nvSpPr>
        <p:spPr>
          <a:xfrm>
            <a:off x="1524000" y="2485623"/>
            <a:ext cx="9144000" cy="3773509"/>
          </a:xfrm>
        </p:spPr>
        <p:txBody>
          <a:bodyPr>
            <a:normAutofit fontScale="92500" lnSpcReduction="10000"/>
          </a:bodyPr>
          <a:lstStyle/>
          <a:p>
            <a:pPr>
              <a:spcBef>
                <a:spcPts val="0"/>
              </a:spcBef>
            </a:pPr>
            <a:r>
              <a:rPr lang="en-US" b="1" dirty="0">
                <a:solidFill>
                  <a:srgbClr val="000000"/>
                </a:solidFill>
                <a:latin typeface="Times New Roman" panose="02020603050405020304" pitchFamily="18" charset="0"/>
              </a:rPr>
              <a:t>                   </a:t>
            </a:r>
            <a:endParaRPr lang="en-US" b="1" dirty="0" smtClean="0">
              <a:solidFill>
                <a:srgbClr val="000000"/>
              </a:solidFill>
              <a:latin typeface="Times New Roman" panose="02020603050405020304" pitchFamily="18" charset="0"/>
            </a:endParaRPr>
          </a:p>
          <a:p>
            <a:pPr>
              <a:spcBef>
                <a:spcPts val="0"/>
              </a:spcBef>
            </a:pPr>
            <a:endParaRPr lang="en-US" b="1" dirty="0" smtClean="0">
              <a:solidFill>
                <a:srgbClr val="000000"/>
              </a:solidFill>
              <a:latin typeface="Times New Roman" panose="02020603050405020304" pitchFamily="18" charset="0"/>
            </a:endParaRPr>
          </a:p>
          <a:p>
            <a:pPr>
              <a:spcBef>
                <a:spcPts val="0"/>
              </a:spcBef>
            </a:pPr>
            <a:r>
              <a:rPr lang="en-US" b="1" dirty="0" smtClean="0">
                <a:solidFill>
                  <a:schemeClr val="accent1">
                    <a:lumMod val="50000"/>
                  </a:schemeClr>
                </a:solidFill>
                <a:latin typeface="Times New Roman" panose="02020603050405020304" pitchFamily="18" charset="0"/>
              </a:rPr>
              <a:t>Team Members:</a:t>
            </a:r>
            <a:endParaRPr lang="en-US" b="0" dirty="0" smtClean="0">
              <a:solidFill>
                <a:schemeClr val="accent1">
                  <a:lumMod val="50000"/>
                </a:schemeClr>
              </a:solidFill>
              <a:effectLst/>
            </a:endParaRPr>
          </a:p>
          <a:p>
            <a:pPr>
              <a:spcBef>
                <a:spcPts val="480"/>
              </a:spcBef>
            </a:pPr>
            <a:r>
              <a:rPr lang="en-US" b="1" dirty="0">
                <a:solidFill>
                  <a:schemeClr val="accent1">
                    <a:lumMod val="50000"/>
                  </a:schemeClr>
                </a:solidFill>
                <a:latin typeface="Times New Roman" panose="02020603050405020304" pitchFamily="18" charset="0"/>
              </a:rPr>
              <a:t>     </a:t>
            </a:r>
            <a:r>
              <a:rPr lang="en-US" b="1" dirty="0" smtClean="0">
                <a:solidFill>
                  <a:schemeClr val="accent1">
                    <a:lumMod val="50000"/>
                  </a:schemeClr>
                </a:solidFill>
                <a:latin typeface="Times New Roman" panose="02020603050405020304" pitchFamily="18" charset="0"/>
              </a:rPr>
              <a:t>	   Balaji B		2015115009</a:t>
            </a:r>
            <a:endParaRPr lang="en-US" b="0" dirty="0" smtClean="0">
              <a:solidFill>
                <a:schemeClr val="accent1">
                  <a:lumMod val="50000"/>
                </a:schemeClr>
              </a:solidFill>
              <a:effectLst/>
            </a:endParaRPr>
          </a:p>
          <a:p>
            <a:pPr>
              <a:spcBef>
                <a:spcPts val="480"/>
              </a:spcBef>
            </a:pPr>
            <a:r>
              <a:rPr lang="en-US" b="1" dirty="0">
                <a:solidFill>
                  <a:schemeClr val="accent1">
                    <a:lumMod val="50000"/>
                  </a:schemeClr>
                </a:solidFill>
                <a:latin typeface="Times New Roman" panose="02020603050405020304" pitchFamily="18" charset="0"/>
              </a:rPr>
              <a:t>  </a:t>
            </a:r>
            <a:r>
              <a:rPr lang="en-US" b="1" dirty="0" smtClean="0">
                <a:solidFill>
                  <a:schemeClr val="accent1">
                    <a:lumMod val="50000"/>
                  </a:schemeClr>
                </a:solidFill>
                <a:latin typeface="Times New Roman" panose="02020603050405020304" pitchFamily="18" charset="0"/>
              </a:rPr>
              <a:t>               Mohammed </a:t>
            </a:r>
            <a:r>
              <a:rPr lang="en-US" b="1" dirty="0" err="1">
                <a:solidFill>
                  <a:schemeClr val="accent1">
                    <a:lumMod val="50000"/>
                  </a:schemeClr>
                </a:solidFill>
                <a:latin typeface="Times New Roman" panose="02020603050405020304" pitchFamily="18" charset="0"/>
              </a:rPr>
              <a:t>Hasif</a:t>
            </a:r>
            <a:r>
              <a:rPr lang="en-US" b="1" dirty="0">
                <a:solidFill>
                  <a:schemeClr val="accent1">
                    <a:lumMod val="50000"/>
                  </a:schemeClr>
                </a:solidFill>
                <a:latin typeface="Times New Roman" panose="02020603050405020304" pitchFamily="18" charset="0"/>
              </a:rPr>
              <a:t> M 2015115029</a:t>
            </a:r>
            <a:endParaRPr lang="en-US" b="0" dirty="0" smtClean="0">
              <a:solidFill>
                <a:schemeClr val="accent1">
                  <a:lumMod val="50000"/>
                </a:schemeClr>
              </a:solidFill>
              <a:effectLst/>
            </a:endParaRPr>
          </a:p>
          <a:p>
            <a:pPr>
              <a:spcBef>
                <a:spcPts val="480"/>
              </a:spcBef>
            </a:pPr>
            <a:r>
              <a:rPr lang="en-US" b="1" dirty="0">
                <a:solidFill>
                  <a:schemeClr val="accent1">
                    <a:lumMod val="50000"/>
                  </a:schemeClr>
                </a:solidFill>
                <a:latin typeface="Times New Roman" panose="02020603050405020304" pitchFamily="18" charset="0"/>
              </a:rPr>
              <a:t>    </a:t>
            </a:r>
            <a:r>
              <a:rPr lang="en-US" b="1" dirty="0" smtClean="0">
                <a:solidFill>
                  <a:schemeClr val="accent1">
                    <a:lumMod val="50000"/>
                  </a:schemeClr>
                </a:solidFill>
                <a:latin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rPr>
              <a:t>Sarguru</a:t>
            </a:r>
            <a:r>
              <a:rPr lang="en-US" b="1" dirty="0" smtClean="0">
                <a:solidFill>
                  <a:schemeClr val="accent1">
                    <a:lumMod val="50000"/>
                  </a:schemeClr>
                </a:solidFill>
                <a:latin typeface="Times New Roman" panose="02020603050405020304" pitchFamily="18" charset="0"/>
              </a:rPr>
              <a:t> </a:t>
            </a:r>
            <a:r>
              <a:rPr lang="en-US" b="1" dirty="0">
                <a:solidFill>
                  <a:schemeClr val="accent1">
                    <a:lumMod val="50000"/>
                  </a:schemeClr>
                </a:solidFill>
                <a:latin typeface="Times New Roman" panose="02020603050405020304" pitchFamily="18" charset="0"/>
              </a:rPr>
              <a:t>K     </a:t>
            </a:r>
            <a:r>
              <a:rPr lang="en-US" b="1" dirty="0" smtClean="0">
                <a:solidFill>
                  <a:schemeClr val="accent1">
                    <a:lumMod val="50000"/>
                  </a:schemeClr>
                </a:solidFill>
                <a:latin typeface="Times New Roman" panose="02020603050405020304" pitchFamily="18" charset="0"/>
              </a:rPr>
              <a:t>	2015115049</a:t>
            </a:r>
          </a:p>
          <a:p>
            <a:pPr>
              <a:spcBef>
                <a:spcPts val="480"/>
              </a:spcBef>
            </a:pPr>
            <a:endParaRPr lang="en-US" b="0" dirty="0" smtClean="0">
              <a:effectLst/>
            </a:endParaRPr>
          </a:p>
          <a:p>
            <a:pPr algn="l">
              <a:spcBef>
                <a:spcPts val="480"/>
              </a:spcBef>
            </a:pPr>
            <a:r>
              <a:rPr lang="en-US" b="1" dirty="0">
                <a:solidFill>
                  <a:schemeClr val="accent1">
                    <a:lumMod val="50000"/>
                  </a:schemeClr>
                </a:solidFill>
                <a:latin typeface="Times New Roman" panose="02020603050405020304" pitchFamily="18" charset="0"/>
              </a:rPr>
              <a:t>Project Guide:</a:t>
            </a:r>
            <a:endParaRPr lang="en-US" b="0" dirty="0" smtClean="0">
              <a:solidFill>
                <a:schemeClr val="accent1">
                  <a:lumMod val="50000"/>
                </a:schemeClr>
              </a:solidFill>
              <a:effectLst/>
            </a:endParaRPr>
          </a:p>
          <a:p>
            <a:pPr algn="l">
              <a:spcBef>
                <a:spcPts val="480"/>
              </a:spcBef>
            </a:pPr>
            <a:r>
              <a:rPr lang="en-US" b="1" dirty="0" err="1">
                <a:solidFill>
                  <a:schemeClr val="accent1">
                    <a:lumMod val="50000"/>
                  </a:schemeClr>
                </a:solidFill>
                <a:latin typeface="Times New Roman" panose="02020603050405020304" pitchFamily="18" charset="0"/>
              </a:rPr>
              <a:t>Dr.M.Vijayalakshmi</a:t>
            </a:r>
            <a:endParaRPr lang="en-US" b="0" dirty="0" smtClean="0">
              <a:solidFill>
                <a:schemeClr val="accent1">
                  <a:lumMod val="50000"/>
                </a:schemeClr>
              </a:solidFill>
              <a:effectLst/>
            </a:endParaRPr>
          </a:p>
          <a:p>
            <a:r>
              <a:rPr lang="en-US" dirty="0" smtClean="0"/>
              <a:t/>
            </a:r>
            <a:br>
              <a:rPr lang="en-US" dirty="0" smtClean="0"/>
            </a:br>
            <a:endParaRPr lang="en-US" dirty="0" smtClean="0"/>
          </a:p>
        </p:txBody>
      </p:sp>
    </p:spTree>
    <p:extLst>
      <p:ext uri="{BB962C8B-B14F-4D97-AF65-F5344CB8AC3E}">
        <p14:creationId xmlns:p14="http://schemas.microsoft.com/office/powerpoint/2010/main" val="1180582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PROFILING</a:t>
            </a:r>
            <a:endParaRPr lang="en-US" dirty="0"/>
          </a:p>
        </p:txBody>
      </p:sp>
      <p:sp>
        <p:nvSpPr>
          <p:cNvPr id="3" name="Content Placeholder 2"/>
          <p:cNvSpPr>
            <a:spLocks noGrp="1"/>
          </p:cNvSpPr>
          <p:nvPr>
            <p:ph idx="1"/>
          </p:nvPr>
        </p:nvSpPr>
        <p:spPr/>
        <p:txBody>
          <a:bodyPr>
            <a:normAutofit/>
          </a:bodyPr>
          <a:lstStyle/>
          <a:p>
            <a:r>
              <a:rPr lang="en-US" dirty="0" smtClean="0"/>
              <a:t>A program profiler collects characteristics of applications, e.g., the execution time, the memory usage and the size of data. </a:t>
            </a:r>
          </a:p>
          <a:p>
            <a:r>
              <a:rPr lang="en-US" dirty="0" smtClean="0"/>
              <a:t>It obtains the control flow graph of an application by analyzing with nodes representing methods and edges representing relations between objects.</a:t>
            </a:r>
          </a:p>
          <a:p>
            <a:r>
              <a:rPr lang="en-US" dirty="0" smtClean="0"/>
              <a:t>A network profiler collects information about wireless connection status and available bandwidth.</a:t>
            </a:r>
          </a:p>
          <a:p>
            <a:r>
              <a:rPr lang="en-US" dirty="0" smtClean="0"/>
              <a:t>Device profiler contains information about battery level and the CPU frequency.</a:t>
            </a:r>
            <a:endParaRPr lang="en-US" dirty="0"/>
          </a:p>
        </p:txBody>
      </p:sp>
    </p:spTree>
    <p:extLst>
      <p:ext uri="{BB962C8B-B14F-4D97-AF65-F5344CB8AC3E}">
        <p14:creationId xmlns:p14="http://schemas.microsoft.com/office/powerpoint/2010/main" val="3368511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PARTITIONING</a:t>
            </a:r>
            <a:endParaRPr lang="en-US" dirty="0"/>
          </a:p>
        </p:txBody>
      </p:sp>
      <p:sp>
        <p:nvSpPr>
          <p:cNvPr id="3" name="Content Placeholder 2"/>
          <p:cNvSpPr>
            <a:spLocks noGrp="1"/>
          </p:cNvSpPr>
          <p:nvPr>
            <p:ph idx="1"/>
          </p:nvPr>
        </p:nvSpPr>
        <p:spPr/>
        <p:txBody>
          <a:bodyPr>
            <a:normAutofit/>
          </a:bodyPr>
          <a:lstStyle/>
          <a:p>
            <a:r>
              <a:rPr lang="en-US" dirty="0" smtClean="0"/>
              <a:t>Application partitioning is a technique of splitting the application into separate tasks, while preserving the semantics of the original application. </a:t>
            </a:r>
          </a:p>
          <a:p>
            <a:r>
              <a:rPr lang="en-US" dirty="0" smtClean="0"/>
              <a:t>Method based partitioning will be performed. </a:t>
            </a:r>
          </a:p>
          <a:p>
            <a:r>
              <a:rPr lang="en-US" dirty="0" smtClean="0"/>
              <a:t>Each method in the application is considered as a separate partition.</a:t>
            </a:r>
          </a:p>
          <a:p>
            <a:r>
              <a:rPr lang="en-US" dirty="0" smtClean="0"/>
              <a:t>Certain methods that cannot be offloaded to the cloud as they can be only done in local device. </a:t>
            </a:r>
            <a:r>
              <a:rPr lang="en-US" dirty="0"/>
              <a:t>e</a:t>
            </a:r>
            <a:r>
              <a:rPr lang="en-US" dirty="0" smtClean="0"/>
              <a:t>.g. method requiring input from sensors in the devices.</a:t>
            </a:r>
          </a:p>
          <a:p>
            <a:r>
              <a:rPr lang="en-US" dirty="0" smtClean="0"/>
              <a:t>The methods which can be offloaded are annotated.</a:t>
            </a:r>
            <a:endParaRPr lang="en-US" dirty="0"/>
          </a:p>
        </p:txBody>
      </p:sp>
    </p:spTree>
    <p:extLst>
      <p:ext uri="{BB962C8B-B14F-4D97-AF65-F5344CB8AC3E}">
        <p14:creationId xmlns:p14="http://schemas.microsoft.com/office/powerpoint/2010/main" val="2024489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OFFLOAD DECISION MAKING</a:t>
            </a:r>
            <a:endParaRPr lang="en-US" dirty="0"/>
          </a:p>
        </p:txBody>
      </p:sp>
      <p:sp>
        <p:nvSpPr>
          <p:cNvPr id="3" name="Content Placeholder 2"/>
          <p:cNvSpPr>
            <a:spLocks noGrp="1"/>
          </p:cNvSpPr>
          <p:nvPr>
            <p:ph idx="1"/>
          </p:nvPr>
        </p:nvSpPr>
        <p:spPr/>
        <p:txBody>
          <a:bodyPr/>
          <a:lstStyle/>
          <a:p>
            <a:r>
              <a:rPr lang="en-US" dirty="0" smtClean="0"/>
              <a:t>The offload decision making algorithm takes a weighted graph as input which represents the application’s methods as the nodes and the communication between them as the edges.</a:t>
            </a:r>
          </a:p>
          <a:p>
            <a:r>
              <a:rPr lang="en-US" dirty="0" smtClean="0"/>
              <a:t>Each node has three costs, the first is the cost of performing the operation locally, on edge node or remote server.</a:t>
            </a:r>
          </a:p>
          <a:p>
            <a:r>
              <a:rPr lang="en-US" dirty="0" smtClean="0"/>
              <a:t>The weight of the edges is the communication cost to the offloaded computation.</a:t>
            </a:r>
          </a:p>
          <a:p>
            <a:r>
              <a:rPr lang="en-US" dirty="0" smtClean="0"/>
              <a:t>The Min cut algorithm tells which operations should be performed locally and which should be offloaded.</a:t>
            </a:r>
            <a:endParaRPr lang="en-US" dirty="0"/>
          </a:p>
        </p:txBody>
      </p:sp>
    </p:spTree>
    <p:extLst>
      <p:ext uri="{BB962C8B-B14F-4D97-AF65-F5344CB8AC3E}">
        <p14:creationId xmlns:p14="http://schemas.microsoft.com/office/powerpoint/2010/main" val="3329632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OFFLOADING</a:t>
            </a:r>
            <a:endParaRPr lang="en-US" dirty="0"/>
          </a:p>
        </p:txBody>
      </p:sp>
      <p:sp>
        <p:nvSpPr>
          <p:cNvPr id="3" name="Content Placeholder 2"/>
          <p:cNvSpPr>
            <a:spLocks noGrp="1"/>
          </p:cNvSpPr>
          <p:nvPr>
            <p:ph idx="1"/>
          </p:nvPr>
        </p:nvSpPr>
        <p:spPr/>
        <p:txBody>
          <a:bodyPr/>
          <a:lstStyle/>
          <a:p>
            <a:r>
              <a:rPr lang="en-US" dirty="0"/>
              <a:t>T</a:t>
            </a:r>
            <a:r>
              <a:rPr lang="en-US" dirty="0" smtClean="0"/>
              <a:t>he methods to be offloaded from the offloading decision algorithm are obtained.</a:t>
            </a:r>
          </a:p>
          <a:p>
            <a:r>
              <a:rPr lang="en-US" dirty="0" smtClean="0"/>
              <a:t>These methods are placed in separate files and sent to the edge or cloud.</a:t>
            </a:r>
          </a:p>
          <a:p>
            <a:r>
              <a:rPr lang="en-US" dirty="0" smtClean="0"/>
              <a:t>If the same method is to be executed again remotely, only the parameters have to be sent to the cloud.</a:t>
            </a:r>
          </a:p>
          <a:p>
            <a:r>
              <a:rPr lang="en-US" dirty="0" smtClean="0"/>
              <a:t>The methods are executed and the output is integrated in the mobile side.</a:t>
            </a:r>
            <a:endParaRPr lang="en-US" dirty="0"/>
          </a:p>
        </p:txBody>
      </p:sp>
    </p:spTree>
    <p:extLst>
      <p:ext uri="{BB962C8B-B14F-4D97-AF65-F5344CB8AC3E}">
        <p14:creationId xmlns:p14="http://schemas.microsoft.com/office/powerpoint/2010/main" val="954395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a:t>
            </a:r>
            <a:r>
              <a:rPr lang="en-US" dirty="0"/>
              <a:t>G</a:t>
            </a:r>
            <a:r>
              <a:rPr lang="en-US" dirty="0" smtClean="0"/>
              <a:t>reedy Maximal Scheduling</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Mobile devices sends offloading request to all nearby wireless devices </a:t>
            </a:r>
          </a:p>
          <a:p>
            <a:pPr fontAlgn="base"/>
            <a:r>
              <a:rPr lang="en-US" dirty="0"/>
              <a:t>If a wireless devices receives more than one request, it choose based on the highest weight and sends accept signal.</a:t>
            </a:r>
          </a:p>
          <a:p>
            <a:pPr fontAlgn="base"/>
            <a:r>
              <a:rPr lang="en-US" dirty="0"/>
              <a:t>If a mobile device receive accept signal it will acknowledge.</a:t>
            </a:r>
          </a:p>
          <a:p>
            <a:pPr fontAlgn="base"/>
            <a:r>
              <a:rPr lang="en-US" dirty="0"/>
              <a:t>On conformation from the mobile device, wireless device is ready to serve that mobile device</a:t>
            </a:r>
          </a:p>
          <a:p>
            <a:pPr fontAlgn="base"/>
            <a:r>
              <a:rPr lang="en-US" dirty="0"/>
              <a:t>Wireless device will inform other mobile devices connecting to it with an occupation message.</a:t>
            </a:r>
          </a:p>
          <a:p>
            <a:pPr fontAlgn="base"/>
            <a:r>
              <a:rPr lang="en-US" dirty="0"/>
              <a:t>If a mobile device receive a occupation message from a wireless device, it deletes the link from that wireless device.</a:t>
            </a:r>
          </a:p>
          <a:p>
            <a:endParaRPr lang="en-US" dirty="0"/>
          </a:p>
        </p:txBody>
      </p:sp>
    </p:spTree>
    <p:extLst>
      <p:ext uri="{BB962C8B-B14F-4D97-AF65-F5344CB8AC3E}">
        <p14:creationId xmlns:p14="http://schemas.microsoft.com/office/powerpoint/2010/main" val="1657512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INNOVATION</a:t>
            </a:r>
            <a:endParaRPr lang="en-US" b="1" dirty="0"/>
          </a:p>
        </p:txBody>
      </p:sp>
      <p:sp>
        <p:nvSpPr>
          <p:cNvPr id="3" name="Content Placeholder 2"/>
          <p:cNvSpPr>
            <a:spLocks noGrp="1"/>
          </p:cNvSpPr>
          <p:nvPr>
            <p:ph idx="1"/>
          </p:nvPr>
        </p:nvSpPr>
        <p:spPr/>
        <p:txBody>
          <a:bodyPr>
            <a:normAutofit/>
          </a:bodyPr>
          <a:lstStyle/>
          <a:p>
            <a:pPr fontAlgn="base"/>
            <a:r>
              <a:rPr lang="en-US" dirty="0"/>
              <a:t>To manage the trade-off between the energy consumption and  delay.</a:t>
            </a:r>
          </a:p>
          <a:p>
            <a:pPr fontAlgn="base"/>
            <a:r>
              <a:rPr lang="en-US" dirty="0"/>
              <a:t>Exploiting the available resources at the network edge.</a:t>
            </a:r>
          </a:p>
          <a:p>
            <a:pPr fontAlgn="base"/>
            <a:r>
              <a:rPr lang="en-US" dirty="0"/>
              <a:t>Providing quality of experience to the user by serving as many request as possible</a:t>
            </a:r>
            <a:r>
              <a:rPr lang="en-US" dirty="0" smtClean="0"/>
              <a:t>.</a:t>
            </a:r>
            <a:endParaRPr lang="en-US" dirty="0"/>
          </a:p>
          <a:p>
            <a:pPr fontAlgn="base"/>
            <a:r>
              <a:rPr lang="en-US" dirty="0"/>
              <a:t>To make  a better offloading and scheduling decision based on the arrival time, amount of workload and delay constraint of the specific job</a:t>
            </a:r>
            <a:r>
              <a:rPr lang="en-US" dirty="0" smtClean="0"/>
              <a:t>.</a:t>
            </a:r>
            <a:r>
              <a:rPr lang="en-US" b="0" dirty="0" smtClean="0">
                <a:effectLst/>
              </a:rPr>
              <a:t/>
            </a:r>
            <a:br>
              <a:rPr lang="en-US" b="0" dirty="0" smtClean="0">
                <a:effectLst/>
              </a:rPr>
            </a:br>
            <a:endParaRPr lang="en-US" dirty="0"/>
          </a:p>
        </p:txBody>
      </p:sp>
    </p:spTree>
    <p:extLst>
      <p:ext uri="{BB962C8B-B14F-4D97-AF65-F5344CB8AC3E}">
        <p14:creationId xmlns:p14="http://schemas.microsoft.com/office/powerpoint/2010/main" val="4148972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13800" dirty="0" smtClean="0"/>
              <a:t>THANK YOU</a:t>
            </a:r>
            <a:endParaRPr lang="en-US" dirty="0"/>
          </a:p>
        </p:txBody>
      </p:sp>
    </p:spTree>
    <p:extLst>
      <p:ext uri="{BB962C8B-B14F-4D97-AF65-F5344CB8AC3E}">
        <p14:creationId xmlns:p14="http://schemas.microsoft.com/office/powerpoint/2010/main" val="374674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INTRODUCTION</a:t>
            </a:r>
            <a:endParaRPr lang="en-US" b="1" dirty="0">
              <a:solidFill>
                <a:schemeClr val="accent1">
                  <a:lumMod val="50000"/>
                </a:schemeClr>
              </a:solidFill>
            </a:endParaRPr>
          </a:p>
        </p:txBody>
      </p:sp>
      <p:sp>
        <p:nvSpPr>
          <p:cNvPr id="3" name="Content Placeholder 2"/>
          <p:cNvSpPr>
            <a:spLocks noGrp="1"/>
          </p:cNvSpPr>
          <p:nvPr>
            <p:ph idx="1"/>
          </p:nvPr>
        </p:nvSpPr>
        <p:spPr>
          <a:xfrm>
            <a:off x="838199" y="1690688"/>
            <a:ext cx="10515601" cy="4808586"/>
          </a:xfrm>
        </p:spPr>
        <p:txBody>
          <a:bodyPr>
            <a:normAutofit/>
          </a:bodyPr>
          <a:lstStyle/>
          <a:p>
            <a:pPr algn="just"/>
            <a:r>
              <a:rPr lang="en-US" dirty="0" smtClean="0"/>
              <a:t>The limited CPU processing power and battery lifetime of mobile devices hinder the possible execution of computationally intensive applications.</a:t>
            </a:r>
          </a:p>
          <a:p>
            <a:pPr algn="just"/>
            <a:r>
              <a:rPr lang="en-US" dirty="0" smtClean="0"/>
              <a:t> Mobile cloud computing solves this problem by allowing computationally intensive tasks to be offloaded.</a:t>
            </a:r>
          </a:p>
          <a:p>
            <a:pPr algn="just"/>
            <a:r>
              <a:rPr lang="en-US" dirty="0"/>
              <a:t>The Tasks should be categorized in such a way that it can be processed in the local node or it can be processed in the mobile nodes or cloud server</a:t>
            </a:r>
            <a:r>
              <a:rPr lang="en-US" dirty="0" smtClean="0"/>
              <a:t>.</a:t>
            </a:r>
          </a:p>
          <a:p>
            <a:pPr algn="just"/>
            <a:r>
              <a:rPr lang="en-US" dirty="0" smtClean="0"/>
              <a:t>Not all the tasks should be computed in the cloud or remote node because of the transmission cost. Can also be computed in edge nodes.</a:t>
            </a:r>
          </a:p>
          <a:p>
            <a:pPr marL="0" indent="0" algn="just">
              <a:buNone/>
            </a:pPr>
            <a:endParaRPr lang="en-US" dirty="0" smtClean="0"/>
          </a:p>
          <a:p>
            <a:pPr algn="just"/>
            <a:endParaRPr lang="en-US" dirty="0"/>
          </a:p>
        </p:txBody>
      </p:sp>
    </p:spTree>
    <p:extLst>
      <p:ext uri="{BB962C8B-B14F-4D97-AF65-F5344CB8AC3E}">
        <p14:creationId xmlns:p14="http://schemas.microsoft.com/office/powerpoint/2010/main" val="3312293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MOTIVATION</a:t>
            </a:r>
            <a:endParaRPr lang="en-US" b="1" dirty="0">
              <a:solidFill>
                <a:schemeClr val="accent1">
                  <a:lumMod val="50000"/>
                </a:schemeClr>
              </a:solidFill>
            </a:endParaRPr>
          </a:p>
        </p:txBody>
      </p:sp>
      <p:sp>
        <p:nvSpPr>
          <p:cNvPr id="3" name="Content Placeholder 2"/>
          <p:cNvSpPr>
            <a:spLocks noGrp="1"/>
          </p:cNvSpPr>
          <p:nvPr>
            <p:ph idx="1"/>
          </p:nvPr>
        </p:nvSpPr>
        <p:spPr/>
        <p:txBody>
          <a:bodyPr/>
          <a:lstStyle/>
          <a:p>
            <a:pPr algn="just" fontAlgn="base"/>
            <a:r>
              <a:rPr lang="en-US" dirty="0"/>
              <a:t>Faster the computation and  lower the delay better the user experience.</a:t>
            </a:r>
          </a:p>
          <a:p>
            <a:pPr algn="just" fontAlgn="base"/>
            <a:r>
              <a:rPr lang="en-US" dirty="0"/>
              <a:t>Efficient utilization by reducing energy consumption and increasing the revenue based on the offloading of the task</a:t>
            </a:r>
            <a:r>
              <a:rPr lang="en-US" dirty="0" smtClean="0"/>
              <a:t>.</a:t>
            </a:r>
            <a:endParaRPr lang="en-US" dirty="0"/>
          </a:p>
          <a:p>
            <a:pPr algn="just" fontAlgn="base"/>
            <a:r>
              <a:rPr lang="en-US" dirty="0"/>
              <a:t>To explore the idle devices and storage resources at the network edge</a:t>
            </a:r>
            <a:r>
              <a:rPr lang="en-US" dirty="0" smtClean="0"/>
              <a:t>.</a:t>
            </a:r>
            <a:endParaRPr lang="en-US" dirty="0"/>
          </a:p>
        </p:txBody>
      </p:sp>
    </p:spTree>
    <p:extLst>
      <p:ext uri="{BB962C8B-B14F-4D97-AF65-F5344CB8AC3E}">
        <p14:creationId xmlns:p14="http://schemas.microsoft.com/office/powerpoint/2010/main" val="1505892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Gx7g18upIOyghVqs-QqY-YUGOewqK0ncBYE7O8NXeiRNZ6b13Qd_VqIsciuaub4nobRX6d7UsXQQzSYZ2SE0ewj4QwWTwAXg1oUTSnnZ_sAUL1BA3ZVUblUtnsq_sp5sJgT9W1qBlk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221" y="726878"/>
            <a:ext cx="8229600" cy="558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465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29" y="2672227"/>
            <a:ext cx="10515600" cy="1325563"/>
          </a:xfrm>
        </p:spPr>
        <p:txBody>
          <a:bodyPr>
            <a:normAutofit/>
          </a:bodyPr>
          <a:lstStyle/>
          <a:p>
            <a:pPr algn="ctr"/>
            <a:r>
              <a:rPr lang="en-US" sz="5400" b="1" dirty="0" smtClean="0">
                <a:solidFill>
                  <a:schemeClr val="accent1">
                    <a:lumMod val="50000"/>
                  </a:schemeClr>
                </a:solidFill>
              </a:rPr>
              <a:t>LITERATURE SURVEY</a:t>
            </a:r>
            <a:endParaRPr lang="en-US" sz="5400" b="1" dirty="0">
              <a:solidFill>
                <a:schemeClr val="accent1">
                  <a:lumMod val="50000"/>
                </a:schemeClr>
              </a:solidFill>
            </a:endParaRPr>
          </a:p>
        </p:txBody>
      </p:sp>
    </p:spTree>
    <p:extLst>
      <p:ext uri="{BB962C8B-B14F-4D97-AF65-F5344CB8AC3E}">
        <p14:creationId xmlns:p14="http://schemas.microsoft.com/office/powerpoint/2010/main" val="2713604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5750228"/>
              </p:ext>
            </p:extLst>
          </p:nvPr>
        </p:nvGraphicFramePr>
        <p:xfrm>
          <a:off x="1778780" y="396108"/>
          <a:ext cx="9573848" cy="6166471"/>
        </p:xfrm>
        <a:graphic>
          <a:graphicData uri="http://schemas.openxmlformats.org/drawingml/2006/table">
            <a:tbl>
              <a:tblPr firstRow="1" bandRow="1">
                <a:tableStyleId>{5C22544A-7EE6-4342-B048-85BDC9FD1C3A}</a:tableStyleId>
              </a:tblPr>
              <a:tblGrid>
                <a:gridCol w="2511866"/>
                <a:gridCol w="3375854"/>
                <a:gridCol w="3686128"/>
              </a:tblGrid>
              <a:tr h="673037">
                <a:tc>
                  <a:txBody>
                    <a:bodyPr/>
                    <a:lstStyle/>
                    <a:p>
                      <a:r>
                        <a:rPr lang="en-US" dirty="0" smtClean="0"/>
                        <a:t>Objective</a:t>
                      </a:r>
                      <a:endParaRPr lang="en-US" dirty="0"/>
                    </a:p>
                  </a:txBody>
                  <a:tcPr/>
                </a:tc>
                <a:tc>
                  <a:txBody>
                    <a:bodyPr/>
                    <a:lstStyle/>
                    <a:p>
                      <a:r>
                        <a:rPr lang="en-US" dirty="0" smtClean="0"/>
                        <a:t>Study Purpose </a:t>
                      </a:r>
                      <a:endParaRPr lang="en-US" dirty="0"/>
                    </a:p>
                  </a:txBody>
                  <a:tcPr/>
                </a:tc>
                <a:tc>
                  <a:txBody>
                    <a:bodyPr/>
                    <a:lstStyle/>
                    <a:p>
                      <a:r>
                        <a:rPr lang="en-US" dirty="0" smtClean="0"/>
                        <a:t>Result</a:t>
                      </a:r>
                      <a:endParaRPr lang="en-US" dirty="0"/>
                    </a:p>
                  </a:txBody>
                  <a:tcPr/>
                </a:tc>
              </a:tr>
              <a:tr h="2602523">
                <a:tc>
                  <a:txBody>
                    <a:bodyPr/>
                    <a:lstStyle/>
                    <a:p>
                      <a:r>
                        <a:rPr lang="en-US" dirty="0" smtClean="0"/>
                        <a:t>MULTI-USER MULTI-TASK COMPUTATION OFFLOADING IN GREEN MOBILE</a:t>
                      </a:r>
                      <a:r>
                        <a:rPr lang="en-US" baseline="0" dirty="0" smtClean="0"/>
                        <a:t> EDGE CLOUD COMPUTING. </a:t>
                      </a:r>
                    </a:p>
                    <a:p>
                      <a:r>
                        <a:rPr lang="en-US" baseline="0" dirty="0" smtClean="0"/>
                        <a:t>– IEEE TRANSACTIONS ON SERVICES COMPUTING .2018</a:t>
                      </a:r>
                      <a:endParaRPr lang="en-US" dirty="0"/>
                    </a:p>
                  </a:txBody>
                  <a:tcPr/>
                </a:tc>
                <a:tc>
                  <a:txBody>
                    <a:bodyPr/>
                    <a:lstStyle/>
                    <a:p>
                      <a:pPr rtl="0"/>
                      <a:r>
                        <a:rPr lang="en-US" sz="1800" b="0" i="0" u="none" strike="noStrike" kern="1200" dirty="0" smtClean="0">
                          <a:solidFill>
                            <a:schemeClr val="dk1"/>
                          </a:solidFill>
                          <a:effectLst/>
                          <a:latin typeface="+mn-lt"/>
                          <a:ea typeface="+mn-ea"/>
                          <a:cs typeface="+mn-cs"/>
                        </a:rPr>
                        <a:t>To learn about the multi-user multi-tasking offloading computational framework.</a:t>
                      </a:r>
                      <a:endParaRPr lang="en-US" b="0" dirty="0" smtClean="0">
                        <a:effectLst/>
                      </a:endParaRPr>
                    </a:p>
                    <a:p>
                      <a:pPr rtl="0"/>
                      <a:r>
                        <a:rPr lang="en-US" sz="1800" b="0" i="0" u="none" strike="noStrike" kern="1200" dirty="0" smtClean="0">
                          <a:solidFill>
                            <a:schemeClr val="dk1"/>
                          </a:solidFill>
                          <a:effectLst/>
                          <a:latin typeface="+mn-lt"/>
                          <a:ea typeface="+mn-ea"/>
                          <a:cs typeface="+mn-cs"/>
                        </a:rPr>
                        <a:t>Offloading the task from mobile device to mobile edge.</a:t>
                      </a:r>
                      <a:endParaRPr lang="en-US" b="0" dirty="0" smtClean="0">
                        <a:effectLst/>
                      </a:endParaRPr>
                    </a:p>
                    <a:p>
                      <a:pPr rtl="0"/>
                      <a:r>
                        <a:rPr lang="en-US" sz="1800" b="0" i="0" u="none" strike="noStrike" kern="1200" dirty="0" smtClean="0">
                          <a:solidFill>
                            <a:schemeClr val="dk1"/>
                          </a:solidFill>
                          <a:effectLst/>
                          <a:latin typeface="+mn-lt"/>
                          <a:ea typeface="+mn-ea"/>
                          <a:cs typeface="+mn-cs"/>
                        </a:rPr>
                        <a:t>Performance of centralized and distributed greedy maximal algorithm.</a:t>
                      </a:r>
                      <a:endParaRPr lang="en-US" b="0" dirty="0" smtClean="0">
                        <a:effectLst/>
                      </a:endParaRPr>
                    </a:p>
                    <a:p>
                      <a:r>
                        <a:rPr lang="en-US" dirty="0" smtClean="0"/>
                        <a:t/>
                      </a:r>
                      <a:br>
                        <a:rPr lang="en-US" dirty="0" smtClean="0"/>
                      </a:br>
                      <a:endParaRPr lang="en-US" dirty="0"/>
                    </a:p>
                  </a:txBody>
                  <a:tcPr/>
                </a:tc>
                <a:tc>
                  <a:txBody>
                    <a:bodyPr/>
                    <a:lstStyle/>
                    <a:p>
                      <a:r>
                        <a:rPr lang="en-US" sz="1800" b="0" i="0" u="none" strike="noStrike" kern="1200" dirty="0" smtClean="0">
                          <a:solidFill>
                            <a:schemeClr val="dk1"/>
                          </a:solidFill>
                          <a:effectLst/>
                          <a:latin typeface="+mn-lt"/>
                          <a:ea typeface="+mn-ea"/>
                          <a:cs typeface="+mn-cs"/>
                        </a:rPr>
                        <a:t>Distributed Greedy maximal scheduling algorithm is preferred over the Centralized Greedy maximal scheduling algorithm</a:t>
                      </a:r>
                      <a:endParaRPr lang="en-US" dirty="0"/>
                    </a:p>
                  </a:txBody>
                  <a:tcPr/>
                </a:tc>
              </a:tr>
              <a:tr h="2658794">
                <a:tc>
                  <a:txBody>
                    <a:bodyPr/>
                    <a:lstStyle/>
                    <a:p>
                      <a:r>
                        <a:rPr lang="en-US" dirty="0" smtClean="0"/>
                        <a:t>JOINT OPTIMAL PRICING AND TASK SCHEDULING IN MOBILE CLOUD COMPUTING</a:t>
                      </a:r>
                      <a:r>
                        <a:rPr lang="en-US" baseline="0" dirty="0" smtClean="0"/>
                        <a:t> SYSTEMS. </a:t>
                      </a:r>
                    </a:p>
                    <a:p>
                      <a:r>
                        <a:rPr lang="en-US" baseline="0" dirty="0" smtClean="0"/>
                        <a:t> – IEEE TRANSACTIONS ON WIRELESS COMMUNICATION .AUGUST 2017</a:t>
                      </a:r>
                      <a:endParaRPr lang="en-US" dirty="0"/>
                    </a:p>
                  </a:txBody>
                  <a:tcPr/>
                </a:tc>
                <a:tc>
                  <a:txBody>
                    <a:bodyPr/>
                    <a:lstStyle/>
                    <a:p>
                      <a:r>
                        <a:rPr lang="en-US" sz="1800" b="0" i="0" u="none" strike="noStrike" kern="1200" dirty="0" smtClean="0">
                          <a:solidFill>
                            <a:schemeClr val="dk1"/>
                          </a:solidFill>
                          <a:effectLst/>
                          <a:latin typeface="+mn-lt"/>
                          <a:ea typeface="+mn-ea"/>
                          <a:cs typeface="+mn-cs"/>
                        </a:rPr>
                        <a:t>The tasks that should be offloaded to cloud and the optimal price of the cloud services. The energy consumption, delay, price of the cloud services in case of mobile users perspective</a:t>
                      </a:r>
                      <a:endParaRPr lang="en-US" dirty="0"/>
                    </a:p>
                  </a:txBody>
                  <a:tcPr/>
                </a:tc>
                <a:tc>
                  <a:txBody>
                    <a:bodyPr/>
                    <a:lstStyle/>
                    <a:p>
                      <a:r>
                        <a:rPr lang="en-US" sz="1800" b="0" i="0" u="none" strike="noStrike" kern="1200" dirty="0" smtClean="0">
                          <a:solidFill>
                            <a:schemeClr val="dk1"/>
                          </a:solidFill>
                          <a:effectLst/>
                          <a:latin typeface="+mn-lt"/>
                          <a:ea typeface="+mn-ea"/>
                          <a:cs typeface="+mn-cs"/>
                        </a:rPr>
                        <a:t>Queuing delay analysis allowed us to account for both delay-sensitive and delay tolerant applications.</a:t>
                      </a:r>
                      <a:endParaRPr lang="en-US" dirty="0"/>
                    </a:p>
                  </a:txBody>
                  <a:tcPr/>
                </a:tc>
              </a:tr>
            </a:tbl>
          </a:graphicData>
        </a:graphic>
      </p:graphicFrame>
    </p:spTree>
    <p:extLst>
      <p:ext uri="{BB962C8B-B14F-4D97-AF65-F5344CB8AC3E}">
        <p14:creationId xmlns:p14="http://schemas.microsoft.com/office/powerpoint/2010/main" val="2621217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132" y="3052055"/>
            <a:ext cx="10515600" cy="1325563"/>
          </a:xfrm>
        </p:spPr>
        <p:txBody>
          <a:bodyPr>
            <a:normAutofit/>
          </a:bodyPr>
          <a:lstStyle/>
          <a:p>
            <a:pPr algn="ctr"/>
            <a:r>
              <a:rPr lang="en-US" sz="5400" b="1" dirty="0" smtClean="0">
                <a:solidFill>
                  <a:schemeClr val="accent1">
                    <a:lumMod val="50000"/>
                  </a:schemeClr>
                </a:solidFill>
              </a:rPr>
              <a:t>ARCHITECTURE DIAGRAM</a:t>
            </a:r>
            <a:endParaRPr lang="en-US" sz="5400" b="1" dirty="0">
              <a:solidFill>
                <a:schemeClr val="accent1">
                  <a:lumMod val="50000"/>
                </a:schemeClr>
              </a:solidFill>
            </a:endParaRPr>
          </a:p>
        </p:txBody>
      </p:sp>
    </p:spTree>
    <p:extLst>
      <p:ext uri="{BB962C8B-B14F-4D97-AF65-F5344CB8AC3E}">
        <p14:creationId xmlns:p14="http://schemas.microsoft.com/office/powerpoint/2010/main" val="2189322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699" y="141668"/>
            <a:ext cx="11797047" cy="6568225"/>
          </a:xfrm>
        </p:spPr>
        <p:txBody>
          <a:bodyPr/>
          <a:lstStyle/>
          <a:p>
            <a:endParaRPr lang="en-US" dirty="0"/>
          </a:p>
        </p:txBody>
      </p:sp>
      <p:sp>
        <p:nvSpPr>
          <p:cNvPr id="4" name="Rectangle 3"/>
          <p:cNvSpPr/>
          <p:nvPr/>
        </p:nvSpPr>
        <p:spPr>
          <a:xfrm>
            <a:off x="646756" y="1152858"/>
            <a:ext cx="1352283" cy="4250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ectangle 4"/>
          <p:cNvSpPr/>
          <p:nvPr/>
        </p:nvSpPr>
        <p:spPr>
          <a:xfrm>
            <a:off x="2639090" y="734096"/>
            <a:ext cx="3504132" cy="1365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2711270" y="1262130"/>
            <a:ext cx="867180"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Application Profiler</a:t>
            </a:r>
            <a:endParaRPr lang="en-US" sz="1100" dirty="0">
              <a:solidFill>
                <a:schemeClr val="tx1"/>
              </a:solidFill>
            </a:endParaRPr>
          </a:p>
        </p:txBody>
      </p:sp>
      <p:sp>
        <p:nvSpPr>
          <p:cNvPr id="7" name="Rectangle 6"/>
          <p:cNvSpPr/>
          <p:nvPr/>
        </p:nvSpPr>
        <p:spPr>
          <a:xfrm>
            <a:off x="3773108" y="1275008"/>
            <a:ext cx="1038894" cy="669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 Profiler</a:t>
            </a:r>
            <a:endParaRPr lang="en-US" dirty="0">
              <a:solidFill>
                <a:schemeClr val="tx1"/>
              </a:solidFill>
            </a:endParaRPr>
          </a:p>
        </p:txBody>
      </p:sp>
      <p:sp>
        <p:nvSpPr>
          <p:cNvPr id="8" name="Rectangle 7"/>
          <p:cNvSpPr/>
          <p:nvPr/>
        </p:nvSpPr>
        <p:spPr>
          <a:xfrm>
            <a:off x="5006660" y="1275008"/>
            <a:ext cx="1038894"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network Profiler</a:t>
            </a:r>
            <a:endParaRPr lang="en-US" dirty="0">
              <a:solidFill>
                <a:schemeClr val="tx1"/>
              </a:solidFill>
            </a:endParaRPr>
          </a:p>
        </p:txBody>
      </p:sp>
      <p:sp>
        <p:nvSpPr>
          <p:cNvPr id="9" name="Rectangle 8"/>
          <p:cNvSpPr/>
          <p:nvPr/>
        </p:nvSpPr>
        <p:spPr>
          <a:xfrm>
            <a:off x="3451538" y="850006"/>
            <a:ext cx="1970468" cy="3348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Profiler</a:t>
            </a:r>
            <a:endParaRPr lang="en-US" dirty="0">
              <a:solidFill>
                <a:schemeClr val="tx1"/>
              </a:solidFill>
            </a:endParaRPr>
          </a:p>
        </p:txBody>
      </p:sp>
      <p:sp>
        <p:nvSpPr>
          <p:cNvPr id="10" name="Rectangle 9"/>
          <p:cNvSpPr/>
          <p:nvPr/>
        </p:nvSpPr>
        <p:spPr>
          <a:xfrm>
            <a:off x="646756" y="2648888"/>
            <a:ext cx="1352283"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 Partitioning</a:t>
            </a:r>
            <a:endParaRPr lang="en-US" dirty="0">
              <a:solidFill>
                <a:schemeClr val="tx1"/>
              </a:solidFill>
            </a:endParaRPr>
          </a:p>
        </p:txBody>
      </p:sp>
      <p:sp>
        <p:nvSpPr>
          <p:cNvPr id="12" name="Rectangle 11"/>
          <p:cNvSpPr/>
          <p:nvPr/>
        </p:nvSpPr>
        <p:spPr>
          <a:xfrm>
            <a:off x="3134122" y="2646609"/>
            <a:ext cx="2284912"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Offloading Decision</a:t>
            </a:r>
            <a:endParaRPr lang="en-US" dirty="0">
              <a:solidFill>
                <a:schemeClr val="tx1"/>
              </a:solidFill>
            </a:endParaRPr>
          </a:p>
        </p:txBody>
      </p:sp>
      <p:sp>
        <p:nvSpPr>
          <p:cNvPr id="13" name="Rectangle 12"/>
          <p:cNvSpPr/>
          <p:nvPr/>
        </p:nvSpPr>
        <p:spPr>
          <a:xfrm>
            <a:off x="3134122" y="3892639"/>
            <a:ext cx="2284911"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Task Executed locally</a:t>
            </a:r>
            <a:endParaRPr lang="en-US" dirty="0">
              <a:solidFill>
                <a:schemeClr val="tx1"/>
              </a:solidFill>
            </a:endParaRPr>
          </a:p>
        </p:txBody>
      </p:sp>
      <p:sp>
        <p:nvSpPr>
          <p:cNvPr id="14" name="Rectangle 13"/>
          <p:cNvSpPr/>
          <p:nvPr/>
        </p:nvSpPr>
        <p:spPr>
          <a:xfrm>
            <a:off x="3291838" y="4985561"/>
            <a:ext cx="1969477"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Task Output</a:t>
            </a:r>
            <a:endParaRPr lang="en-US" dirty="0">
              <a:solidFill>
                <a:schemeClr val="tx1"/>
              </a:solidFill>
            </a:endParaRPr>
          </a:p>
        </p:txBody>
      </p:sp>
      <p:sp>
        <p:nvSpPr>
          <p:cNvPr id="16" name="Rectangle 15"/>
          <p:cNvSpPr/>
          <p:nvPr/>
        </p:nvSpPr>
        <p:spPr>
          <a:xfrm rot="5400000">
            <a:off x="4034782" y="3104205"/>
            <a:ext cx="5865089" cy="2954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tx1"/>
                </a:solidFill>
              </a:rPr>
              <a:t>Commun</a:t>
            </a:r>
            <a:r>
              <a:rPr lang="en-US" dirty="0" smtClean="0">
                <a:solidFill>
                  <a:schemeClr val="tx1"/>
                </a:solidFill>
              </a:rPr>
              <a:t> </a:t>
            </a:r>
            <a:r>
              <a:rPr lang="en-US" dirty="0" err="1" smtClean="0">
                <a:solidFill>
                  <a:schemeClr val="tx1"/>
                </a:solidFill>
              </a:rPr>
              <a:t>i</a:t>
            </a:r>
            <a:r>
              <a:rPr lang="en-US" dirty="0" smtClean="0">
                <a:solidFill>
                  <a:schemeClr val="tx1"/>
                </a:solidFill>
              </a:rPr>
              <a:t>  c a t  </a:t>
            </a:r>
            <a:r>
              <a:rPr lang="en-US" dirty="0" err="1" smtClean="0">
                <a:solidFill>
                  <a:schemeClr val="tx1"/>
                </a:solidFill>
              </a:rPr>
              <a:t>i</a:t>
            </a:r>
            <a:r>
              <a:rPr lang="en-US" dirty="0" smtClean="0">
                <a:solidFill>
                  <a:schemeClr val="tx1"/>
                </a:solidFill>
              </a:rPr>
              <a:t> on</a:t>
            </a:r>
          </a:p>
          <a:p>
            <a:pPr algn="ctr"/>
            <a:r>
              <a:rPr lang="en-US" dirty="0" smtClean="0">
                <a:solidFill>
                  <a:schemeClr val="tx1"/>
                </a:solidFill>
              </a:rPr>
              <a:t> Hand l e r</a:t>
            </a:r>
            <a:endParaRPr lang="en-US" dirty="0">
              <a:solidFill>
                <a:schemeClr val="tx1"/>
              </a:solidFill>
            </a:endParaRPr>
          </a:p>
        </p:txBody>
      </p:sp>
      <p:sp>
        <p:nvSpPr>
          <p:cNvPr id="17" name="Rectangle 16"/>
          <p:cNvSpPr/>
          <p:nvPr/>
        </p:nvSpPr>
        <p:spPr>
          <a:xfrm>
            <a:off x="7637508" y="1757966"/>
            <a:ext cx="1352283"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Scheduler</a:t>
            </a:r>
            <a:endParaRPr lang="en-US" dirty="0">
              <a:solidFill>
                <a:schemeClr val="tx1"/>
              </a:solidFill>
            </a:endParaRPr>
          </a:p>
        </p:txBody>
      </p:sp>
      <p:sp>
        <p:nvSpPr>
          <p:cNvPr id="18" name="Rectangle 17"/>
          <p:cNvSpPr/>
          <p:nvPr/>
        </p:nvSpPr>
        <p:spPr>
          <a:xfrm>
            <a:off x="7637507" y="2910626"/>
            <a:ext cx="1352283"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Operating System</a:t>
            </a:r>
            <a:endParaRPr lang="en-US" dirty="0">
              <a:solidFill>
                <a:schemeClr val="tx1"/>
              </a:solidFill>
            </a:endParaRPr>
          </a:p>
        </p:txBody>
      </p:sp>
      <p:sp>
        <p:nvSpPr>
          <p:cNvPr id="19" name="Rectangle 18"/>
          <p:cNvSpPr/>
          <p:nvPr/>
        </p:nvSpPr>
        <p:spPr>
          <a:xfrm>
            <a:off x="10082941" y="2743200"/>
            <a:ext cx="1352283" cy="850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Cloud Operating System</a:t>
            </a:r>
            <a:endParaRPr lang="en-US" dirty="0">
              <a:solidFill>
                <a:schemeClr val="tx1"/>
              </a:solidFill>
            </a:endParaRPr>
          </a:p>
        </p:txBody>
      </p:sp>
      <p:sp>
        <p:nvSpPr>
          <p:cNvPr id="20" name="Rectangle 19"/>
          <p:cNvSpPr/>
          <p:nvPr/>
        </p:nvSpPr>
        <p:spPr>
          <a:xfrm>
            <a:off x="10014797" y="1757966"/>
            <a:ext cx="1352283" cy="682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Scheduler</a:t>
            </a:r>
            <a:endParaRPr lang="en-US" dirty="0">
              <a:solidFill>
                <a:schemeClr val="tx1"/>
              </a:solidFill>
            </a:endParaRPr>
          </a:p>
        </p:txBody>
      </p:sp>
      <p:sp>
        <p:nvSpPr>
          <p:cNvPr id="21" name="Rectangle 20"/>
          <p:cNvSpPr/>
          <p:nvPr/>
        </p:nvSpPr>
        <p:spPr>
          <a:xfrm>
            <a:off x="379829" y="393895"/>
            <a:ext cx="6060158" cy="5472333"/>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2" name="Rectangle 21"/>
          <p:cNvSpPr/>
          <p:nvPr/>
        </p:nvSpPr>
        <p:spPr>
          <a:xfrm>
            <a:off x="7449714" y="1172967"/>
            <a:ext cx="1824981" cy="289477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805182" y="1184856"/>
            <a:ext cx="1856935" cy="2894775"/>
          </a:xfrm>
          <a:prstGeom prst="rect">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4" idx="3"/>
          </p:cNvCxnSpPr>
          <p:nvPr/>
        </p:nvCxnSpPr>
        <p:spPr>
          <a:xfrm flipV="1">
            <a:off x="1999039" y="1365359"/>
            <a:ext cx="61456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2"/>
            <a:endCxn id="10" idx="0"/>
          </p:cNvCxnSpPr>
          <p:nvPr/>
        </p:nvCxnSpPr>
        <p:spPr>
          <a:xfrm>
            <a:off x="1322898" y="1577861"/>
            <a:ext cx="0" cy="1071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0" idx="0"/>
          </p:cNvCxnSpPr>
          <p:nvPr/>
        </p:nvCxnSpPr>
        <p:spPr>
          <a:xfrm>
            <a:off x="1322897" y="1616298"/>
            <a:ext cx="1" cy="10325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129471" y="2073919"/>
            <a:ext cx="0" cy="6230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129471" y="3329189"/>
            <a:ext cx="0" cy="6230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29471" y="4584459"/>
            <a:ext cx="0" cy="4011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1999040" y="2910626"/>
            <a:ext cx="1135082" cy="246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429053" y="2935269"/>
            <a:ext cx="13905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8" idx="3"/>
          </p:cNvCxnSpPr>
          <p:nvPr/>
        </p:nvCxnSpPr>
        <p:spPr>
          <a:xfrm flipH="1">
            <a:off x="6045554" y="1616298"/>
            <a:ext cx="75316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4" idx="3"/>
          </p:cNvCxnSpPr>
          <p:nvPr/>
        </p:nvCxnSpPr>
        <p:spPr>
          <a:xfrm flipH="1" flipV="1">
            <a:off x="5261315" y="5326851"/>
            <a:ext cx="1537399" cy="9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7115037" y="2696934"/>
            <a:ext cx="344376" cy="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9274695" y="2632243"/>
            <a:ext cx="530487" cy="9839"/>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768395" y="5943502"/>
            <a:ext cx="1527526"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Mobile Node</a:t>
            </a:r>
            <a:endParaRPr lang="en-US" dirty="0">
              <a:solidFill>
                <a:schemeClr val="tx1"/>
              </a:solidFill>
            </a:endParaRPr>
          </a:p>
        </p:txBody>
      </p:sp>
      <p:sp>
        <p:nvSpPr>
          <p:cNvPr id="68" name="Rectangle 67"/>
          <p:cNvSpPr/>
          <p:nvPr/>
        </p:nvSpPr>
        <p:spPr>
          <a:xfrm>
            <a:off x="7549885" y="4396885"/>
            <a:ext cx="1527526"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Edge Node</a:t>
            </a:r>
            <a:endParaRPr lang="en-US" dirty="0">
              <a:solidFill>
                <a:schemeClr val="tx1"/>
              </a:solidFill>
            </a:endParaRPr>
          </a:p>
        </p:txBody>
      </p:sp>
      <p:sp>
        <p:nvSpPr>
          <p:cNvPr id="69" name="Rectangle 68"/>
          <p:cNvSpPr/>
          <p:nvPr/>
        </p:nvSpPr>
        <p:spPr>
          <a:xfrm>
            <a:off x="10010082" y="4440239"/>
            <a:ext cx="1527526"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Cloud Server</a:t>
            </a:r>
            <a:endParaRPr lang="en-US" dirty="0">
              <a:solidFill>
                <a:schemeClr val="tx1"/>
              </a:solidFill>
            </a:endParaRPr>
          </a:p>
        </p:txBody>
      </p:sp>
      <p:sp>
        <p:nvSpPr>
          <p:cNvPr id="71" name="Rectangle 70"/>
          <p:cNvSpPr/>
          <p:nvPr/>
        </p:nvSpPr>
        <p:spPr>
          <a:xfrm>
            <a:off x="4221598" y="3383639"/>
            <a:ext cx="974447"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locally</a:t>
            </a:r>
            <a:endParaRPr lang="en-US" dirty="0">
              <a:solidFill>
                <a:schemeClr val="tx1"/>
              </a:solidFill>
            </a:endParaRPr>
          </a:p>
        </p:txBody>
      </p:sp>
      <p:sp>
        <p:nvSpPr>
          <p:cNvPr id="72" name="Rectangle 71"/>
          <p:cNvSpPr/>
          <p:nvPr/>
        </p:nvSpPr>
        <p:spPr>
          <a:xfrm>
            <a:off x="5439936" y="3010758"/>
            <a:ext cx="961830" cy="402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offload</a:t>
            </a:r>
            <a:endParaRPr lang="en-US" dirty="0">
              <a:solidFill>
                <a:schemeClr val="tx1"/>
              </a:solidFill>
            </a:endParaRPr>
          </a:p>
        </p:txBody>
      </p:sp>
    </p:spTree>
    <p:extLst>
      <p:ext uri="{BB962C8B-B14F-4D97-AF65-F5344CB8AC3E}">
        <p14:creationId xmlns:p14="http://schemas.microsoft.com/office/powerpoint/2010/main" val="1566615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606" y="2573752"/>
            <a:ext cx="10515600" cy="1325563"/>
          </a:xfrm>
        </p:spPr>
        <p:txBody>
          <a:bodyPr>
            <a:normAutofit/>
          </a:bodyPr>
          <a:lstStyle/>
          <a:p>
            <a:pPr algn="ctr"/>
            <a:r>
              <a:rPr lang="en-US" sz="5400" b="1" dirty="0" smtClean="0">
                <a:solidFill>
                  <a:schemeClr val="accent1">
                    <a:lumMod val="50000"/>
                  </a:schemeClr>
                </a:solidFill>
              </a:rPr>
              <a:t>DESIGN AND ALGORITHMS</a:t>
            </a:r>
            <a:endParaRPr lang="en-US" sz="5400" b="1" dirty="0">
              <a:solidFill>
                <a:schemeClr val="accent1">
                  <a:lumMod val="50000"/>
                </a:schemeClr>
              </a:solidFill>
            </a:endParaRPr>
          </a:p>
        </p:txBody>
      </p:sp>
    </p:spTree>
    <p:extLst>
      <p:ext uri="{BB962C8B-B14F-4D97-AF65-F5344CB8AC3E}">
        <p14:creationId xmlns:p14="http://schemas.microsoft.com/office/powerpoint/2010/main" val="223813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708</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Calibri Light</vt:lpstr>
      <vt:lpstr>Times New Roman</vt:lpstr>
      <vt:lpstr>Office Theme</vt:lpstr>
      <vt:lpstr>Multi-task Computation  Offloading and Scheduling  in Mobile Cloud Computing </vt:lpstr>
      <vt:lpstr>INTRODUCTION</vt:lpstr>
      <vt:lpstr>MOTIVATION</vt:lpstr>
      <vt:lpstr>PowerPoint Presentation</vt:lpstr>
      <vt:lpstr>LITERATURE SURVEY</vt:lpstr>
      <vt:lpstr>PowerPoint Presentation</vt:lpstr>
      <vt:lpstr>ARCHITECTURE DIAGRAM</vt:lpstr>
      <vt:lpstr>PowerPoint Presentation</vt:lpstr>
      <vt:lpstr>DESIGN AND ALGORITHMS</vt:lpstr>
      <vt:lpstr>APPLICATION PROFILING</vt:lpstr>
      <vt:lpstr>APPLICATION PARTITIONING</vt:lpstr>
      <vt:lpstr>OFFLOAD DECISION MAKING</vt:lpstr>
      <vt:lpstr>PARTITION OFFLOADING</vt:lpstr>
      <vt:lpstr>Distributed Greedy Maximal Scheduling</vt:lpstr>
      <vt:lpstr>INNOVATION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 Computation Offloading and Scheduling in  Mobile Cloud Computing </dc:title>
  <dc:creator>balaji</dc:creator>
  <cp:lastModifiedBy>balaji</cp:lastModifiedBy>
  <cp:revision>16</cp:revision>
  <dcterms:created xsi:type="dcterms:W3CDTF">2018-09-05T01:57:26Z</dcterms:created>
  <dcterms:modified xsi:type="dcterms:W3CDTF">2018-09-05T15:13:02Z</dcterms:modified>
</cp:coreProperties>
</file>