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81" r:id="rId6"/>
    <p:sldId id="282" r:id="rId7"/>
    <p:sldId id="283" r:id="rId8"/>
    <p:sldId id="266" r:id="rId9"/>
    <p:sldId id="257" r:id="rId10"/>
    <p:sldId id="262" r:id="rId11"/>
    <p:sldId id="273" r:id="rId12"/>
    <p:sldId id="263" r:id="rId13"/>
    <p:sldId id="274" r:id="rId14"/>
    <p:sldId id="276" r:id="rId15"/>
    <p:sldId id="264" r:id="rId16"/>
    <p:sldId id="277" r:id="rId17"/>
    <p:sldId id="279" r:id="rId18"/>
    <p:sldId id="280" r:id="rId19"/>
    <p:sldId id="267" r:id="rId20"/>
    <p:sldId id="269" r:id="rId21"/>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15817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5730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404437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892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95C13-175E-4D80-82AA-B2AFBDC25245}"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75047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5C13-175E-4D80-82AA-B2AFBDC2524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0092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5C13-175E-4D80-82AA-B2AFBDC25245}"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72996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5C13-175E-4D80-82AA-B2AFBDC25245}"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8013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5C13-175E-4D80-82AA-B2AFBDC25245}"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6654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4467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16422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5C13-175E-4D80-82AA-B2AFBDC25245}"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C65E-387D-468B-BA86-76CF0FBEE250}" type="slidenum">
              <a:rPr lang="en-US" smtClean="0"/>
              <a:t>‹#›</a:t>
            </a:fld>
            <a:endParaRPr lang="en-US"/>
          </a:p>
        </p:txBody>
      </p:sp>
    </p:spTree>
    <p:extLst>
      <p:ext uri="{BB962C8B-B14F-4D97-AF65-F5344CB8AC3E}">
        <p14:creationId xmlns:p14="http://schemas.microsoft.com/office/powerpoint/2010/main" val="101661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4"/>
            <a:ext cx="9144000" cy="2086379"/>
          </a:xfrm>
        </p:spPr>
        <p:txBody>
          <a:bodyPr>
            <a:normAutofit/>
          </a:bodyPr>
          <a:lstStyle/>
          <a:p>
            <a:r>
              <a:rPr lang="en-US" sz="3600" dirty="0">
                <a:solidFill>
                  <a:srgbClr val="002060"/>
                </a:solidFill>
                <a:latin typeface="Arial Black" pitchFamily="34" charset="0"/>
              </a:rPr>
              <a:t>Multi-task Computation Offloading and Scheduling in Mobile </a:t>
            </a:r>
            <a:r>
              <a:rPr lang="en-US" sz="3600" dirty="0" smtClean="0">
                <a:solidFill>
                  <a:srgbClr val="002060"/>
                </a:solidFill>
                <a:latin typeface="Arial Black" pitchFamily="34" charset="0"/>
              </a:rPr>
              <a:t>Edge Cloud </a:t>
            </a:r>
            <a:r>
              <a:rPr lang="en-US" sz="3600" dirty="0">
                <a:solidFill>
                  <a:srgbClr val="002060"/>
                </a:solidFill>
                <a:latin typeface="Arial Black" pitchFamily="34" charset="0"/>
              </a:rPr>
              <a:t>Computing Systems</a:t>
            </a:r>
            <a:endParaRPr lang="en-US" sz="3600" dirty="0"/>
          </a:p>
        </p:txBody>
      </p:sp>
      <p:sp>
        <p:nvSpPr>
          <p:cNvPr id="3" name="Subtitle 2"/>
          <p:cNvSpPr>
            <a:spLocks noGrp="1"/>
          </p:cNvSpPr>
          <p:nvPr>
            <p:ph type="subTitle" idx="1"/>
          </p:nvPr>
        </p:nvSpPr>
        <p:spPr>
          <a:xfrm>
            <a:off x="1524000" y="2485623"/>
            <a:ext cx="9144000" cy="3773509"/>
          </a:xfrm>
        </p:spPr>
        <p:txBody>
          <a:bodyPr>
            <a:normAutofit fontScale="92500" lnSpcReduction="10000"/>
          </a:bodyPr>
          <a:lstStyle/>
          <a:p>
            <a:pPr>
              <a:spcBef>
                <a:spcPts val="0"/>
              </a:spcBef>
            </a:pPr>
            <a:r>
              <a:rPr lang="en-US" b="1" dirty="0">
                <a:solidFill>
                  <a:srgbClr val="000000"/>
                </a:solidFill>
                <a:latin typeface="Times New Roman" panose="02020603050405020304" pitchFamily="18" charset="0"/>
              </a:rPr>
              <a:t>                   </a:t>
            </a:r>
            <a:endParaRPr lang="en-US" b="1" dirty="0" smtClean="0">
              <a:solidFill>
                <a:srgbClr val="000000"/>
              </a:solidFill>
              <a:latin typeface="Times New Roman" panose="02020603050405020304" pitchFamily="18" charset="0"/>
            </a:endParaRPr>
          </a:p>
          <a:p>
            <a:pPr>
              <a:spcBef>
                <a:spcPts val="0"/>
              </a:spcBef>
            </a:pPr>
            <a:endParaRPr lang="en-US" b="1" dirty="0" smtClean="0">
              <a:solidFill>
                <a:srgbClr val="000000"/>
              </a:solidFill>
              <a:latin typeface="Times New Roman" panose="02020603050405020304" pitchFamily="18" charset="0"/>
            </a:endParaRPr>
          </a:p>
          <a:p>
            <a:pPr>
              <a:spcBef>
                <a:spcPts val="0"/>
              </a:spcBef>
            </a:pPr>
            <a:r>
              <a:rPr lang="en-US" b="1" dirty="0" smtClean="0">
                <a:solidFill>
                  <a:schemeClr val="accent1">
                    <a:lumMod val="50000"/>
                  </a:schemeClr>
                </a:solidFill>
                <a:latin typeface="Times New Roman" panose="02020603050405020304" pitchFamily="18" charset="0"/>
              </a:rPr>
              <a:t>Team Members:</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Balaji B		2015115009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Mohammed </a:t>
            </a:r>
            <a:r>
              <a:rPr lang="en-US" b="1" dirty="0">
                <a:solidFill>
                  <a:schemeClr val="accent1">
                    <a:lumMod val="50000"/>
                  </a:schemeClr>
                </a:solidFill>
                <a:latin typeface="Times New Roman" panose="02020603050405020304" pitchFamily="18" charset="0"/>
              </a:rPr>
              <a:t>Hasif M 2015115029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Sarguru </a:t>
            </a:r>
            <a:r>
              <a:rPr lang="en-US" b="1" dirty="0">
                <a:solidFill>
                  <a:schemeClr val="accent1">
                    <a:lumMod val="50000"/>
                  </a:schemeClr>
                </a:solidFill>
                <a:latin typeface="Times New Roman" panose="02020603050405020304" pitchFamily="18" charset="0"/>
              </a:rPr>
              <a:t>K     </a:t>
            </a:r>
            <a:r>
              <a:rPr lang="en-US" b="1" dirty="0" smtClean="0">
                <a:solidFill>
                  <a:schemeClr val="accent1">
                    <a:lumMod val="50000"/>
                  </a:schemeClr>
                </a:solidFill>
                <a:latin typeface="Times New Roman" panose="02020603050405020304" pitchFamily="18" charset="0"/>
              </a:rPr>
              <a:t>	2015115049</a:t>
            </a:r>
          </a:p>
          <a:p>
            <a:pPr>
              <a:spcBef>
                <a:spcPts val="480"/>
              </a:spcBef>
            </a:pPr>
            <a:endParaRPr lang="en-US" b="0" dirty="0" smtClean="0">
              <a:effectLst/>
            </a:endParaRPr>
          </a:p>
          <a:p>
            <a:pPr algn="l">
              <a:spcBef>
                <a:spcPts val="480"/>
              </a:spcBef>
            </a:pPr>
            <a:r>
              <a:rPr lang="en-US" b="1" dirty="0">
                <a:solidFill>
                  <a:schemeClr val="accent1">
                    <a:lumMod val="50000"/>
                  </a:schemeClr>
                </a:solidFill>
                <a:latin typeface="Times New Roman" panose="02020603050405020304" pitchFamily="18" charset="0"/>
              </a:rPr>
              <a:t>Project Guide:</a:t>
            </a:r>
            <a:endParaRPr lang="en-US" b="0" dirty="0" smtClean="0">
              <a:solidFill>
                <a:schemeClr val="accent1">
                  <a:lumMod val="50000"/>
                </a:schemeClr>
              </a:solidFill>
              <a:effectLst/>
            </a:endParaRPr>
          </a:p>
          <a:p>
            <a:pPr algn="l">
              <a:spcBef>
                <a:spcPts val="480"/>
              </a:spcBef>
            </a:pPr>
            <a:r>
              <a:rPr lang="en-US" b="1" dirty="0">
                <a:solidFill>
                  <a:schemeClr val="accent1">
                    <a:lumMod val="50000"/>
                  </a:schemeClr>
                </a:solidFill>
                <a:latin typeface="Times New Roman" panose="02020603050405020304" pitchFamily="18" charset="0"/>
              </a:rPr>
              <a:t>Dr.M.Vijayalakshmi</a:t>
            </a:r>
            <a:endParaRPr lang="en-US" b="0" dirty="0" smtClean="0">
              <a:solidFill>
                <a:schemeClr val="accent1">
                  <a:lumMod val="50000"/>
                </a:schemeClr>
              </a:solidFill>
              <a:effectLst/>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118058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6" y="2573752"/>
            <a:ext cx="10515600" cy="1325563"/>
          </a:xfrm>
        </p:spPr>
        <p:txBody>
          <a:bodyPr>
            <a:normAutofit/>
          </a:bodyPr>
          <a:lstStyle/>
          <a:p>
            <a:pPr algn="ctr"/>
            <a:r>
              <a:rPr lang="en-US" sz="5400" b="1" dirty="0" smtClean="0">
                <a:solidFill>
                  <a:schemeClr val="accent1">
                    <a:lumMod val="50000"/>
                  </a:schemeClr>
                </a:solidFill>
              </a:rPr>
              <a:t>DESIGN AND ALGORITHMS</a:t>
            </a:r>
            <a:endParaRPr lang="en-US" sz="5400" b="1" dirty="0">
              <a:solidFill>
                <a:schemeClr val="accent1">
                  <a:lumMod val="50000"/>
                </a:schemeClr>
              </a:solidFill>
            </a:endParaRPr>
          </a:p>
        </p:txBody>
      </p:sp>
    </p:spTree>
    <p:extLst>
      <p:ext uri="{BB962C8B-B14F-4D97-AF65-F5344CB8AC3E}">
        <p14:creationId xmlns:p14="http://schemas.microsoft.com/office/powerpoint/2010/main" val="22381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FORMATION OF </a:t>
            </a:r>
            <a:br>
              <a:rPr lang="en-IN" dirty="0"/>
            </a:br>
            <a:r>
              <a:rPr lang="en-IN" dirty="0"/>
              <a:t>MOBILE EDGE CLOUD COMPUTING SETUP</a:t>
            </a:r>
            <a:endParaRPr lang="en-US" dirty="0"/>
          </a:p>
        </p:txBody>
      </p:sp>
      <p:sp>
        <p:nvSpPr>
          <p:cNvPr id="3" name="Content Placeholder 2"/>
          <p:cNvSpPr>
            <a:spLocks noGrp="1"/>
          </p:cNvSpPr>
          <p:nvPr>
            <p:ph idx="1"/>
          </p:nvPr>
        </p:nvSpPr>
        <p:spPr/>
        <p:txBody>
          <a:bodyPr>
            <a:normAutofit/>
          </a:bodyPr>
          <a:lstStyle/>
          <a:p>
            <a:r>
              <a:rPr lang="en-IN" dirty="0" smtClean="0"/>
              <a:t>Mobile </a:t>
            </a:r>
            <a:r>
              <a:rPr lang="en-IN" dirty="0"/>
              <a:t>Edge Cloud Computation </a:t>
            </a:r>
            <a:r>
              <a:rPr lang="en-IN" dirty="0" smtClean="0"/>
              <a:t>System </a:t>
            </a:r>
            <a:r>
              <a:rPr lang="en-IN" dirty="0"/>
              <a:t>setup is formed by integrating Raspberry Pi </a:t>
            </a:r>
            <a:r>
              <a:rPr lang="en-IN" dirty="0" smtClean="0"/>
              <a:t>as </a:t>
            </a:r>
            <a:r>
              <a:rPr lang="en-IN" dirty="0"/>
              <a:t>mobile edge and the Digital </a:t>
            </a:r>
            <a:r>
              <a:rPr lang="en-IN" dirty="0" smtClean="0"/>
              <a:t>Ocean service </a:t>
            </a:r>
            <a:r>
              <a:rPr lang="en-IN" dirty="0"/>
              <a:t>as cloud server</a:t>
            </a:r>
            <a:r>
              <a:rPr lang="en-IN" dirty="0" smtClean="0"/>
              <a:t>. (Infrastructure as  a service)</a:t>
            </a:r>
          </a:p>
          <a:p>
            <a:r>
              <a:rPr lang="en-IN" dirty="0"/>
              <a:t>The </a:t>
            </a:r>
            <a:r>
              <a:rPr lang="en-IN" dirty="0" smtClean="0"/>
              <a:t>End user’s device </a:t>
            </a:r>
            <a:r>
              <a:rPr lang="en-IN" dirty="0"/>
              <a:t>is connected to Raspberry Pi through wireless medium and the Raspberry Pi is connected to the cloud </a:t>
            </a:r>
            <a:r>
              <a:rPr lang="en-IN" dirty="0" smtClean="0"/>
              <a:t>server.</a:t>
            </a:r>
            <a:r>
              <a:rPr lang="en-IN" dirty="0"/>
              <a:t/>
            </a:r>
            <a:br>
              <a:rPr lang="en-IN" dirty="0"/>
            </a:br>
            <a:r>
              <a:rPr lang="en-IN" dirty="0"/>
              <a:t/>
            </a:r>
            <a:br>
              <a:rPr lang="en-IN" dirty="0"/>
            </a:br>
            <a:r>
              <a:rPr lang="en-IN" dirty="0"/>
              <a:t/>
            </a:r>
            <a:br>
              <a:rPr lang="en-IN" dirty="0"/>
            </a:br>
            <a:endParaRPr lang="en-US" dirty="0"/>
          </a:p>
        </p:txBody>
      </p:sp>
    </p:spTree>
    <p:extLst>
      <p:ext uri="{BB962C8B-B14F-4D97-AF65-F5344CB8AC3E}">
        <p14:creationId xmlns:p14="http://schemas.microsoft.com/office/powerpoint/2010/main" val="280824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APPLICATION PROFILING</a:t>
            </a:r>
            <a:endParaRPr lang="en-US" dirty="0"/>
          </a:p>
        </p:txBody>
      </p:sp>
      <p:sp>
        <p:nvSpPr>
          <p:cNvPr id="3" name="Content Placeholder 2"/>
          <p:cNvSpPr>
            <a:spLocks noGrp="1"/>
          </p:cNvSpPr>
          <p:nvPr>
            <p:ph idx="1"/>
          </p:nvPr>
        </p:nvSpPr>
        <p:spPr>
          <a:xfrm>
            <a:off x="838200" y="1569493"/>
            <a:ext cx="10515600" cy="4607470"/>
          </a:xfrm>
        </p:spPr>
        <p:txBody>
          <a:bodyPr>
            <a:normAutofit fontScale="92500" lnSpcReduction="20000"/>
          </a:bodyPr>
          <a:lstStyle/>
          <a:p>
            <a:r>
              <a:rPr lang="en-IN" dirty="0"/>
              <a:t>The profilers send the various parameters which are required for the offloading decision maker</a:t>
            </a:r>
            <a:r>
              <a:rPr lang="en-IN" dirty="0" smtClean="0"/>
              <a:t>.</a:t>
            </a:r>
          </a:p>
          <a:p>
            <a:r>
              <a:rPr lang="en-IN" dirty="0"/>
              <a:t>The Profiler consists of three profilers namely Device Profiler, Application Profiler and Network profiler which are necessary in making decision for offloading and </a:t>
            </a:r>
            <a:r>
              <a:rPr lang="en-IN" dirty="0" smtClean="0"/>
              <a:t>scheduling.</a:t>
            </a:r>
            <a:r>
              <a:rPr lang="en-IN" dirty="0"/>
              <a:t/>
            </a:r>
            <a:br>
              <a:rPr lang="en-IN" dirty="0"/>
            </a:br>
            <a:r>
              <a:rPr lang="en-IN" dirty="0"/>
              <a:t/>
            </a:r>
            <a:br>
              <a:rPr lang="en-IN" dirty="0"/>
            </a:br>
            <a:r>
              <a:rPr lang="en-IN" sz="3300" dirty="0"/>
              <a:t>1.</a:t>
            </a:r>
            <a:r>
              <a:rPr lang="en-IN" sz="3300" dirty="0" smtClean="0"/>
              <a:t>DEVICE PROFILER</a:t>
            </a:r>
            <a:endParaRPr lang="en-US" dirty="0" smtClean="0"/>
          </a:p>
          <a:p>
            <a:r>
              <a:rPr lang="en-IN" dirty="0"/>
              <a:t>Device profiler contains information about battery level, number of CPU Cores, CPU </a:t>
            </a:r>
            <a:r>
              <a:rPr lang="en-IN" dirty="0" smtClean="0"/>
              <a:t>core </a:t>
            </a:r>
            <a:r>
              <a:rPr lang="en-IN" dirty="0"/>
              <a:t>utilisation and the </a:t>
            </a:r>
            <a:r>
              <a:rPr lang="en-IN" dirty="0" smtClean="0"/>
              <a:t>CPU’s frequency.</a:t>
            </a:r>
          </a:p>
          <a:p>
            <a:r>
              <a:rPr lang="en-IN" dirty="0" smtClean="0"/>
              <a:t>It </a:t>
            </a:r>
            <a:r>
              <a:rPr lang="en-IN" dirty="0"/>
              <a:t>also tells whether the battery is recharging or not, total number of cores available in local device and fog node</a:t>
            </a:r>
            <a:br>
              <a:rPr lang="en-IN" dirty="0"/>
            </a:br>
            <a:r>
              <a:rPr lang="en-IN" dirty="0"/>
              <a:t/>
            </a:r>
            <a:br>
              <a:rPr lang="en-IN" dirty="0"/>
            </a:br>
            <a:endParaRPr lang="en-US" dirty="0"/>
          </a:p>
        </p:txBody>
      </p:sp>
    </p:spTree>
    <p:extLst>
      <p:ext uri="{BB962C8B-B14F-4D97-AF65-F5344CB8AC3E}">
        <p14:creationId xmlns:p14="http://schemas.microsoft.com/office/powerpoint/2010/main" val="3368511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PROFILING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IN" sz="3300" dirty="0" smtClean="0"/>
              <a:t>2.NETWORK PROFILER</a:t>
            </a:r>
            <a:endParaRPr lang="en-IN" dirty="0"/>
          </a:p>
          <a:p>
            <a:r>
              <a:rPr lang="en-IN" dirty="0"/>
              <a:t>A network profiler collects information about wireless connection status and available bandwidth. </a:t>
            </a:r>
            <a:endParaRPr lang="en-IN" dirty="0" smtClean="0"/>
          </a:p>
          <a:p>
            <a:r>
              <a:rPr lang="en-IN" dirty="0" smtClean="0"/>
              <a:t>The </a:t>
            </a:r>
            <a:r>
              <a:rPr lang="en-IN" dirty="0"/>
              <a:t>profiler tracks several parameters for the </a:t>
            </a:r>
            <a:r>
              <a:rPr lang="en-IN" dirty="0" err="1"/>
              <a:t>WiFi</a:t>
            </a:r>
            <a:r>
              <a:rPr lang="en-IN" dirty="0"/>
              <a:t> and mobile data interfaces including the receiving and transmitting data </a:t>
            </a:r>
            <a:r>
              <a:rPr lang="en-IN" dirty="0" smtClean="0"/>
              <a:t>rate.</a:t>
            </a:r>
          </a:p>
          <a:p>
            <a:pPr marL="0" indent="0">
              <a:buNone/>
            </a:pPr>
            <a:r>
              <a:rPr lang="en-IN" sz="3500" dirty="0" smtClean="0">
                <a:solidFill>
                  <a:prstClr val="black"/>
                </a:solidFill>
              </a:rPr>
              <a:t>3.PROGRAM </a:t>
            </a:r>
            <a:r>
              <a:rPr lang="en-IN" sz="3500" dirty="0">
                <a:solidFill>
                  <a:prstClr val="black"/>
                </a:solidFill>
              </a:rPr>
              <a:t>PROFILER</a:t>
            </a:r>
            <a:endParaRPr lang="en-IN" dirty="0" smtClean="0"/>
          </a:p>
          <a:p>
            <a:r>
              <a:rPr lang="en-US" dirty="0" smtClean="0"/>
              <a:t>A program profiler collects characteristics of applications, e.g., the execution time, the memory usage and the size of data. </a:t>
            </a:r>
          </a:p>
          <a:p>
            <a:r>
              <a:rPr lang="en-IN" dirty="0"/>
              <a:t>It gives information on hit ratio, percentage of time taken for each methods. </a:t>
            </a:r>
            <a:endParaRPr lang="en-US" dirty="0" smtClean="0"/>
          </a:p>
        </p:txBody>
      </p:sp>
    </p:spTree>
    <p:extLst>
      <p:ext uri="{BB962C8B-B14F-4D97-AF65-F5344CB8AC3E}">
        <p14:creationId xmlns:p14="http://schemas.microsoft.com/office/powerpoint/2010/main" val="2133902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5" name="TextBox 4"/>
          <p:cNvSpPr txBox="1"/>
          <p:nvPr/>
        </p:nvSpPr>
        <p:spPr>
          <a:xfrm>
            <a:off x="2871989" y="6176963"/>
            <a:ext cx="5318975" cy="369332"/>
          </a:xfrm>
          <a:prstGeom prst="rect">
            <a:avLst/>
          </a:prstGeom>
          <a:noFill/>
        </p:spPr>
        <p:txBody>
          <a:bodyPr wrap="square" rtlCol="0">
            <a:spAutoFit/>
          </a:bodyPr>
          <a:lstStyle/>
          <a:p>
            <a:pPr algn="ctr"/>
            <a:r>
              <a:rPr lang="en-IN" b="1" dirty="0" smtClean="0"/>
              <a:t>Output of Profiler</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469" y="1460309"/>
            <a:ext cx="8079474" cy="4517409"/>
          </a:xfrm>
        </p:spPr>
      </p:pic>
    </p:spTree>
    <p:extLst>
      <p:ext uri="{BB962C8B-B14F-4D97-AF65-F5344CB8AC3E}">
        <p14:creationId xmlns:p14="http://schemas.microsoft.com/office/powerpoint/2010/main" val="404918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PARTITIONING</a:t>
            </a:r>
            <a:endParaRPr lang="en-US" dirty="0"/>
          </a:p>
        </p:txBody>
      </p:sp>
      <p:sp>
        <p:nvSpPr>
          <p:cNvPr id="3" name="Content Placeholder 2"/>
          <p:cNvSpPr>
            <a:spLocks noGrp="1"/>
          </p:cNvSpPr>
          <p:nvPr>
            <p:ph idx="1"/>
          </p:nvPr>
        </p:nvSpPr>
        <p:spPr>
          <a:xfrm>
            <a:off x="838200" y="1473958"/>
            <a:ext cx="10515600" cy="4703005"/>
          </a:xfrm>
        </p:spPr>
        <p:txBody>
          <a:bodyPr>
            <a:normAutofit fontScale="92500" lnSpcReduction="10000"/>
          </a:bodyPr>
          <a:lstStyle/>
          <a:p>
            <a:r>
              <a:rPr lang="en-US" dirty="0" smtClean="0"/>
              <a:t>Application partitioning is a technique of splitting the application into separate tasks, while preserving the semantics of the original application. </a:t>
            </a:r>
          </a:p>
          <a:p>
            <a:r>
              <a:rPr lang="en-US" dirty="0" smtClean="0"/>
              <a:t>Method based partitioning will be performed. </a:t>
            </a:r>
          </a:p>
          <a:p>
            <a:r>
              <a:rPr lang="en-US" dirty="0" smtClean="0"/>
              <a:t>Each method in the application is considered as a separate partition.</a:t>
            </a:r>
          </a:p>
          <a:p>
            <a:r>
              <a:rPr lang="en-IN" dirty="0" smtClean="0"/>
              <a:t>It takes </a:t>
            </a:r>
            <a:r>
              <a:rPr lang="en-IN" dirty="0"/>
              <a:t>one or more applications as input and provides a graph based </a:t>
            </a:r>
            <a:r>
              <a:rPr lang="en-IN" dirty="0" smtClean="0"/>
              <a:t>structure.</a:t>
            </a:r>
          </a:p>
          <a:p>
            <a:r>
              <a:rPr lang="en-IN" dirty="0" smtClean="0"/>
              <a:t>It provides graph as nodes </a:t>
            </a:r>
            <a:r>
              <a:rPr lang="en-IN" dirty="0"/>
              <a:t>representing methods and edges representing relations between </a:t>
            </a:r>
            <a:r>
              <a:rPr lang="en-IN" dirty="0" smtClean="0"/>
              <a:t>methods.</a:t>
            </a:r>
          </a:p>
          <a:p>
            <a:r>
              <a:rPr lang="en-US" dirty="0"/>
              <a:t>Certain methods that cannot be offloaded to the cloud as they can be only done in local device. e.g. method requiring input from sensors in the devices</a:t>
            </a:r>
            <a:r>
              <a:rPr lang="en-US" dirty="0" smtClean="0"/>
              <a:t>.</a:t>
            </a:r>
            <a:r>
              <a:rPr lang="en-IN" dirty="0"/>
              <a:t/>
            </a:r>
            <a:br>
              <a:rPr lang="en-IN" dirty="0"/>
            </a:br>
            <a:endParaRPr lang="en-US" dirty="0"/>
          </a:p>
        </p:txBody>
      </p:sp>
    </p:spTree>
    <p:extLst>
      <p:ext uri="{BB962C8B-B14F-4D97-AF65-F5344CB8AC3E}">
        <p14:creationId xmlns:p14="http://schemas.microsoft.com/office/powerpoint/2010/main" val="202448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5" name="TextBox 4"/>
          <p:cNvSpPr txBox="1"/>
          <p:nvPr/>
        </p:nvSpPr>
        <p:spPr>
          <a:xfrm>
            <a:off x="1507212" y="6220875"/>
            <a:ext cx="8373766" cy="369332"/>
          </a:xfrm>
          <a:prstGeom prst="rect">
            <a:avLst/>
          </a:prstGeom>
          <a:noFill/>
        </p:spPr>
        <p:txBody>
          <a:bodyPr wrap="square" rtlCol="0">
            <a:spAutoFit/>
          </a:bodyPr>
          <a:lstStyle/>
          <a:p>
            <a:pPr algn="ctr"/>
            <a:r>
              <a:rPr lang="en-IN" b="1" dirty="0" smtClean="0"/>
              <a:t>A Graphical visualization on the Output of Partitioning of Sudoku Solver Application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60" y="1829291"/>
            <a:ext cx="6919415" cy="4344006"/>
          </a:xfrm>
        </p:spPr>
      </p:pic>
    </p:spTree>
    <p:extLst>
      <p:ext uri="{BB962C8B-B14F-4D97-AF65-F5344CB8AC3E}">
        <p14:creationId xmlns:p14="http://schemas.microsoft.com/office/powerpoint/2010/main" val="151360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OFFLOADING</a:t>
            </a:r>
            <a:endParaRPr lang="en-IN" dirty="0"/>
          </a:p>
        </p:txBody>
      </p:sp>
      <p:sp>
        <p:nvSpPr>
          <p:cNvPr id="3" name="Content Placeholder 2"/>
          <p:cNvSpPr>
            <a:spLocks noGrp="1"/>
          </p:cNvSpPr>
          <p:nvPr>
            <p:ph idx="1"/>
          </p:nvPr>
        </p:nvSpPr>
        <p:spPr>
          <a:xfrm>
            <a:off x="838200" y="1525374"/>
            <a:ext cx="10515600" cy="4351338"/>
          </a:xfrm>
        </p:spPr>
        <p:txBody>
          <a:bodyPr>
            <a:normAutofit lnSpcReduction="10000"/>
          </a:bodyPr>
          <a:lstStyle/>
          <a:p>
            <a:pPr marL="0" indent="0">
              <a:buNone/>
            </a:pPr>
            <a:r>
              <a:rPr lang="en-IN" dirty="0" smtClean="0">
                <a:solidFill>
                  <a:prstClr val="black"/>
                </a:solidFill>
              </a:rPr>
              <a:t>The tasks which cannot be executed in local node (or) The tasks which are marked as ‘offload’ are copied into a file and transferred for further execution.</a:t>
            </a:r>
            <a:endParaRPr lang="en-IN" sz="3200" dirty="0" smtClean="0"/>
          </a:p>
          <a:p>
            <a:pPr marL="0" indent="0">
              <a:buNone/>
            </a:pPr>
            <a:r>
              <a:rPr lang="en-IN" sz="3200" dirty="0" smtClean="0"/>
              <a:t>OFFLOADING TO MOBILE EDGE</a:t>
            </a:r>
          </a:p>
          <a:p>
            <a:r>
              <a:rPr lang="en-IN" dirty="0" smtClean="0"/>
              <a:t>The tasks which can be executed in mobile edge while transferring from local node to the cloud server are offloaded in the edge node itself.</a:t>
            </a:r>
          </a:p>
          <a:p>
            <a:r>
              <a:rPr lang="en-IN" dirty="0" smtClean="0"/>
              <a:t>The tasks are offloaded to the Raspberry Pi via network socket.</a:t>
            </a:r>
          </a:p>
          <a:p>
            <a:r>
              <a:rPr lang="en-IN" dirty="0" smtClean="0"/>
              <a:t>Execution in mobile edge reduces the transmission delay than executing in cloud server.</a:t>
            </a:r>
          </a:p>
          <a:p>
            <a:endParaRPr lang="en-IN" dirty="0"/>
          </a:p>
          <a:p>
            <a:endParaRPr lang="en-IN" dirty="0"/>
          </a:p>
        </p:txBody>
      </p:sp>
    </p:spTree>
    <p:extLst>
      <p:ext uri="{BB962C8B-B14F-4D97-AF65-F5344CB8AC3E}">
        <p14:creationId xmlns:p14="http://schemas.microsoft.com/office/powerpoint/2010/main" val="3721402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OFFLOADING</a:t>
            </a:r>
            <a:endParaRPr lang="en-IN" dirty="0"/>
          </a:p>
        </p:txBody>
      </p:sp>
      <p:sp>
        <p:nvSpPr>
          <p:cNvPr id="3" name="Content Placeholder 2"/>
          <p:cNvSpPr>
            <a:spLocks noGrp="1"/>
          </p:cNvSpPr>
          <p:nvPr>
            <p:ph idx="1"/>
          </p:nvPr>
        </p:nvSpPr>
        <p:spPr/>
        <p:txBody>
          <a:bodyPr/>
          <a:lstStyle/>
          <a:p>
            <a:pPr marL="0" indent="0">
              <a:buNone/>
            </a:pPr>
            <a:r>
              <a:rPr lang="en-IN" sz="3200" dirty="0" smtClean="0"/>
              <a:t>OFFLOADING TO REMOTE SERVER</a:t>
            </a:r>
          </a:p>
          <a:p>
            <a:r>
              <a:rPr lang="en-IN" dirty="0" smtClean="0"/>
              <a:t>The tasks which cannot be executed in either local node or mobile edge are offloaded to the remote server.</a:t>
            </a:r>
          </a:p>
          <a:p>
            <a:r>
              <a:rPr lang="en-IN" dirty="0" smtClean="0"/>
              <a:t>The tasks are transferred from mobile edge (Raspberry Pi) to cloud server by </a:t>
            </a:r>
            <a:r>
              <a:rPr lang="en-IN" dirty="0" err="1" smtClean="0"/>
              <a:t>scp</a:t>
            </a:r>
            <a:r>
              <a:rPr lang="en-IN" dirty="0" smtClean="0"/>
              <a:t>.</a:t>
            </a:r>
          </a:p>
          <a:p>
            <a:r>
              <a:rPr lang="en-IN" dirty="0" smtClean="0"/>
              <a:t>The output of the executed tasks in the cloud server and the mobile edge are transferred back to the local node for integration.</a:t>
            </a:r>
            <a:endParaRPr lang="en-IN" dirty="0"/>
          </a:p>
          <a:p>
            <a:pPr marL="0" indent="0">
              <a:buNone/>
            </a:pPr>
            <a:endParaRPr lang="en-IN" dirty="0"/>
          </a:p>
        </p:txBody>
      </p:sp>
    </p:spTree>
    <p:extLst>
      <p:ext uri="{BB962C8B-B14F-4D97-AF65-F5344CB8AC3E}">
        <p14:creationId xmlns:p14="http://schemas.microsoft.com/office/powerpoint/2010/main" val="962873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INNOVATION</a:t>
            </a:r>
            <a:endParaRPr lang="en-US" b="1" dirty="0"/>
          </a:p>
        </p:txBody>
      </p:sp>
      <p:sp>
        <p:nvSpPr>
          <p:cNvPr id="3" name="Content Placeholder 2"/>
          <p:cNvSpPr>
            <a:spLocks noGrp="1"/>
          </p:cNvSpPr>
          <p:nvPr>
            <p:ph idx="1"/>
          </p:nvPr>
        </p:nvSpPr>
        <p:spPr/>
        <p:txBody>
          <a:bodyPr>
            <a:normAutofit/>
          </a:bodyPr>
          <a:lstStyle/>
          <a:p>
            <a:pPr marL="0" indent="0" fontAlgn="base">
              <a:buNone/>
            </a:pPr>
            <a:endParaRPr lang="en-US" dirty="0"/>
          </a:p>
          <a:p>
            <a:pPr fontAlgn="base"/>
            <a:r>
              <a:rPr lang="en-US" dirty="0"/>
              <a:t>Providing quality of experience to the user by </a:t>
            </a:r>
            <a:r>
              <a:rPr lang="en-US" dirty="0" smtClean="0"/>
              <a:t>exploiting </a:t>
            </a:r>
            <a:r>
              <a:rPr lang="en-US" dirty="0"/>
              <a:t>the available </a:t>
            </a:r>
            <a:r>
              <a:rPr lang="en-US" dirty="0" smtClean="0"/>
              <a:t>resources at the network edge.</a:t>
            </a:r>
            <a:endParaRPr lang="en-US" dirty="0"/>
          </a:p>
          <a:p>
            <a:pPr fontAlgn="base"/>
            <a:r>
              <a:rPr lang="en-US" dirty="0" smtClean="0"/>
              <a:t>To </a:t>
            </a:r>
            <a:r>
              <a:rPr lang="en-US" dirty="0"/>
              <a:t>make  a better offloading and scheduling decision based on the arrival time, amount of workload and delay constraint of the specific job</a:t>
            </a:r>
            <a:r>
              <a:rPr lang="en-US" dirty="0" smtClean="0"/>
              <a:t>.</a:t>
            </a: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4148972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
        <p:nvSpPr>
          <p:cNvPr id="3" name="Content Placeholder 2"/>
          <p:cNvSpPr>
            <a:spLocks noGrp="1"/>
          </p:cNvSpPr>
          <p:nvPr>
            <p:ph idx="1"/>
          </p:nvPr>
        </p:nvSpPr>
        <p:spPr>
          <a:xfrm>
            <a:off x="838199" y="1690688"/>
            <a:ext cx="10515601" cy="4808586"/>
          </a:xfrm>
        </p:spPr>
        <p:txBody>
          <a:bodyPr>
            <a:normAutofit/>
          </a:bodyPr>
          <a:lstStyle/>
          <a:p>
            <a:pPr algn="just"/>
            <a:r>
              <a:rPr lang="en-US" dirty="0" smtClean="0"/>
              <a:t>The limited CPU processing power and battery lifetime of mobile devices hinder the possible execution of computationally intensive applications.</a:t>
            </a:r>
          </a:p>
          <a:p>
            <a:pPr algn="just"/>
            <a:r>
              <a:rPr lang="en-IN" dirty="0"/>
              <a:t>Computational </a:t>
            </a:r>
            <a:r>
              <a:rPr lang="en-IN" dirty="0" smtClean="0"/>
              <a:t>offloading </a:t>
            </a:r>
            <a:r>
              <a:rPr lang="en-IN" dirty="0"/>
              <a:t>is a solution to augment system’s capabilities by migrating computation to more resourceful computers (</a:t>
            </a:r>
            <a:r>
              <a:rPr lang="en-IN" dirty="0" err="1"/>
              <a:t>i.e</a:t>
            </a:r>
            <a:r>
              <a:rPr lang="en-IN" dirty="0" err="1" smtClean="0"/>
              <a:t>.,servers</a:t>
            </a:r>
            <a:r>
              <a:rPr lang="en-IN" dirty="0" smtClean="0"/>
              <a:t>).</a:t>
            </a:r>
            <a:endParaRPr lang="en-IN" dirty="0"/>
          </a:p>
          <a:p>
            <a:pPr algn="just"/>
            <a:r>
              <a:rPr lang="en-IN" dirty="0" smtClean="0"/>
              <a:t>Mobile </a:t>
            </a:r>
            <a:r>
              <a:rPr lang="en-IN" dirty="0"/>
              <a:t>E</a:t>
            </a:r>
            <a:r>
              <a:rPr lang="en-IN" dirty="0" smtClean="0"/>
              <a:t>dge </a:t>
            </a:r>
            <a:r>
              <a:rPr lang="en-IN" dirty="0"/>
              <a:t>Cloud Computing (MECC) has becoming an attractive </a:t>
            </a:r>
            <a:r>
              <a:rPr lang="en-IN" dirty="0" smtClean="0"/>
              <a:t>solution.</a:t>
            </a:r>
          </a:p>
          <a:p>
            <a:pPr algn="just"/>
            <a:r>
              <a:rPr lang="en-IN" dirty="0" smtClean="0"/>
              <a:t>It exploits </a:t>
            </a:r>
            <a:r>
              <a:rPr lang="en-IN" dirty="0"/>
              <a:t>the available resources at the network edge thereby eliminating the intensive tasks to be offloaded to a fog node or a remote cloud </a:t>
            </a:r>
            <a:r>
              <a:rPr lang="en-IN" dirty="0" smtClean="0"/>
              <a:t>server.</a:t>
            </a:r>
            <a:endParaRPr lang="en-US" dirty="0" smtClean="0"/>
          </a:p>
        </p:txBody>
      </p:sp>
    </p:spTree>
    <p:extLst>
      <p:ext uri="{BB962C8B-B14F-4D97-AF65-F5344CB8AC3E}">
        <p14:creationId xmlns:p14="http://schemas.microsoft.com/office/powerpoint/2010/main" val="3312293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13800" dirty="0" smtClean="0"/>
              <a:t>THANK YOU</a:t>
            </a:r>
            <a:endParaRPr lang="en-US" dirty="0"/>
          </a:p>
        </p:txBody>
      </p:sp>
    </p:spTree>
    <p:extLst>
      <p:ext uri="{BB962C8B-B14F-4D97-AF65-F5344CB8AC3E}">
        <p14:creationId xmlns:p14="http://schemas.microsoft.com/office/powerpoint/2010/main" val="37467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MOTIVATION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algn="just" fontAlgn="base"/>
            <a:r>
              <a:rPr lang="en-US" dirty="0"/>
              <a:t>Faster the computation and  lower the delay better the user experience.</a:t>
            </a:r>
          </a:p>
          <a:p>
            <a:pPr algn="just" fontAlgn="base"/>
            <a:r>
              <a:rPr lang="en-US" dirty="0"/>
              <a:t>Efficient utilization by reducing energy consumption and increasing the revenue based on the offloading of the task</a:t>
            </a:r>
            <a:r>
              <a:rPr lang="en-US" dirty="0" smtClean="0"/>
              <a:t>.</a:t>
            </a:r>
            <a:endParaRPr lang="en-US" dirty="0"/>
          </a:p>
          <a:p>
            <a:pPr algn="just" fontAlgn="base"/>
            <a:r>
              <a:rPr lang="en-US" dirty="0"/>
              <a:t>To explore the idle devices and storage resources at the network edge</a:t>
            </a:r>
            <a:r>
              <a:rPr lang="en-US" dirty="0" smtClean="0"/>
              <a:t>.</a:t>
            </a:r>
            <a:endParaRPr lang="en-US" dirty="0"/>
          </a:p>
        </p:txBody>
      </p:sp>
    </p:spTree>
    <p:extLst>
      <p:ext uri="{BB962C8B-B14F-4D97-AF65-F5344CB8AC3E}">
        <p14:creationId xmlns:p14="http://schemas.microsoft.com/office/powerpoint/2010/main" val="150589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Gx7g18upIOyghVqs-QqY-YUGOewqK0ncBYE7O8NXeiRNZ6b13Qd_VqIsciuaub4nobRX6d7UsXQQzSYZ2SE0ewj4QwWTwAXg1oUTSnnZ_sAUL1BA3ZVUblUtnsq_sp5sJgT9W1qBl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1" y="726878"/>
            <a:ext cx="8229600" cy="55895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463" y="6455391"/>
            <a:ext cx="4353636" cy="369332"/>
          </a:xfrm>
          <a:prstGeom prst="rect">
            <a:avLst/>
          </a:prstGeom>
          <a:noFill/>
        </p:spPr>
        <p:txBody>
          <a:bodyPr wrap="square" rtlCol="0">
            <a:spAutoFit/>
          </a:bodyPr>
          <a:lstStyle/>
          <a:p>
            <a:pPr algn="ctr"/>
            <a:r>
              <a:rPr lang="en-IN" b="1" dirty="0" smtClean="0"/>
              <a:t>Mobile Edge Cloud Computing</a:t>
            </a:r>
            <a:endParaRPr lang="en-IN" b="1" dirty="0"/>
          </a:p>
        </p:txBody>
      </p:sp>
    </p:spTree>
    <p:extLst>
      <p:ext uri="{BB962C8B-B14F-4D97-AF65-F5344CB8AC3E}">
        <p14:creationId xmlns:p14="http://schemas.microsoft.com/office/powerpoint/2010/main" val="4207465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29" y="2672227"/>
            <a:ext cx="10515600" cy="1325563"/>
          </a:xfrm>
        </p:spPr>
        <p:txBody>
          <a:bodyPr>
            <a:normAutofit/>
          </a:bodyPr>
          <a:lstStyle/>
          <a:p>
            <a:pPr algn="ctr"/>
            <a:r>
              <a:rPr lang="en-US" sz="5400" b="1" dirty="0" smtClean="0">
                <a:solidFill>
                  <a:schemeClr val="accent1">
                    <a:lumMod val="50000"/>
                  </a:schemeClr>
                </a:solidFill>
              </a:rPr>
              <a:t>LITERATURE SURVEY</a:t>
            </a:r>
            <a:endParaRPr lang="en-US" sz="5400" b="1" dirty="0">
              <a:solidFill>
                <a:schemeClr val="accent1">
                  <a:lumMod val="50000"/>
                </a:schemeClr>
              </a:solidFill>
            </a:endParaRPr>
          </a:p>
        </p:txBody>
      </p:sp>
    </p:spTree>
    <p:extLst>
      <p:ext uri="{BB962C8B-B14F-4D97-AF65-F5344CB8AC3E}">
        <p14:creationId xmlns:p14="http://schemas.microsoft.com/office/powerpoint/2010/main" val="354433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3077953"/>
              </p:ext>
            </p:extLst>
          </p:nvPr>
        </p:nvGraphicFramePr>
        <p:xfrm>
          <a:off x="346192" y="315952"/>
          <a:ext cx="11475076" cy="6112144"/>
        </p:xfrm>
        <a:graphic>
          <a:graphicData uri="http://schemas.openxmlformats.org/drawingml/2006/table">
            <a:tbl>
              <a:tblPr firstRow="1" bandRow="1">
                <a:tableStyleId>{5C22544A-7EE6-4342-B048-85BDC9FD1C3A}</a:tableStyleId>
              </a:tblPr>
              <a:tblGrid>
                <a:gridCol w="3584363"/>
                <a:gridCol w="3862317"/>
                <a:gridCol w="4028396"/>
              </a:tblGrid>
              <a:tr h="617786">
                <a:tc>
                  <a:txBody>
                    <a:bodyPr/>
                    <a:lstStyle/>
                    <a:p>
                      <a:r>
                        <a:rPr lang="en-US" dirty="0" smtClean="0"/>
                        <a:t>Research</a:t>
                      </a:r>
                      <a:r>
                        <a:rPr lang="en-US" baseline="0" dirty="0" smtClean="0"/>
                        <a:t> papers</a:t>
                      </a:r>
                      <a:endParaRPr lang="en-US" dirty="0"/>
                    </a:p>
                  </a:txBody>
                  <a:tcPr/>
                </a:tc>
                <a:tc>
                  <a:txBody>
                    <a:bodyPr/>
                    <a:lstStyle/>
                    <a:p>
                      <a:r>
                        <a:rPr lang="en-US" dirty="0" smtClean="0"/>
                        <a:t>Study Purpose </a:t>
                      </a:r>
                      <a:endParaRPr lang="en-US" dirty="0"/>
                    </a:p>
                  </a:txBody>
                  <a:tcPr/>
                </a:tc>
                <a:tc>
                  <a:txBody>
                    <a:bodyPr/>
                    <a:lstStyle/>
                    <a:p>
                      <a:r>
                        <a:rPr lang="en-US" dirty="0" smtClean="0"/>
                        <a:t>Observation</a:t>
                      </a:r>
                      <a:endParaRPr lang="en-US" dirty="0"/>
                    </a:p>
                  </a:txBody>
                  <a:tcPr/>
                </a:tc>
              </a:tr>
              <a:tr h="1850405">
                <a:tc>
                  <a:txBody>
                    <a:bodyPr/>
                    <a:lstStyle/>
                    <a:p>
                      <a:r>
                        <a:rPr lang="en-US" dirty="0" smtClean="0"/>
                        <a:t>MULTI-USER MULTI-TASK COMPUTATION OFFLOADING IN GREEN MOBILE</a:t>
                      </a:r>
                      <a:r>
                        <a:rPr lang="en-US" baseline="0" dirty="0" smtClean="0"/>
                        <a:t> EDGE CLOUD COMPUTING. </a:t>
                      </a:r>
                    </a:p>
                    <a:p>
                      <a:r>
                        <a:rPr lang="en-US" baseline="0" dirty="0" smtClean="0"/>
                        <a:t>– IEEE TRANSACTIONS ON SERVICES COMPUTING. 2018</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multi-user multi-tasking offloading computational framework.</a:t>
                      </a:r>
                      <a:endParaRPr lang="en-US" b="0" dirty="0" smtClean="0">
                        <a:effectLst/>
                      </a:endParaRPr>
                    </a:p>
                    <a:p>
                      <a:pPr rtl="0"/>
                      <a:r>
                        <a:rPr lang="en-US" sz="1800" b="0" i="0" u="none" strike="noStrike" kern="1200" dirty="0" smtClean="0">
                          <a:solidFill>
                            <a:schemeClr val="dk1"/>
                          </a:solidFill>
                          <a:effectLst/>
                          <a:latin typeface="+mn-lt"/>
                          <a:ea typeface="+mn-ea"/>
                          <a:cs typeface="+mn-cs"/>
                        </a:rPr>
                        <a:t>Offloading the task from local device to mobile edge.</a:t>
                      </a:r>
                      <a:r>
                        <a:rPr lang="en-US" dirty="0" smtClean="0"/>
                        <a:t/>
                      </a:r>
                      <a:br>
                        <a:rPr lang="en-US" dirty="0" smtClean="0"/>
                      </a:br>
                      <a:endParaRPr lang="en-US" dirty="0"/>
                    </a:p>
                  </a:txBody>
                  <a:tcPr/>
                </a:tc>
                <a:tc>
                  <a:txBody>
                    <a:bodyPr/>
                    <a:lstStyle/>
                    <a:p>
                      <a:r>
                        <a:rPr lang="en-US" sz="1800" b="0" i="0" u="none" strike="noStrike" kern="1200" dirty="0" smtClean="0">
                          <a:solidFill>
                            <a:schemeClr val="dk1"/>
                          </a:solidFill>
                          <a:effectLst/>
                          <a:latin typeface="+mn-lt"/>
                          <a:ea typeface="+mn-ea"/>
                          <a:cs typeface="+mn-cs"/>
                        </a:rPr>
                        <a:t>Distributed Greedy maximal scheduling algorithm is preferred over the Centralized Greedy maximal scheduling algorithm</a:t>
                      </a:r>
                      <a:endParaRPr lang="en-US" dirty="0"/>
                    </a:p>
                  </a:txBody>
                  <a:tcPr/>
                </a:tc>
              </a:tr>
              <a:tr h="1897188">
                <a:tc>
                  <a:txBody>
                    <a:bodyPr/>
                    <a:lstStyle/>
                    <a:p>
                      <a:r>
                        <a:rPr lang="en-US" dirty="0" smtClean="0"/>
                        <a:t>JOINT OPTIMAL PRICING AND TASK SCHEDULING IN MOBILE CLOUD COMPUTING</a:t>
                      </a:r>
                      <a:r>
                        <a:rPr lang="en-US" baseline="0" dirty="0" smtClean="0"/>
                        <a:t> SYSTEMS. </a:t>
                      </a:r>
                    </a:p>
                    <a:p>
                      <a:r>
                        <a:rPr lang="en-US" baseline="0" dirty="0" smtClean="0"/>
                        <a:t> – IEEE TRANSACTIONS ON WIRELESS COMMUNICATION . AUGUST 2017</a:t>
                      </a:r>
                      <a:endParaRPr lang="en-US" dirty="0"/>
                    </a:p>
                  </a:txBody>
                  <a:tcPr/>
                </a:tc>
                <a:tc>
                  <a:txBody>
                    <a:bodyPr/>
                    <a:lstStyle/>
                    <a:p>
                      <a:r>
                        <a:rPr lang="en-US" sz="1800" b="0" i="0" u="none" strike="noStrike" kern="1200" dirty="0" smtClean="0">
                          <a:solidFill>
                            <a:schemeClr val="dk1"/>
                          </a:solidFill>
                          <a:effectLst/>
                          <a:latin typeface="+mn-lt"/>
                          <a:ea typeface="+mn-ea"/>
                          <a:cs typeface="+mn-cs"/>
                        </a:rPr>
                        <a:t>The tasks that should be offloaded to cloud and the optimal price of the cloud services. The energy consumption, delay, price of the cloud services in case of mobile users perspective</a:t>
                      </a:r>
                      <a:endParaRPr lang="en-US" dirty="0"/>
                    </a:p>
                  </a:txBody>
                  <a:tcPr/>
                </a:tc>
                <a:tc>
                  <a:txBody>
                    <a:bodyPr/>
                    <a:lstStyle/>
                    <a:p>
                      <a:r>
                        <a:rPr lang="en-US" sz="1800" b="0" i="0" u="none" strike="noStrike" kern="1200" dirty="0" smtClean="0">
                          <a:solidFill>
                            <a:schemeClr val="dk1"/>
                          </a:solidFill>
                          <a:effectLst/>
                          <a:latin typeface="+mn-lt"/>
                          <a:ea typeface="+mn-ea"/>
                          <a:cs typeface="+mn-cs"/>
                        </a:rPr>
                        <a:t>Queuing delay analysis allowed us to account for both delay-sensitive and delay tolerant applications.</a:t>
                      </a:r>
                      <a:endParaRPr lang="en-US" dirty="0"/>
                    </a:p>
                  </a:txBody>
                  <a:tcPr/>
                </a:tc>
              </a:tr>
              <a:tr h="1746765">
                <a:tc>
                  <a:txBody>
                    <a:bodyPr/>
                    <a:lstStyle/>
                    <a:p>
                      <a:r>
                        <a:rPr lang="en-IN" dirty="0" smtClean="0"/>
                        <a:t>EFFICIENT MULTI-USER COMPUTATION OFFLOADING FOR MOBILE-EDGE CLOUD COMPUTING. </a:t>
                      </a:r>
                    </a:p>
                    <a:p>
                      <a:r>
                        <a:rPr lang="en-IN" dirty="0" smtClean="0"/>
                        <a:t>-IEEE TRANSACTIONS ON NETWORKING. OCTOBER 2016.</a:t>
                      </a: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a:p>
                  </a:txBody>
                  <a:tcPr/>
                </a:tc>
                <a:tc>
                  <a:txBody>
                    <a:bodyPr/>
                    <a:lstStyle/>
                    <a:p>
                      <a:r>
                        <a:rPr lang="en-US" dirty="0" smtClean="0"/>
                        <a:t>To learn about Green Mobile Edge Cloud Computing.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0" kern="1200" dirty="0" smtClean="0">
                          <a:solidFill>
                            <a:schemeClr val="dk1"/>
                          </a:solidFill>
                          <a:effectLst/>
                          <a:latin typeface="+mn-lt"/>
                          <a:ea typeface="+mn-ea"/>
                          <a:cs typeface="+mn-cs"/>
                        </a:rPr>
                        <a:t>Efficient computation offloading is</a:t>
                      </a:r>
                      <a:r>
                        <a:rPr lang="en-IN" sz="1800" i="0" kern="1200" baseline="0" dirty="0" smtClean="0">
                          <a:solidFill>
                            <a:schemeClr val="dk1"/>
                          </a:solidFill>
                          <a:effectLst/>
                          <a:latin typeface="+mn-lt"/>
                          <a:ea typeface="+mn-ea"/>
                          <a:cs typeface="+mn-cs"/>
                        </a:rPr>
                        <a:t> achieved in a </a:t>
                      </a:r>
                      <a:r>
                        <a:rPr lang="en-IN" sz="1800" i="0" kern="1200" dirty="0" smtClean="0">
                          <a:solidFill>
                            <a:schemeClr val="dk1"/>
                          </a:solidFill>
                          <a:effectLst/>
                          <a:latin typeface="+mn-lt"/>
                          <a:ea typeface="+mn-ea"/>
                          <a:cs typeface="+mn-cs"/>
                        </a:rPr>
                        <a:t>distributed manner.</a:t>
                      </a:r>
                      <a:br>
                        <a:rPr lang="en-IN" sz="1800" i="0" kern="1200" dirty="0" smtClean="0">
                          <a:solidFill>
                            <a:schemeClr val="dk1"/>
                          </a:solidFill>
                          <a:effectLst/>
                          <a:latin typeface="+mn-lt"/>
                          <a:ea typeface="+mn-ea"/>
                          <a:cs typeface="+mn-cs"/>
                        </a:rPr>
                      </a:br>
                      <a:r>
                        <a:rPr lang="en-IN" sz="1800" i="0" kern="1200" dirty="0" smtClean="0">
                          <a:solidFill>
                            <a:schemeClr val="dk1"/>
                          </a:solidFill>
                          <a:effectLst/>
                          <a:latin typeface="+mn-lt"/>
                          <a:ea typeface="+mn-ea"/>
                          <a:cs typeface="+mn-cs"/>
                        </a:rPr>
                        <a:t/>
                      </a:r>
                      <a:br>
                        <a:rPr lang="en-IN" sz="1800" i="0" kern="1200" dirty="0" smtClean="0">
                          <a:solidFill>
                            <a:schemeClr val="dk1"/>
                          </a:solidFill>
                          <a:effectLst/>
                          <a:latin typeface="+mn-lt"/>
                          <a:ea typeface="+mn-ea"/>
                          <a:cs typeface="+mn-cs"/>
                        </a:rPr>
                      </a:br>
                      <a:endParaRPr lang="en-US" dirty="0" smtClean="0"/>
                    </a:p>
                    <a:p>
                      <a:endParaRPr lang="en-US" dirty="0"/>
                    </a:p>
                  </a:txBody>
                  <a:tcPr/>
                </a:tc>
              </a:tr>
            </a:tbl>
          </a:graphicData>
        </a:graphic>
      </p:graphicFrame>
    </p:spTree>
    <p:extLst>
      <p:ext uri="{BB962C8B-B14F-4D97-AF65-F5344CB8AC3E}">
        <p14:creationId xmlns:p14="http://schemas.microsoft.com/office/powerpoint/2010/main" val="175092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9220166"/>
              </p:ext>
            </p:extLst>
          </p:nvPr>
        </p:nvGraphicFramePr>
        <p:xfrm>
          <a:off x="346192" y="315952"/>
          <a:ext cx="11475076" cy="6377059"/>
        </p:xfrm>
        <a:graphic>
          <a:graphicData uri="http://schemas.openxmlformats.org/drawingml/2006/table">
            <a:tbl>
              <a:tblPr firstRow="1" bandRow="1">
                <a:tableStyleId>{5C22544A-7EE6-4342-B048-85BDC9FD1C3A}</a:tableStyleId>
              </a:tblPr>
              <a:tblGrid>
                <a:gridCol w="3584363"/>
                <a:gridCol w="3862317"/>
                <a:gridCol w="4028396"/>
              </a:tblGrid>
              <a:tr h="617786">
                <a:tc>
                  <a:txBody>
                    <a:bodyPr/>
                    <a:lstStyle/>
                    <a:p>
                      <a:r>
                        <a:rPr lang="en-US" dirty="0" smtClean="0"/>
                        <a:t>Research</a:t>
                      </a:r>
                      <a:r>
                        <a:rPr lang="en-US" baseline="0" dirty="0" smtClean="0"/>
                        <a:t> papers</a:t>
                      </a:r>
                      <a:endParaRPr lang="en-US" dirty="0"/>
                    </a:p>
                  </a:txBody>
                  <a:tcPr/>
                </a:tc>
                <a:tc>
                  <a:txBody>
                    <a:bodyPr/>
                    <a:lstStyle/>
                    <a:p>
                      <a:r>
                        <a:rPr lang="en-US" dirty="0" smtClean="0"/>
                        <a:t>Study Purpose </a:t>
                      </a:r>
                      <a:endParaRPr lang="en-US" dirty="0"/>
                    </a:p>
                  </a:txBody>
                  <a:tcPr/>
                </a:tc>
                <a:tc>
                  <a:txBody>
                    <a:bodyPr/>
                    <a:lstStyle/>
                    <a:p>
                      <a:r>
                        <a:rPr lang="en-US" dirty="0" smtClean="0"/>
                        <a:t>Observation</a:t>
                      </a:r>
                      <a:endParaRPr lang="en-US" dirty="0"/>
                    </a:p>
                  </a:txBody>
                  <a:tcPr/>
                </a:tc>
              </a:tr>
              <a:tr h="1850405">
                <a:tc>
                  <a:txBody>
                    <a:bodyPr/>
                    <a:lstStyle/>
                    <a:p>
                      <a:r>
                        <a:rPr lang="en-US" dirty="0" smtClean="0"/>
                        <a:t>OFFLOADING IN MOBILE EDGE COMPUTING : TASK ALLOCATION AND COMPUTATIONAL FREQUENCY SCALING.</a:t>
                      </a:r>
                    </a:p>
                    <a:p>
                      <a:r>
                        <a:rPr lang="en-US" dirty="0" smtClean="0"/>
                        <a:t>- IEEE TRANSACTIONS</a:t>
                      </a:r>
                      <a:r>
                        <a:rPr lang="en-US" baseline="0" dirty="0" smtClean="0"/>
                        <a:t> ON COMMUNICATIONS. AUGUST 2017</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optimization</a:t>
                      </a:r>
                      <a:r>
                        <a:rPr lang="en-US" sz="1800" b="0" i="0" u="none" strike="noStrike" kern="1200" baseline="0" dirty="0" smtClean="0">
                          <a:solidFill>
                            <a:schemeClr val="dk1"/>
                          </a:solidFill>
                          <a:effectLst/>
                          <a:latin typeface="+mn-lt"/>
                          <a:ea typeface="+mn-ea"/>
                          <a:cs typeface="+mn-cs"/>
                        </a:rPr>
                        <a:t> framework of offloading from a single devices to multiple edge devices.</a:t>
                      </a:r>
                      <a:r>
                        <a:rPr lang="en-US" dirty="0" smtClean="0"/>
                        <a:t/>
                      </a:r>
                      <a:br>
                        <a:rPr lang="en-US" dirty="0" smtClean="0"/>
                      </a:br>
                      <a:endParaRPr lang="en-US" dirty="0"/>
                    </a:p>
                  </a:txBody>
                  <a:tcPr/>
                </a:tc>
                <a:tc>
                  <a:txBody>
                    <a:bodyPr/>
                    <a:lstStyle/>
                    <a:p>
                      <a:r>
                        <a:rPr lang="en-US" dirty="0" smtClean="0"/>
                        <a:t>Performance can be improved by</a:t>
                      </a:r>
                      <a:r>
                        <a:rPr lang="en-US" baseline="0" dirty="0" smtClean="0"/>
                        <a:t> reducing energy consumption and task’s execution latency.</a:t>
                      </a:r>
                      <a:endParaRPr lang="en-US" dirty="0"/>
                    </a:p>
                  </a:txBody>
                  <a:tcPr/>
                </a:tc>
              </a:tr>
              <a:tr h="1897188">
                <a:tc>
                  <a:txBody>
                    <a:bodyPr/>
                    <a:lstStyle/>
                    <a:p>
                      <a:r>
                        <a:rPr lang="en-US" dirty="0" smtClean="0"/>
                        <a:t>JOINT OPTIMIZATION OF ENERGY CONSUMPTION AND PACKET SCHEDULING FOR MOBILE EDGE COMPUTING IN CYBER- PHYSICAL NETWORKS.</a:t>
                      </a:r>
                    </a:p>
                    <a:p>
                      <a:r>
                        <a:rPr lang="en-US" dirty="0" smtClean="0"/>
                        <a:t>IEEE ACCESS. APRIL 2018</a:t>
                      </a:r>
                      <a:endParaRPr lang="en-US" dirty="0"/>
                    </a:p>
                  </a:txBody>
                  <a:tcPr/>
                </a:tc>
                <a:tc>
                  <a:txBody>
                    <a:bodyPr/>
                    <a:lstStyle/>
                    <a:p>
                      <a:r>
                        <a:rPr lang="en-US" dirty="0" smtClean="0"/>
                        <a:t>To learn about the optimal scheduling</a:t>
                      </a:r>
                      <a:r>
                        <a:rPr lang="en-US" baseline="0" dirty="0" smtClean="0"/>
                        <a:t> in mobile edge computing systems.</a:t>
                      </a:r>
                      <a:endParaRPr lang="en-US" dirty="0"/>
                    </a:p>
                  </a:txBody>
                  <a:tcPr/>
                </a:tc>
                <a:tc>
                  <a:txBody>
                    <a:bodyPr/>
                    <a:lstStyle/>
                    <a:p>
                      <a:r>
                        <a:rPr lang="en-US" dirty="0" smtClean="0"/>
                        <a:t>The</a:t>
                      </a:r>
                      <a:r>
                        <a:rPr lang="en-US" baseline="0" dirty="0" smtClean="0"/>
                        <a:t> queue congestion  is minimized by allowing low priority tasks to jump to high priority tasks. </a:t>
                      </a:r>
                      <a:endParaRPr lang="en-US" dirty="0"/>
                    </a:p>
                  </a:txBody>
                  <a:tcPr/>
                </a:tc>
              </a:tr>
              <a:tr h="1746765">
                <a:tc>
                  <a:txBody>
                    <a:bodyPr/>
                    <a:lstStyle/>
                    <a:p>
                      <a:r>
                        <a:rPr lang="en-US" dirty="0" smtClean="0"/>
                        <a:t>ENERGY-</a:t>
                      </a:r>
                      <a:r>
                        <a:rPr lang="en-US" baseline="0" dirty="0" smtClean="0"/>
                        <a:t> DELAY TRADEOFF FOR DYNAMIC OFFLOADING IN MOBILE- EDGE COMPUTING SYSTEM WITH ENERGY HARVESTING DEVICES.</a:t>
                      </a:r>
                    </a:p>
                    <a:p>
                      <a:r>
                        <a:rPr lang="en-US" baseline="0" dirty="0" smtClean="0"/>
                        <a:t>IEEE TRANSACTIONS ON INDUSTRIAL INFORMATICS. OCTOBER 2018</a:t>
                      </a:r>
                      <a:endParaRPr lang="en-US" dirty="0"/>
                    </a:p>
                  </a:txBody>
                  <a:tcPr/>
                </a:tc>
                <a:tc>
                  <a:txBody>
                    <a:bodyPr/>
                    <a:lstStyle/>
                    <a:p>
                      <a:r>
                        <a:rPr lang="en-US" dirty="0" smtClean="0"/>
                        <a:t>To study</a:t>
                      </a:r>
                      <a:r>
                        <a:rPr lang="en-US" baseline="0" dirty="0" smtClean="0"/>
                        <a:t> about dynamic tasks assignment in mobile edge cloud computing.</a:t>
                      </a:r>
                      <a:endParaRPr lang="en-US" dirty="0"/>
                    </a:p>
                  </a:txBody>
                  <a:tcPr/>
                </a:tc>
                <a:tc>
                  <a:txBody>
                    <a:bodyPr/>
                    <a:lstStyle/>
                    <a:p>
                      <a:r>
                        <a:rPr lang="en-US" dirty="0" smtClean="0"/>
                        <a:t>The energy consumption can be minimized by</a:t>
                      </a:r>
                      <a:r>
                        <a:rPr lang="en-US" baseline="0" dirty="0" smtClean="0"/>
                        <a:t> having buffer queue and stable battery energy level.</a:t>
                      </a:r>
                      <a:endParaRPr lang="en-US" dirty="0"/>
                    </a:p>
                  </a:txBody>
                  <a:tcPr/>
                </a:tc>
              </a:tr>
            </a:tbl>
          </a:graphicData>
        </a:graphic>
      </p:graphicFrame>
    </p:spTree>
    <p:extLst>
      <p:ext uri="{BB962C8B-B14F-4D97-AF65-F5344CB8AC3E}">
        <p14:creationId xmlns:p14="http://schemas.microsoft.com/office/powerpoint/2010/main" val="344322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3052055"/>
            <a:ext cx="10515600" cy="1325563"/>
          </a:xfrm>
        </p:spPr>
        <p:txBody>
          <a:bodyPr>
            <a:normAutofit/>
          </a:bodyPr>
          <a:lstStyle/>
          <a:p>
            <a:pPr algn="ctr"/>
            <a:r>
              <a:rPr lang="en-US" sz="5400" b="1" dirty="0" smtClean="0">
                <a:solidFill>
                  <a:schemeClr val="accent1">
                    <a:lumMod val="50000"/>
                  </a:schemeClr>
                </a:solidFill>
              </a:rPr>
              <a:t>ARCHITECTURE DIAGRAM</a:t>
            </a:r>
            <a:endParaRPr lang="en-US" sz="5400" b="1" dirty="0">
              <a:solidFill>
                <a:schemeClr val="accent1">
                  <a:lumMod val="50000"/>
                </a:schemeClr>
              </a:solidFill>
            </a:endParaRPr>
          </a:p>
        </p:txBody>
      </p:sp>
    </p:spTree>
    <p:extLst>
      <p:ext uri="{BB962C8B-B14F-4D97-AF65-F5344CB8AC3E}">
        <p14:creationId xmlns:p14="http://schemas.microsoft.com/office/powerpoint/2010/main" val="218932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99" y="141668"/>
            <a:ext cx="11797047" cy="6568225"/>
          </a:xfrm>
        </p:spPr>
        <p:txBody>
          <a:bodyPr>
            <a:normAutofit/>
          </a:bodyPr>
          <a:lstStyle/>
          <a:p>
            <a:r>
              <a:rPr lang="en-US" sz="2000" b="1" dirty="0" smtClean="0"/>
              <a:t>Overall Architecture for multitask computation offloading and scheduling in Mobile Edge Cloud Computing.</a:t>
            </a:r>
            <a:endParaRPr lang="en-US" sz="2000" b="1" dirty="0"/>
          </a:p>
        </p:txBody>
      </p:sp>
      <p:sp>
        <p:nvSpPr>
          <p:cNvPr id="4" name="Rectangle 3"/>
          <p:cNvSpPr/>
          <p:nvPr/>
        </p:nvSpPr>
        <p:spPr>
          <a:xfrm>
            <a:off x="549766" y="1167081"/>
            <a:ext cx="1352283" cy="425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2469532" y="734096"/>
            <a:ext cx="3504132" cy="1365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601710" y="1303237"/>
            <a:ext cx="867180"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Application Profiler</a:t>
            </a:r>
            <a:endParaRPr lang="en-US" sz="1100" dirty="0">
              <a:solidFill>
                <a:schemeClr val="tx1"/>
              </a:solidFill>
            </a:endParaRPr>
          </a:p>
        </p:txBody>
      </p:sp>
      <p:sp>
        <p:nvSpPr>
          <p:cNvPr id="7" name="Rectangle 6"/>
          <p:cNvSpPr/>
          <p:nvPr/>
        </p:nvSpPr>
        <p:spPr>
          <a:xfrm>
            <a:off x="3650348" y="1326524"/>
            <a:ext cx="1038894" cy="669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Profiler</a:t>
            </a:r>
            <a:endParaRPr lang="en-US" dirty="0">
              <a:solidFill>
                <a:schemeClr val="tx1"/>
              </a:solidFill>
            </a:endParaRPr>
          </a:p>
        </p:txBody>
      </p:sp>
      <p:sp>
        <p:nvSpPr>
          <p:cNvPr id="8" name="Rectangle 7"/>
          <p:cNvSpPr/>
          <p:nvPr/>
        </p:nvSpPr>
        <p:spPr>
          <a:xfrm>
            <a:off x="4870700" y="1344588"/>
            <a:ext cx="1038894"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Profiler</a:t>
            </a:r>
            <a:endParaRPr lang="en-US" dirty="0">
              <a:solidFill>
                <a:schemeClr val="tx1"/>
              </a:solidFill>
            </a:endParaRPr>
          </a:p>
        </p:txBody>
      </p:sp>
      <p:sp>
        <p:nvSpPr>
          <p:cNvPr id="9" name="Rectangle 8"/>
          <p:cNvSpPr/>
          <p:nvPr/>
        </p:nvSpPr>
        <p:spPr>
          <a:xfrm>
            <a:off x="3451538" y="850006"/>
            <a:ext cx="1970468" cy="334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Profiler</a:t>
            </a:r>
            <a:endParaRPr lang="en-US" dirty="0">
              <a:solidFill>
                <a:schemeClr val="tx1"/>
              </a:solidFill>
            </a:endParaRPr>
          </a:p>
        </p:txBody>
      </p:sp>
      <p:sp>
        <p:nvSpPr>
          <p:cNvPr id="10" name="Rectangle 9"/>
          <p:cNvSpPr/>
          <p:nvPr/>
        </p:nvSpPr>
        <p:spPr>
          <a:xfrm>
            <a:off x="1455873" y="2586340"/>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Partitioning</a:t>
            </a:r>
            <a:endParaRPr lang="en-US" dirty="0">
              <a:solidFill>
                <a:schemeClr val="tx1"/>
              </a:solidFill>
            </a:endParaRPr>
          </a:p>
        </p:txBody>
      </p:sp>
      <p:sp>
        <p:nvSpPr>
          <p:cNvPr id="12" name="Rectangle 11"/>
          <p:cNvSpPr/>
          <p:nvPr/>
        </p:nvSpPr>
        <p:spPr>
          <a:xfrm>
            <a:off x="3136818" y="2632007"/>
            <a:ext cx="119270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Offloading </a:t>
            </a:r>
          </a:p>
          <a:p>
            <a:pPr algn="ctr"/>
            <a:r>
              <a:rPr lang="en-US" dirty="0" smtClean="0">
                <a:solidFill>
                  <a:schemeClr val="tx1"/>
                </a:solidFill>
              </a:rPr>
              <a:t>Decision</a:t>
            </a:r>
            <a:endParaRPr lang="en-US" dirty="0">
              <a:solidFill>
                <a:schemeClr val="tx1"/>
              </a:solidFill>
            </a:endParaRPr>
          </a:p>
        </p:txBody>
      </p:sp>
      <p:sp>
        <p:nvSpPr>
          <p:cNvPr id="13" name="Rectangle 12"/>
          <p:cNvSpPr/>
          <p:nvPr/>
        </p:nvSpPr>
        <p:spPr>
          <a:xfrm>
            <a:off x="3134122" y="3892639"/>
            <a:ext cx="2284911"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Executed locally</a:t>
            </a:r>
            <a:endParaRPr lang="en-US" dirty="0">
              <a:solidFill>
                <a:schemeClr val="tx1"/>
              </a:solidFill>
            </a:endParaRPr>
          </a:p>
        </p:txBody>
      </p:sp>
      <p:sp>
        <p:nvSpPr>
          <p:cNvPr id="14" name="Rectangle 13"/>
          <p:cNvSpPr/>
          <p:nvPr/>
        </p:nvSpPr>
        <p:spPr>
          <a:xfrm>
            <a:off x="3291838" y="4985561"/>
            <a:ext cx="1969477"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Output</a:t>
            </a:r>
            <a:endParaRPr lang="en-US" dirty="0">
              <a:solidFill>
                <a:schemeClr val="tx1"/>
              </a:solidFill>
            </a:endParaRPr>
          </a:p>
        </p:txBody>
      </p:sp>
      <p:sp>
        <p:nvSpPr>
          <p:cNvPr id="16" name="Rectangle 15"/>
          <p:cNvSpPr/>
          <p:nvPr/>
        </p:nvSpPr>
        <p:spPr>
          <a:xfrm rot="5400000">
            <a:off x="4301377" y="3104205"/>
            <a:ext cx="5331899" cy="295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tx1"/>
                </a:solidFill>
              </a:rPr>
              <a:t>Commun</a:t>
            </a:r>
            <a:r>
              <a:rPr lang="en-US" dirty="0" smtClean="0">
                <a:solidFill>
                  <a:schemeClr val="tx1"/>
                </a:solidFill>
              </a:rPr>
              <a:t> </a:t>
            </a:r>
            <a:r>
              <a:rPr lang="en-US" dirty="0" err="1" smtClean="0">
                <a:solidFill>
                  <a:schemeClr val="tx1"/>
                </a:solidFill>
              </a:rPr>
              <a:t>i</a:t>
            </a:r>
            <a:r>
              <a:rPr lang="en-US" dirty="0" smtClean="0">
                <a:solidFill>
                  <a:schemeClr val="tx1"/>
                </a:solidFill>
              </a:rPr>
              <a:t>  c a t  </a:t>
            </a:r>
            <a:r>
              <a:rPr lang="en-US" dirty="0" err="1" smtClean="0">
                <a:solidFill>
                  <a:schemeClr val="tx1"/>
                </a:solidFill>
              </a:rPr>
              <a:t>i</a:t>
            </a:r>
            <a:r>
              <a:rPr lang="en-US" dirty="0" smtClean="0">
                <a:solidFill>
                  <a:schemeClr val="tx1"/>
                </a:solidFill>
              </a:rPr>
              <a:t> on</a:t>
            </a:r>
          </a:p>
          <a:p>
            <a:pPr algn="ctr"/>
            <a:r>
              <a:rPr lang="en-US" dirty="0" smtClean="0">
                <a:solidFill>
                  <a:schemeClr val="tx1"/>
                </a:solidFill>
              </a:rPr>
              <a:t> Hand l e r</a:t>
            </a:r>
            <a:endParaRPr lang="en-US" dirty="0">
              <a:solidFill>
                <a:schemeClr val="tx1"/>
              </a:solidFill>
            </a:endParaRPr>
          </a:p>
        </p:txBody>
      </p:sp>
      <p:sp>
        <p:nvSpPr>
          <p:cNvPr id="21" name="Rectangle 20"/>
          <p:cNvSpPr/>
          <p:nvPr/>
        </p:nvSpPr>
        <p:spPr>
          <a:xfrm>
            <a:off x="379829" y="393895"/>
            <a:ext cx="6060158" cy="547233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Rectangle 21"/>
          <p:cNvSpPr/>
          <p:nvPr/>
        </p:nvSpPr>
        <p:spPr>
          <a:xfrm>
            <a:off x="7449714" y="1172967"/>
            <a:ext cx="1824981" cy="28947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805182" y="1184856"/>
            <a:ext cx="1856935" cy="2894775"/>
          </a:xfrm>
          <a:prstGeom prst="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3"/>
          </p:cNvCxnSpPr>
          <p:nvPr/>
        </p:nvCxnSpPr>
        <p:spPr>
          <a:xfrm flipV="1">
            <a:off x="1902049" y="1379582"/>
            <a:ext cx="61456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05681" y="2099256"/>
            <a:ext cx="12846" cy="54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29471" y="3329189"/>
            <a:ext cx="0" cy="62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29471" y="4584459"/>
            <a:ext cx="0" cy="401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29053" y="2935269"/>
            <a:ext cx="1390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3"/>
          </p:cNvCxnSpPr>
          <p:nvPr/>
        </p:nvCxnSpPr>
        <p:spPr>
          <a:xfrm flipH="1" flipV="1">
            <a:off x="5909594" y="1685878"/>
            <a:ext cx="889120" cy="64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4" idx="3"/>
          </p:cNvCxnSpPr>
          <p:nvPr/>
        </p:nvCxnSpPr>
        <p:spPr>
          <a:xfrm flipH="1" flipV="1">
            <a:off x="5261315" y="5326851"/>
            <a:ext cx="1537399" cy="9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15037" y="2696934"/>
            <a:ext cx="344376"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274695" y="2632243"/>
            <a:ext cx="530487" cy="98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768395" y="5943502"/>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Node</a:t>
            </a:r>
            <a:endParaRPr lang="en-US" dirty="0">
              <a:solidFill>
                <a:schemeClr val="tx1"/>
              </a:solidFill>
            </a:endParaRPr>
          </a:p>
        </p:txBody>
      </p:sp>
      <p:sp>
        <p:nvSpPr>
          <p:cNvPr id="69" name="Rectangle 68"/>
          <p:cNvSpPr/>
          <p:nvPr/>
        </p:nvSpPr>
        <p:spPr>
          <a:xfrm>
            <a:off x="10045287" y="3215693"/>
            <a:ext cx="1369152"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Server</a:t>
            </a:r>
            <a:endParaRPr lang="en-US" dirty="0">
              <a:solidFill>
                <a:schemeClr val="tx1"/>
              </a:solidFill>
            </a:endParaRPr>
          </a:p>
        </p:txBody>
      </p:sp>
      <p:sp>
        <p:nvSpPr>
          <p:cNvPr id="71" name="Rectangle 70"/>
          <p:cNvSpPr/>
          <p:nvPr/>
        </p:nvSpPr>
        <p:spPr>
          <a:xfrm>
            <a:off x="4221598" y="3383639"/>
            <a:ext cx="974447"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locally</a:t>
            </a:r>
            <a:endParaRPr lang="en-US" dirty="0">
              <a:solidFill>
                <a:schemeClr val="tx1"/>
              </a:solidFill>
            </a:endParaRPr>
          </a:p>
        </p:txBody>
      </p:sp>
      <p:sp>
        <p:nvSpPr>
          <p:cNvPr id="72" name="Rectangle 71"/>
          <p:cNvSpPr/>
          <p:nvPr/>
        </p:nvSpPr>
        <p:spPr>
          <a:xfrm>
            <a:off x="5439936" y="3010758"/>
            <a:ext cx="961830" cy="40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 name="Elbow Connector 30"/>
          <p:cNvCxnSpPr>
            <a:stCxn id="4" idx="2"/>
            <a:endCxn id="10" idx="1"/>
          </p:cNvCxnSpPr>
          <p:nvPr/>
        </p:nvCxnSpPr>
        <p:spPr>
          <a:xfrm rot="16200000" flipH="1">
            <a:off x="673117" y="2144874"/>
            <a:ext cx="1335546" cy="229965"/>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0" idx="1"/>
          </p:cNvCxnSpPr>
          <p:nvPr/>
        </p:nvCxnSpPr>
        <p:spPr>
          <a:xfrm>
            <a:off x="1225907" y="2926889"/>
            <a:ext cx="229966" cy="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533350" y="3186584"/>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Edge Node</a:t>
            </a:r>
            <a:endParaRPr lang="en-US" dirty="0">
              <a:solidFill>
                <a:schemeClr val="tx1"/>
              </a:solidFill>
            </a:endParaRPr>
          </a:p>
        </p:txBody>
      </p:sp>
      <p:sp>
        <p:nvSpPr>
          <p:cNvPr id="34" name="Rectangle 33"/>
          <p:cNvSpPr/>
          <p:nvPr/>
        </p:nvSpPr>
        <p:spPr>
          <a:xfrm>
            <a:off x="7686061" y="1577860"/>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Instance1</a:t>
            </a:r>
            <a:endParaRPr lang="en-US" dirty="0">
              <a:solidFill>
                <a:schemeClr val="tx1"/>
              </a:solidFill>
            </a:endParaRPr>
          </a:p>
        </p:txBody>
      </p:sp>
      <p:sp>
        <p:nvSpPr>
          <p:cNvPr id="35" name="Rectangle 34"/>
          <p:cNvSpPr/>
          <p:nvPr/>
        </p:nvSpPr>
        <p:spPr>
          <a:xfrm>
            <a:off x="10062156" y="1567665"/>
            <a:ext cx="1352283" cy="389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Instance1</a:t>
            </a:r>
            <a:endParaRPr lang="en-US" dirty="0">
              <a:solidFill>
                <a:schemeClr val="tx1"/>
              </a:solidFill>
            </a:endParaRPr>
          </a:p>
        </p:txBody>
      </p:sp>
      <p:sp>
        <p:nvSpPr>
          <p:cNvPr id="38" name="Rectangle 37"/>
          <p:cNvSpPr/>
          <p:nvPr/>
        </p:nvSpPr>
        <p:spPr>
          <a:xfrm>
            <a:off x="7686062" y="2172617"/>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Instance2</a:t>
            </a:r>
            <a:endParaRPr lang="en-US" dirty="0">
              <a:solidFill>
                <a:schemeClr val="tx1"/>
              </a:solidFill>
            </a:endParaRPr>
          </a:p>
        </p:txBody>
      </p:sp>
      <p:sp>
        <p:nvSpPr>
          <p:cNvPr id="39" name="Rectangle 38"/>
          <p:cNvSpPr/>
          <p:nvPr/>
        </p:nvSpPr>
        <p:spPr>
          <a:xfrm>
            <a:off x="10053721" y="2140413"/>
            <a:ext cx="1352283" cy="379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Instance2</a:t>
            </a:r>
            <a:endParaRPr lang="en-US" dirty="0">
              <a:solidFill>
                <a:schemeClr val="tx1"/>
              </a:solidFill>
            </a:endParaRPr>
          </a:p>
        </p:txBody>
      </p:sp>
      <p:sp>
        <p:nvSpPr>
          <p:cNvPr id="48" name="Rectangle 47"/>
          <p:cNvSpPr/>
          <p:nvPr/>
        </p:nvSpPr>
        <p:spPr>
          <a:xfrm>
            <a:off x="4656756" y="2676846"/>
            <a:ext cx="1159238" cy="580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p>
        </p:txBody>
      </p:sp>
      <p:cxnSp>
        <p:nvCxnSpPr>
          <p:cNvPr id="50" name="Straight Arrow Connector 49"/>
          <p:cNvCxnSpPr>
            <a:stCxn id="12" idx="3"/>
            <a:endCxn id="48" idx="1"/>
          </p:cNvCxnSpPr>
          <p:nvPr/>
        </p:nvCxnSpPr>
        <p:spPr>
          <a:xfrm flipV="1">
            <a:off x="4329521" y="2967186"/>
            <a:ext cx="327235" cy="6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861829" y="3017279"/>
            <a:ext cx="871044" cy="25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a:t>
            </a:r>
            <a:endParaRPr lang="en-US" dirty="0">
              <a:solidFill>
                <a:schemeClr val="tx1"/>
              </a:solidFill>
            </a:endParaRPr>
          </a:p>
        </p:txBody>
      </p:sp>
      <p:cxnSp>
        <p:nvCxnSpPr>
          <p:cNvPr id="56" name="Straight Arrow Connector 55"/>
          <p:cNvCxnSpPr/>
          <p:nvPr/>
        </p:nvCxnSpPr>
        <p:spPr>
          <a:xfrm flipV="1">
            <a:off x="2833650" y="2986477"/>
            <a:ext cx="331687" cy="49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843826" y="2751329"/>
            <a:ext cx="87104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t>
            </a:r>
            <a:endParaRPr lang="en-US" sz="4400" dirty="0">
              <a:solidFill>
                <a:schemeClr val="tx1"/>
              </a:solidFill>
            </a:endParaRPr>
          </a:p>
        </p:txBody>
      </p:sp>
      <p:sp>
        <p:nvSpPr>
          <p:cNvPr id="42" name="Rectangle 41"/>
          <p:cNvSpPr/>
          <p:nvPr/>
        </p:nvSpPr>
        <p:spPr>
          <a:xfrm>
            <a:off x="7874273" y="3026436"/>
            <a:ext cx="871044" cy="25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a:solidFill>
                  <a:schemeClr val="tx1"/>
                </a:solidFill>
              </a:rPr>
              <a:t>.</a:t>
            </a:r>
            <a:endParaRPr lang="en-US" sz="4400" dirty="0">
              <a:solidFill>
                <a:schemeClr val="tx1"/>
              </a:solidFill>
            </a:endParaRPr>
          </a:p>
        </p:txBody>
      </p:sp>
      <p:sp>
        <p:nvSpPr>
          <p:cNvPr id="43" name="Rectangle 42"/>
          <p:cNvSpPr/>
          <p:nvPr/>
        </p:nvSpPr>
        <p:spPr>
          <a:xfrm>
            <a:off x="10219800" y="2668013"/>
            <a:ext cx="871044" cy="25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5" name="Rectangle 44"/>
          <p:cNvSpPr/>
          <p:nvPr/>
        </p:nvSpPr>
        <p:spPr>
          <a:xfrm>
            <a:off x="10219800" y="2959621"/>
            <a:ext cx="871044" cy="25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566615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965</Words>
  <Application>Microsoft Office PowerPoint</Application>
  <PresentationFormat>Widescreen</PresentationFormat>
  <Paragraphs>124</Paragraphs>
  <Slides>20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Times New Roman</vt:lpstr>
      <vt:lpstr>Office Theme</vt:lpstr>
      <vt:lpstr>Multi-task Computation Offloading and Scheduling in Mobile Edge Cloud Computing Systems</vt:lpstr>
      <vt:lpstr>INTRODUCTION</vt:lpstr>
      <vt:lpstr>MOTIVATION</vt:lpstr>
      <vt:lpstr>PowerPoint Presentation</vt:lpstr>
      <vt:lpstr>LITERATURE SURVEY</vt:lpstr>
      <vt:lpstr>PowerPoint Presentation</vt:lpstr>
      <vt:lpstr>PowerPoint Presentation</vt:lpstr>
      <vt:lpstr>ARCHITECTURE DIAGRAM</vt:lpstr>
      <vt:lpstr>Overall Architecture for multitask computation offloading and scheduling in Mobile Edge Cloud Computing.</vt:lpstr>
      <vt:lpstr>DESIGN AND ALGORITHMS</vt:lpstr>
      <vt:lpstr>FORMATION OF  MOBILE EDGE CLOUD COMPUTING SETUP</vt:lpstr>
      <vt:lpstr>APPLICATION PROFILING</vt:lpstr>
      <vt:lpstr>APPLICATION PROFILING</vt:lpstr>
      <vt:lpstr>RESULT</vt:lpstr>
      <vt:lpstr>APPLICATION PARTITIONING</vt:lpstr>
      <vt:lpstr>RESULT</vt:lpstr>
      <vt:lpstr>OFFLOADING</vt:lpstr>
      <vt:lpstr>OFFLOADING</vt:lpstr>
      <vt:lpstr>INNOVATION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Computation Offloading and Scheduling in  Mobile Cloud Computing</dc:title>
  <dc:creator>balaji</dc:creator>
  <cp:lastModifiedBy>mohammed hasif</cp:lastModifiedBy>
  <cp:revision>44</cp:revision>
  <dcterms:created xsi:type="dcterms:W3CDTF">2018-09-05T01:57:26Z</dcterms:created>
  <dcterms:modified xsi:type="dcterms:W3CDTF">2019-02-07T06:38:50Z</dcterms:modified>
</cp:coreProperties>
</file>