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1" r:id="rId5"/>
    <p:sldId id="282" r:id="rId6"/>
    <p:sldId id="283" r:id="rId7"/>
    <p:sldId id="266" r:id="rId8"/>
    <p:sldId id="257" r:id="rId9"/>
    <p:sldId id="262" r:id="rId10"/>
    <p:sldId id="273" r:id="rId11"/>
    <p:sldId id="271" r:id="rId12"/>
    <p:sldId id="263" r:id="rId13"/>
    <p:sldId id="274" r:id="rId14"/>
    <p:sldId id="276" r:id="rId15"/>
    <p:sldId id="264" r:id="rId16"/>
    <p:sldId id="286" r:id="rId17"/>
    <p:sldId id="279" r:id="rId18"/>
    <p:sldId id="285" r:id="rId19"/>
    <p:sldId id="284" r:id="rId20"/>
    <p:sldId id="280" r:id="rId21"/>
    <p:sldId id="287" r:id="rId22"/>
    <p:sldId id="288" r:id="rId23"/>
    <p:sldId id="289" r:id="rId24"/>
    <p:sldId id="267" r:id="rId25"/>
    <p:sldId id="269" r:id="rId26"/>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15817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57300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404437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89279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95C13-175E-4D80-82AA-B2AFBDC25245}"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275047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495C13-175E-4D80-82AA-B2AFBDC25245}"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00926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95C13-175E-4D80-82AA-B2AFBDC25245}"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72996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495C13-175E-4D80-82AA-B2AFBDC25245}"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80135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95C13-175E-4D80-82AA-B2AFBDC25245}"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6654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C13-175E-4D80-82AA-B2AFBDC25245}"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44674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C13-175E-4D80-82AA-B2AFBDC25245}"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216422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95C13-175E-4D80-82AA-B2AFBDC25245}" type="datetimeFigureOut">
              <a:rPr lang="en-US" smtClean="0"/>
              <a:t>4/29/2019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5C65E-387D-468B-BA86-76CF0FBEE250}" type="slidenum">
              <a:rPr lang="en-US" smtClean="0"/>
              <a:t>‹#›</a:t>
            </a:fld>
            <a:endParaRPr lang="en-US"/>
          </a:p>
        </p:txBody>
      </p:sp>
    </p:spTree>
    <p:extLst>
      <p:ext uri="{BB962C8B-B14F-4D97-AF65-F5344CB8AC3E}">
        <p14:creationId xmlns:p14="http://schemas.microsoft.com/office/powerpoint/2010/main" val="1016611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214"/>
            <a:ext cx="9144000" cy="2086379"/>
          </a:xfrm>
        </p:spPr>
        <p:txBody>
          <a:bodyPr>
            <a:normAutofit/>
          </a:bodyPr>
          <a:lstStyle/>
          <a:p>
            <a:r>
              <a:rPr lang="en-US" sz="3600" dirty="0">
                <a:solidFill>
                  <a:srgbClr val="002060"/>
                </a:solidFill>
                <a:latin typeface="Arial Black" pitchFamily="34" charset="0"/>
              </a:rPr>
              <a:t>Multi-task Computation Offloading and Scheduling in Mobile </a:t>
            </a:r>
            <a:r>
              <a:rPr lang="en-US" sz="3600" dirty="0" smtClean="0">
                <a:solidFill>
                  <a:srgbClr val="002060"/>
                </a:solidFill>
                <a:latin typeface="Arial Black" pitchFamily="34" charset="0"/>
              </a:rPr>
              <a:t>Edge </a:t>
            </a:r>
            <a:r>
              <a:rPr lang="en-US" sz="3600" dirty="0">
                <a:solidFill>
                  <a:srgbClr val="002060"/>
                </a:solidFill>
                <a:latin typeface="Arial Black" pitchFamily="34" charset="0"/>
              </a:rPr>
              <a:t>Computing Systems</a:t>
            </a:r>
            <a:endParaRPr lang="en-US" sz="3600" dirty="0"/>
          </a:p>
        </p:txBody>
      </p:sp>
      <p:sp>
        <p:nvSpPr>
          <p:cNvPr id="3" name="Subtitle 2"/>
          <p:cNvSpPr>
            <a:spLocks noGrp="1"/>
          </p:cNvSpPr>
          <p:nvPr>
            <p:ph type="subTitle" idx="1"/>
          </p:nvPr>
        </p:nvSpPr>
        <p:spPr>
          <a:xfrm>
            <a:off x="1524000" y="2485623"/>
            <a:ext cx="9144000" cy="3773509"/>
          </a:xfrm>
        </p:spPr>
        <p:txBody>
          <a:bodyPr>
            <a:normAutofit fontScale="92500" lnSpcReduction="10000"/>
          </a:bodyPr>
          <a:lstStyle/>
          <a:p>
            <a:pPr>
              <a:spcBef>
                <a:spcPts val="0"/>
              </a:spcBef>
            </a:pPr>
            <a:r>
              <a:rPr lang="en-US" b="1" dirty="0">
                <a:solidFill>
                  <a:srgbClr val="000000"/>
                </a:solidFill>
                <a:latin typeface="Times New Roman" panose="02020603050405020304" pitchFamily="18" charset="0"/>
              </a:rPr>
              <a:t>                   </a:t>
            </a:r>
            <a:endParaRPr lang="en-US" b="1" dirty="0" smtClean="0">
              <a:solidFill>
                <a:srgbClr val="000000"/>
              </a:solidFill>
              <a:latin typeface="Times New Roman" panose="02020603050405020304" pitchFamily="18" charset="0"/>
            </a:endParaRPr>
          </a:p>
          <a:p>
            <a:pPr>
              <a:spcBef>
                <a:spcPts val="0"/>
              </a:spcBef>
            </a:pPr>
            <a:endParaRPr lang="en-US" b="1" dirty="0" smtClean="0">
              <a:solidFill>
                <a:srgbClr val="000000"/>
              </a:solidFill>
              <a:latin typeface="Times New Roman" panose="02020603050405020304" pitchFamily="18" charset="0"/>
            </a:endParaRPr>
          </a:p>
          <a:p>
            <a:pPr>
              <a:spcBef>
                <a:spcPts val="0"/>
              </a:spcBef>
            </a:pPr>
            <a:r>
              <a:rPr lang="en-US" b="1" dirty="0" smtClean="0">
                <a:solidFill>
                  <a:schemeClr val="accent1">
                    <a:lumMod val="50000"/>
                  </a:schemeClr>
                </a:solidFill>
                <a:latin typeface="Times New Roman" panose="02020603050405020304" pitchFamily="18" charset="0"/>
              </a:rPr>
              <a:t>Team </a:t>
            </a:r>
            <a:r>
              <a:rPr lang="en-US" b="1" dirty="0" smtClean="0">
                <a:solidFill>
                  <a:schemeClr val="accent1">
                    <a:lumMod val="50000"/>
                  </a:schemeClr>
                </a:solidFill>
                <a:latin typeface="Times New Roman" panose="02020603050405020304" pitchFamily="18" charset="0"/>
              </a:rPr>
              <a:t>Members:</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Balaji B		</a:t>
            </a:r>
            <a:r>
              <a:rPr lang="en-US" b="1" dirty="0" smtClean="0">
                <a:solidFill>
                  <a:schemeClr val="accent1">
                    <a:lumMod val="50000"/>
                  </a:schemeClr>
                </a:solidFill>
                <a:latin typeface="Times New Roman" panose="02020603050405020304" pitchFamily="18" charset="0"/>
              </a:rPr>
              <a:t> 2015115009</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Mohammed </a:t>
            </a:r>
            <a:r>
              <a:rPr lang="en-US" b="1" dirty="0">
                <a:solidFill>
                  <a:schemeClr val="accent1">
                    <a:lumMod val="50000"/>
                  </a:schemeClr>
                </a:solidFill>
                <a:latin typeface="Times New Roman" panose="02020603050405020304" pitchFamily="18" charset="0"/>
              </a:rPr>
              <a:t>Hasif M </a:t>
            </a:r>
            <a:r>
              <a:rPr lang="en-US" b="1" dirty="0" smtClean="0">
                <a:solidFill>
                  <a:schemeClr val="accent1">
                    <a:lumMod val="50000"/>
                  </a:schemeClr>
                </a:solidFill>
                <a:latin typeface="Times New Roman" panose="02020603050405020304" pitchFamily="18" charset="0"/>
              </a:rPr>
              <a:t> 2015115029</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rPr>
              <a:t>Sarguru</a:t>
            </a:r>
            <a:r>
              <a:rPr lang="en-US" b="1" dirty="0" smtClean="0">
                <a:solidFill>
                  <a:schemeClr val="accent1">
                    <a:lumMod val="50000"/>
                  </a:schemeClr>
                </a:solidFill>
                <a:latin typeface="Times New Roman" panose="02020603050405020304" pitchFamily="18" charset="0"/>
              </a:rPr>
              <a:t> </a:t>
            </a:r>
            <a:r>
              <a:rPr lang="en-US" b="1" dirty="0">
                <a:solidFill>
                  <a:schemeClr val="accent1">
                    <a:lumMod val="50000"/>
                  </a:schemeClr>
                </a:solidFill>
                <a:latin typeface="Times New Roman" panose="02020603050405020304" pitchFamily="18" charset="0"/>
              </a:rPr>
              <a:t>K     </a:t>
            </a:r>
            <a:r>
              <a:rPr lang="en-US" b="1" dirty="0" smtClean="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2015115049</a:t>
            </a:r>
            <a:endParaRPr lang="en-US" b="1" dirty="0" smtClean="0">
              <a:solidFill>
                <a:schemeClr val="accent1">
                  <a:lumMod val="50000"/>
                </a:schemeClr>
              </a:solidFill>
              <a:latin typeface="Times New Roman" panose="02020603050405020304" pitchFamily="18" charset="0"/>
            </a:endParaRPr>
          </a:p>
          <a:p>
            <a:pPr>
              <a:spcBef>
                <a:spcPts val="480"/>
              </a:spcBef>
            </a:pPr>
            <a:endParaRPr lang="en-US" b="0" dirty="0" smtClean="0">
              <a:effectLst/>
            </a:endParaRPr>
          </a:p>
          <a:p>
            <a:pPr algn="l">
              <a:spcBef>
                <a:spcPts val="480"/>
              </a:spcBef>
            </a:pPr>
            <a:r>
              <a:rPr lang="en-US" b="1" dirty="0">
                <a:solidFill>
                  <a:schemeClr val="accent1">
                    <a:lumMod val="50000"/>
                  </a:schemeClr>
                </a:solidFill>
                <a:latin typeface="Times New Roman" panose="02020603050405020304" pitchFamily="18" charset="0"/>
              </a:rPr>
              <a:t>Project Guide:</a:t>
            </a:r>
            <a:endParaRPr lang="en-US" b="0" dirty="0" smtClean="0">
              <a:solidFill>
                <a:schemeClr val="accent1">
                  <a:lumMod val="50000"/>
                </a:schemeClr>
              </a:solidFill>
              <a:effectLst/>
            </a:endParaRPr>
          </a:p>
          <a:p>
            <a:pPr algn="l">
              <a:spcBef>
                <a:spcPts val="480"/>
              </a:spcBef>
            </a:pPr>
            <a:r>
              <a:rPr lang="en-US" b="1" dirty="0">
                <a:solidFill>
                  <a:schemeClr val="accent1">
                    <a:lumMod val="50000"/>
                  </a:schemeClr>
                </a:solidFill>
                <a:latin typeface="Times New Roman" panose="02020603050405020304" pitchFamily="18" charset="0"/>
              </a:rPr>
              <a:t>Dr.M.Vijayalakshmi</a:t>
            </a:r>
            <a:endParaRPr lang="en-US" b="0" dirty="0" smtClean="0">
              <a:solidFill>
                <a:schemeClr val="accent1">
                  <a:lumMod val="50000"/>
                </a:schemeClr>
              </a:solidFill>
              <a:effectLst/>
            </a:endParaRPr>
          </a:p>
          <a:p>
            <a:r>
              <a:rPr lang="en-US" dirty="0" smtClean="0"/>
              <a:t/>
            </a:r>
            <a:br>
              <a:rPr lang="en-US" dirty="0" smtClean="0"/>
            </a:br>
            <a:endParaRPr lang="en-US" dirty="0" smtClean="0"/>
          </a:p>
        </p:txBody>
      </p:sp>
    </p:spTree>
    <p:extLst>
      <p:ext uri="{BB962C8B-B14F-4D97-AF65-F5344CB8AC3E}">
        <p14:creationId xmlns:p14="http://schemas.microsoft.com/office/powerpoint/2010/main" val="118058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FORMATION OF </a:t>
            </a:r>
            <a:br>
              <a:rPr lang="en-IN" dirty="0"/>
            </a:br>
            <a:r>
              <a:rPr lang="en-IN" dirty="0"/>
              <a:t>MOBILE EDGE CLOUD COMPUTING SETUP</a:t>
            </a:r>
            <a:endParaRPr lang="en-US" dirty="0"/>
          </a:p>
        </p:txBody>
      </p:sp>
      <p:sp>
        <p:nvSpPr>
          <p:cNvPr id="3" name="Content Placeholder 2"/>
          <p:cNvSpPr>
            <a:spLocks noGrp="1"/>
          </p:cNvSpPr>
          <p:nvPr>
            <p:ph idx="1"/>
          </p:nvPr>
        </p:nvSpPr>
        <p:spPr/>
        <p:txBody>
          <a:bodyPr>
            <a:normAutofit/>
          </a:bodyPr>
          <a:lstStyle/>
          <a:p>
            <a:r>
              <a:rPr lang="en-IN" dirty="0" smtClean="0"/>
              <a:t>Mobile </a:t>
            </a:r>
            <a:r>
              <a:rPr lang="en-IN" dirty="0"/>
              <a:t>Edge Cloud Computation </a:t>
            </a:r>
            <a:r>
              <a:rPr lang="en-IN" dirty="0" smtClean="0"/>
              <a:t>System </a:t>
            </a:r>
            <a:r>
              <a:rPr lang="en-IN" dirty="0"/>
              <a:t>setup is formed by integrating </a:t>
            </a:r>
            <a:r>
              <a:rPr lang="en-IN" dirty="0" smtClean="0"/>
              <a:t> laptop as edge node </a:t>
            </a:r>
            <a:r>
              <a:rPr lang="en-IN" dirty="0"/>
              <a:t>and the Digital </a:t>
            </a:r>
            <a:r>
              <a:rPr lang="en-IN" dirty="0" smtClean="0"/>
              <a:t>Ocean service </a:t>
            </a:r>
            <a:r>
              <a:rPr lang="en-IN" dirty="0"/>
              <a:t>as cloud server</a:t>
            </a:r>
            <a:r>
              <a:rPr lang="en-IN" dirty="0" smtClean="0"/>
              <a:t>. (Infrastructure as  a service)</a:t>
            </a:r>
          </a:p>
          <a:p>
            <a:r>
              <a:rPr lang="en-IN" dirty="0"/>
              <a:t>The </a:t>
            </a:r>
            <a:r>
              <a:rPr lang="en-IN" dirty="0" smtClean="0"/>
              <a:t>End user’s device </a:t>
            </a:r>
            <a:r>
              <a:rPr lang="en-IN" dirty="0"/>
              <a:t>is connected to </a:t>
            </a:r>
            <a:r>
              <a:rPr lang="en-IN" dirty="0" smtClean="0"/>
              <a:t>edge node </a:t>
            </a:r>
            <a:r>
              <a:rPr lang="en-IN" dirty="0"/>
              <a:t>through wireless medium and the </a:t>
            </a:r>
            <a:r>
              <a:rPr lang="en-IN" dirty="0" smtClean="0"/>
              <a:t>edge node </a:t>
            </a:r>
            <a:r>
              <a:rPr lang="en-IN" dirty="0"/>
              <a:t>is connected to the cloud </a:t>
            </a:r>
            <a:r>
              <a:rPr lang="en-IN" dirty="0" smtClean="0"/>
              <a:t>server.</a:t>
            </a:r>
            <a:r>
              <a:rPr lang="en-IN" dirty="0"/>
              <a:t/>
            </a:r>
            <a:br>
              <a:rPr lang="en-IN" dirty="0"/>
            </a:br>
            <a:r>
              <a:rPr lang="en-IN" dirty="0"/>
              <a:t/>
            </a:r>
            <a:br>
              <a:rPr lang="en-IN" dirty="0"/>
            </a:br>
            <a:r>
              <a:rPr lang="en-IN" dirty="0"/>
              <a:t/>
            </a:r>
            <a:br>
              <a:rPr lang="en-IN" dirty="0"/>
            </a:br>
            <a:endParaRPr lang="en-US" dirty="0"/>
          </a:p>
        </p:txBody>
      </p:sp>
    </p:spTree>
    <p:extLst>
      <p:ext uri="{BB962C8B-B14F-4D97-AF65-F5344CB8AC3E}">
        <p14:creationId xmlns:p14="http://schemas.microsoft.com/office/powerpoint/2010/main" val="280824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Gx7g18upIOyghVqs-QqY-YUGOewqK0ncBYE7O8NXeiRNZ6b13Qd_VqIsciuaub4nobRX6d7UsXQQzSYZ2SE0ewj4QwWTwAXg1oUTSnnZ_sAUL1BA3ZVUblUtnsq_sp5sJgT9W1qBl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221" y="726878"/>
            <a:ext cx="8229600" cy="55895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75463" y="6455391"/>
            <a:ext cx="4353636" cy="369332"/>
          </a:xfrm>
          <a:prstGeom prst="rect">
            <a:avLst/>
          </a:prstGeom>
          <a:noFill/>
        </p:spPr>
        <p:txBody>
          <a:bodyPr wrap="square" rtlCol="0">
            <a:spAutoFit/>
          </a:bodyPr>
          <a:lstStyle/>
          <a:p>
            <a:pPr algn="ctr"/>
            <a:r>
              <a:rPr lang="en-IN" b="1" dirty="0" smtClean="0"/>
              <a:t>Mobile Edge Cloud Computing</a:t>
            </a:r>
            <a:endParaRPr lang="en-IN" b="1" dirty="0"/>
          </a:p>
        </p:txBody>
      </p:sp>
    </p:spTree>
    <p:extLst>
      <p:ext uri="{BB962C8B-B14F-4D97-AF65-F5344CB8AC3E}">
        <p14:creationId xmlns:p14="http://schemas.microsoft.com/office/powerpoint/2010/main" val="4207465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PROFILING</a:t>
            </a:r>
            <a:endParaRPr lang="en-US" dirty="0"/>
          </a:p>
        </p:txBody>
      </p:sp>
      <p:sp>
        <p:nvSpPr>
          <p:cNvPr id="3" name="Content Placeholder 2"/>
          <p:cNvSpPr>
            <a:spLocks noGrp="1"/>
          </p:cNvSpPr>
          <p:nvPr>
            <p:ph idx="1"/>
          </p:nvPr>
        </p:nvSpPr>
        <p:spPr>
          <a:xfrm>
            <a:off x="838200" y="1569493"/>
            <a:ext cx="10515600" cy="4607470"/>
          </a:xfrm>
        </p:spPr>
        <p:txBody>
          <a:bodyPr>
            <a:normAutofit fontScale="92500" lnSpcReduction="20000"/>
          </a:bodyPr>
          <a:lstStyle/>
          <a:p>
            <a:r>
              <a:rPr lang="en-IN" dirty="0"/>
              <a:t>The profilers send the various parameters which are required for the offloading decision maker</a:t>
            </a:r>
            <a:r>
              <a:rPr lang="en-IN" dirty="0" smtClean="0"/>
              <a:t>.</a:t>
            </a:r>
          </a:p>
          <a:p>
            <a:r>
              <a:rPr lang="en-IN" dirty="0"/>
              <a:t>The Profiler consists of three profilers namely Device Profiler, Application Profiler and Network profiler which are necessary in making decision for offloading and </a:t>
            </a:r>
            <a:r>
              <a:rPr lang="en-IN" dirty="0" smtClean="0"/>
              <a:t>scheduling.</a:t>
            </a:r>
            <a:r>
              <a:rPr lang="en-IN" dirty="0"/>
              <a:t/>
            </a:r>
            <a:br>
              <a:rPr lang="en-IN" dirty="0"/>
            </a:br>
            <a:r>
              <a:rPr lang="en-IN" dirty="0"/>
              <a:t/>
            </a:r>
            <a:br>
              <a:rPr lang="en-IN" dirty="0"/>
            </a:br>
            <a:r>
              <a:rPr lang="en-IN" sz="3300" dirty="0"/>
              <a:t>1.</a:t>
            </a:r>
            <a:r>
              <a:rPr lang="en-IN" sz="3300" dirty="0" smtClean="0"/>
              <a:t>DEVICE PROFILER</a:t>
            </a:r>
            <a:endParaRPr lang="en-US" dirty="0" smtClean="0"/>
          </a:p>
          <a:p>
            <a:r>
              <a:rPr lang="en-IN" dirty="0"/>
              <a:t>Device profiler contains information about battery level, number of CPU Cores, CPU </a:t>
            </a:r>
            <a:r>
              <a:rPr lang="en-IN" dirty="0" smtClean="0"/>
              <a:t>core </a:t>
            </a:r>
            <a:r>
              <a:rPr lang="en-IN" dirty="0"/>
              <a:t>utilisation and the </a:t>
            </a:r>
            <a:r>
              <a:rPr lang="en-IN" dirty="0" smtClean="0"/>
              <a:t>CPU’s frequency.</a:t>
            </a:r>
          </a:p>
          <a:p>
            <a:r>
              <a:rPr lang="en-IN" dirty="0" smtClean="0"/>
              <a:t>It </a:t>
            </a:r>
            <a:r>
              <a:rPr lang="en-IN" dirty="0"/>
              <a:t>also tells whether the battery is recharging or not, total number of cores available in local device </a:t>
            </a:r>
            <a:r>
              <a:rPr lang="en-IN" dirty="0" smtClean="0"/>
              <a:t>and </a:t>
            </a:r>
            <a:r>
              <a:rPr lang="en-IN" dirty="0" smtClean="0"/>
              <a:t>edge </a:t>
            </a:r>
            <a:r>
              <a:rPr lang="en-IN" dirty="0" smtClean="0"/>
              <a:t>node.</a:t>
            </a:r>
            <a:r>
              <a:rPr lang="en-IN" dirty="0"/>
              <a:t/>
            </a:r>
            <a:br>
              <a:rPr lang="en-IN" dirty="0"/>
            </a:br>
            <a:r>
              <a:rPr lang="en-IN" dirty="0"/>
              <a:t/>
            </a:r>
            <a:br>
              <a:rPr lang="en-IN" dirty="0"/>
            </a:br>
            <a:endParaRPr lang="en-US" dirty="0"/>
          </a:p>
        </p:txBody>
      </p:sp>
    </p:spTree>
    <p:extLst>
      <p:ext uri="{BB962C8B-B14F-4D97-AF65-F5344CB8AC3E}">
        <p14:creationId xmlns:p14="http://schemas.microsoft.com/office/powerpoint/2010/main" val="3368511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IN" sz="3300" dirty="0" smtClean="0"/>
              <a:t>2.NETWORK PROFILER</a:t>
            </a:r>
            <a:endParaRPr lang="en-IN" dirty="0"/>
          </a:p>
          <a:p>
            <a:r>
              <a:rPr lang="en-IN" dirty="0"/>
              <a:t>A network profiler collects information about wireless connection status and available bandwidth. </a:t>
            </a:r>
            <a:endParaRPr lang="en-IN" dirty="0" smtClean="0"/>
          </a:p>
          <a:p>
            <a:r>
              <a:rPr lang="en-IN" dirty="0" smtClean="0"/>
              <a:t>The </a:t>
            </a:r>
            <a:r>
              <a:rPr lang="en-IN" dirty="0"/>
              <a:t>profiler tracks several parameters for the </a:t>
            </a:r>
            <a:r>
              <a:rPr lang="en-IN" dirty="0" err="1"/>
              <a:t>WiFi</a:t>
            </a:r>
            <a:r>
              <a:rPr lang="en-IN" dirty="0"/>
              <a:t> and mobile data interfaces including the receiving and transmitting data </a:t>
            </a:r>
            <a:r>
              <a:rPr lang="en-IN" dirty="0" smtClean="0"/>
              <a:t>rate.</a:t>
            </a:r>
          </a:p>
          <a:p>
            <a:pPr marL="0" indent="0">
              <a:buNone/>
            </a:pPr>
            <a:r>
              <a:rPr lang="en-IN" sz="3500" dirty="0" smtClean="0">
                <a:solidFill>
                  <a:prstClr val="black"/>
                </a:solidFill>
              </a:rPr>
              <a:t>3.PROGRAM </a:t>
            </a:r>
            <a:r>
              <a:rPr lang="en-IN" sz="3500" dirty="0">
                <a:solidFill>
                  <a:prstClr val="black"/>
                </a:solidFill>
              </a:rPr>
              <a:t>PROFILER</a:t>
            </a:r>
            <a:endParaRPr lang="en-IN" dirty="0" smtClean="0"/>
          </a:p>
          <a:p>
            <a:r>
              <a:rPr lang="en-US" dirty="0" smtClean="0"/>
              <a:t>A program profiler collects characteristics of applications, e.g., the execution time, the memory usage and the size of data. </a:t>
            </a:r>
          </a:p>
          <a:p>
            <a:r>
              <a:rPr lang="en-IN" dirty="0"/>
              <a:t>It gives information on hit ratio, percentage of time taken for each methods. </a:t>
            </a:r>
            <a:endParaRPr lang="en-US" dirty="0" smtClean="0"/>
          </a:p>
        </p:txBody>
      </p:sp>
    </p:spTree>
    <p:extLst>
      <p:ext uri="{BB962C8B-B14F-4D97-AF65-F5344CB8AC3E}">
        <p14:creationId xmlns:p14="http://schemas.microsoft.com/office/powerpoint/2010/main" val="2133902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OF PROFILER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361" y="1542197"/>
            <a:ext cx="6381603" cy="3082087"/>
          </a:xfrm>
        </p:spPr>
      </p:pic>
    </p:spTree>
    <p:extLst>
      <p:ext uri="{BB962C8B-B14F-4D97-AF65-F5344CB8AC3E}">
        <p14:creationId xmlns:p14="http://schemas.microsoft.com/office/powerpoint/2010/main" val="4049186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PARTITIONING</a:t>
            </a:r>
            <a:endParaRPr lang="en-US" dirty="0"/>
          </a:p>
        </p:txBody>
      </p:sp>
      <p:sp>
        <p:nvSpPr>
          <p:cNvPr id="3" name="Content Placeholder 2"/>
          <p:cNvSpPr>
            <a:spLocks noGrp="1"/>
          </p:cNvSpPr>
          <p:nvPr>
            <p:ph idx="1"/>
          </p:nvPr>
        </p:nvSpPr>
        <p:spPr>
          <a:xfrm>
            <a:off x="838200" y="1473958"/>
            <a:ext cx="10515600" cy="4703005"/>
          </a:xfrm>
        </p:spPr>
        <p:txBody>
          <a:bodyPr>
            <a:normAutofit fontScale="92500"/>
          </a:bodyPr>
          <a:lstStyle/>
          <a:p>
            <a:r>
              <a:rPr lang="en-US" dirty="0" smtClean="0"/>
              <a:t>Application partitioning is a technique of splitting the application into separate tasks, while preserving the semantics of the original application. </a:t>
            </a:r>
          </a:p>
          <a:p>
            <a:r>
              <a:rPr lang="en-US" dirty="0" smtClean="0"/>
              <a:t>Method based partitioning will be performed. </a:t>
            </a:r>
          </a:p>
          <a:p>
            <a:r>
              <a:rPr lang="en-US" dirty="0" smtClean="0"/>
              <a:t>Each method in the application is considered as a separate partition.</a:t>
            </a:r>
          </a:p>
          <a:p>
            <a:r>
              <a:rPr lang="en-IN" dirty="0" smtClean="0"/>
              <a:t>It takes </a:t>
            </a:r>
            <a:r>
              <a:rPr lang="en-IN" dirty="0"/>
              <a:t>one or more applications as input and provides a graph based </a:t>
            </a:r>
            <a:r>
              <a:rPr lang="en-IN" dirty="0" smtClean="0"/>
              <a:t>structure.</a:t>
            </a:r>
          </a:p>
          <a:p>
            <a:r>
              <a:rPr lang="en-IN" dirty="0" smtClean="0"/>
              <a:t>It provides graph as nodes </a:t>
            </a:r>
            <a:r>
              <a:rPr lang="en-IN" dirty="0"/>
              <a:t>representing methods and edges representing relations between </a:t>
            </a:r>
            <a:r>
              <a:rPr lang="en-IN" dirty="0" smtClean="0"/>
              <a:t>methods.</a:t>
            </a:r>
          </a:p>
          <a:p>
            <a:r>
              <a:rPr lang="en-IN" dirty="0" smtClean="0"/>
              <a:t>It </a:t>
            </a:r>
            <a:r>
              <a:rPr lang="en-IN" dirty="0"/>
              <a:t>gives the list of methods in the Sudoku program and also the list of methods that may be offloaded.</a:t>
            </a:r>
            <a:br>
              <a:rPr lang="en-IN" dirty="0"/>
            </a:br>
            <a:endParaRPr lang="en-US" dirty="0"/>
          </a:p>
        </p:txBody>
      </p:sp>
    </p:spTree>
    <p:extLst>
      <p:ext uri="{BB962C8B-B14F-4D97-AF65-F5344CB8AC3E}">
        <p14:creationId xmlns:p14="http://schemas.microsoft.com/office/powerpoint/2010/main" val="2024489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OF PARTITIONING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825625"/>
            <a:ext cx="6098116" cy="4351338"/>
          </a:xfrm>
        </p:spPr>
      </p:pic>
    </p:spTree>
    <p:extLst>
      <p:ext uri="{BB962C8B-B14F-4D97-AF65-F5344CB8AC3E}">
        <p14:creationId xmlns:p14="http://schemas.microsoft.com/office/powerpoint/2010/main" val="369157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OFFLOADING DECISION MAKING</a:t>
            </a:r>
            <a:endParaRPr lang="en-IN" dirty="0"/>
          </a:p>
        </p:txBody>
      </p:sp>
      <p:sp>
        <p:nvSpPr>
          <p:cNvPr id="3" name="Content Placeholder 2"/>
          <p:cNvSpPr>
            <a:spLocks noGrp="1"/>
          </p:cNvSpPr>
          <p:nvPr>
            <p:ph idx="1"/>
          </p:nvPr>
        </p:nvSpPr>
        <p:spPr>
          <a:xfrm>
            <a:off x="838200" y="1525374"/>
            <a:ext cx="10515600" cy="4351338"/>
          </a:xfrm>
        </p:spPr>
        <p:txBody>
          <a:bodyPr>
            <a:normAutofit/>
          </a:bodyPr>
          <a:lstStyle/>
          <a:p>
            <a:pPr marL="0" indent="0" algn="just">
              <a:buNone/>
            </a:pPr>
            <a:endParaRPr lang="en-IN" sz="3200" dirty="0" smtClean="0"/>
          </a:p>
          <a:p>
            <a:pPr algn="just"/>
            <a:r>
              <a:rPr lang="en-IN" dirty="0"/>
              <a:t>The decision maker use Random forest classifier to predict the location of execution of methods. </a:t>
            </a:r>
            <a:endParaRPr lang="en-IN" dirty="0" smtClean="0"/>
          </a:p>
          <a:p>
            <a:pPr algn="just"/>
            <a:r>
              <a:rPr lang="en-IN" dirty="0" smtClean="0"/>
              <a:t>It </a:t>
            </a:r>
            <a:r>
              <a:rPr lang="en-IN" dirty="0"/>
              <a:t>takes input as methods execution time, network status, CPU frequency from Profiler and gives the two list of methods. </a:t>
            </a:r>
            <a:endParaRPr lang="en-IN" dirty="0" smtClean="0"/>
          </a:p>
          <a:p>
            <a:pPr algn="just"/>
            <a:r>
              <a:rPr lang="en-IN" dirty="0" smtClean="0"/>
              <a:t>One </a:t>
            </a:r>
            <a:r>
              <a:rPr lang="en-IN" dirty="0"/>
              <a:t>list contain the methods to be executed </a:t>
            </a:r>
            <a:r>
              <a:rPr lang="en-IN" dirty="0" smtClean="0"/>
              <a:t>locally.</a:t>
            </a:r>
          </a:p>
          <a:p>
            <a:pPr algn="just"/>
            <a:r>
              <a:rPr lang="en-IN" dirty="0"/>
              <a:t>A</a:t>
            </a:r>
            <a:r>
              <a:rPr lang="en-IN" dirty="0" smtClean="0"/>
              <a:t>nother </a:t>
            </a:r>
            <a:r>
              <a:rPr lang="en-IN" dirty="0"/>
              <a:t>contain the methods to be offloaded</a:t>
            </a:r>
            <a:r>
              <a:rPr lang="en-IN" dirty="0" smtClean="0"/>
              <a:t>.</a:t>
            </a:r>
          </a:p>
          <a:p>
            <a:pPr algn="just"/>
            <a:r>
              <a:rPr lang="en-IN" dirty="0" smtClean="0"/>
              <a:t>The tasks are offloaded to the edge node via network socket.</a:t>
            </a:r>
            <a:endParaRPr lang="en-IN" dirty="0"/>
          </a:p>
          <a:p>
            <a:pPr algn="just"/>
            <a:endParaRPr lang="en-IN" dirty="0"/>
          </a:p>
        </p:txBody>
      </p:sp>
    </p:spTree>
    <p:extLst>
      <p:ext uri="{BB962C8B-B14F-4D97-AF65-F5344CB8AC3E}">
        <p14:creationId xmlns:p14="http://schemas.microsoft.com/office/powerpoint/2010/main" val="3721402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OF DECISION MAKER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107" y="1460311"/>
            <a:ext cx="5508290" cy="4089012"/>
          </a:xfrm>
        </p:spPr>
      </p:pic>
    </p:spTree>
    <p:extLst>
      <p:ext uri="{BB962C8B-B14F-4D97-AF65-F5344CB8AC3E}">
        <p14:creationId xmlns:p14="http://schemas.microsoft.com/office/powerpoint/2010/main" val="5035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OFFLOADING</a:t>
            </a:r>
            <a:endParaRPr lang="en-IN" dirty="0"/>
          </a:p>
        </p:txBody>
      </p:sp>
      <p:sp>
        <p:nvSpPr>
          <p:cNvPr id="3" name="Content Placeholder 2"/>
          <p:cNvSpPr>
            <a:spLocks noGrp="1"/>
          </p:cNvSpPr>
          <p:nvPr>
            <p:ph idx="1"/>
          </p:nvPr>
        </p:nvSpPr>
        <p:spPr>
          <a:xfrm>
            <a:off x="838200" y="1525374"/>
            <a:ext cx="10515600" cy="4351338"/>
          </a:xfrm>
        </p:spPr>
        <p:txBody>
          <a:bodyPr>
            <a:normAutofit/>
          </a:bodyPr>
          <a:lstStyle/>
          <a:p>
            <a:pPr marL="0" indent="0" algn="just">
              <a:buNone/>
            </a:pPr>
            <a:r>
              <a:rPr lang="en-IN" dirty="0" smtClean="0">
                <a:solidFill>
                  <a:prstClr val="black"/>
                </a:solidFill>
              </a:rPr>
              <a:t>The tasks which cannot be executed in local node (or) the tasks which are marked as ‘offload’ are copied into a file and transferred for further execution.</a:t>
            </a:r>
            <a:endParaRPr lang="en-IN" sz="3200" dirty="0" smtClean="0"/>
          </a:p>
          <a:p>
            <a:pPr marL="0" indent="0" algn="just">
              <a:buNone/>
            </a:pPr>
            <a:r>
              <a:rPr lang="en-IN" sz="3200" dirty="0" smtClean="0"/>
              <a:t>OFFLOADING TO MOBILE EDGE</a:t>
            </a:r>
          </a:p>
          <a:p>
            <a:pPr algn="just"/>
            <a:r>
              <a:rPr lang="en-IN" dirty="0" smtClean="0"/>
              <a:t>The tasks which can be executed in edge node while transferring from local node to the cloud server are offloaded in the edge node itself.</a:t>
            </a:r>
          </a:p>
          <a:p>
            <a:pPr algn="just"/>
            <a:r>
              <a:rPr lang="en-IN" dirty="0" smtClean="0"/>
              <a:t>The tasks are offloaded to the edge node via network socket.</a:t>
            </a:r>
          </a:p>
          <a:p>
            <a:pPr algn="just"/>
            <a:r>
              <a:rPr lang="en-IN" dirty="0" smtClean="0"/>
              <a:t>Execution in edge node reduces the transmission delay than executing in cloud server.</a:t>
            </a:r>
          </a:p>
          <a:p>
            <a:pPr algn="just"/>
            <a:endParaRPr lang="en-IN" dirty="0"/>
          </a:p>
          <a:p>
            <a:pPr algn="just"/>
            <a:endParaRPr lang="en-IN" dirty="0"/>
          </a:p>
        </p:txBody>
      </p:sp>
    </p:spTree>
    <p:extLst>
      <p:ext uri="{BB962C8B-B14F-4D97-AF65-F5344CB8AC3E}">
        <p14:creationId xmlns:p14="http://schemas.microsoft.com/office/powerpoint/2010/main" val="2555230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INTRODUCTION</a:t>
            </a:r>
            <a:endParaRPr lang="en-US" b="1" dirty="0">
              <a:solidFill>
                <a:schemeClr val="accent1">
                  <a:lumMod val="50000"/>
                </a:schemeClr>
              </a:solidFill>
            </a:endParaRPr>
          </a:p>
        </p:txBody>
      </p:sp>
      <p:sp>
        <p:nvSpPr>
          <p:cNvPr id="3" name="Content Placeholder 2"/>
          <p:cNvSpPr>
            <a:spLocks noGrp="1"/>
          </p:cNvSpPr>
          <p:nvPr>
            <p:ph idx="1"/>
          </p:nvPr>
        </p:nvSpPr>
        <p:spPr>
          <a:xfrm>
            <a:off x="838199" y="1690688"/>
            <a:ext cx="10515601" cy="4808586"/>
          </a:xfrm>
        </p:spPr>
        <p:txBody>
          <a:bodyPr>
            <a:normAutofit/>
          </a:bodyPr>
          <a:lstStyle/>
          <a:p>
            <a:pPr algn="just"/>
            <a:r>
              <a:rPr lang="en-US" dirty="0" smtClean="0"/>
              <a:t>The limited CPU processing power and battery lifetime of mobile devices hinder the possible execution of computationally intensive applications.</a:t>
            </a:r>
          </a:p>
          <a:p>
            <a:pPr algn="just"/>
            <a:r>
              <a:rPr lang="en-IN" dirty="0"/>
              <a:t>Computational </a:t>
            </a:r>
            <a:r>
              <a:rPr lang="en-IN" dirty="0" smtClean="0"/>
              <a:t>offloading </a:t>
            </a:r>
            <a:r>
              <a:rPr lang="en-IN" dirty="0"/>
              <a:t>is a solution to augment system’s capabilities by migrating computation to more resourceful computers (</a:t>
            </a:r>
            <a:r>
              <a:rPr lang="en-IN" dirty="0" err="1"/>
              <a:t>i.e</a:t>
            </a:r>
            <a:r>
              <a:rPr lang="en-IN" dirty="0" err="1" smtClean="0"/>
              <a:t>.,servers</a:t>
            </a:r>
            <a:r>
              <a:rPr lang="en-IN" dirty="0" smtClean="0"/>
              <a:t>).</a:t>
            </a:r>
            <a:endParaRPr lang="en-IN" dirty="0"/>
          </a:p>
          <a:p>
            <a:pPr algn="just"/>
            <a:r>
              <a:rPr lang="en-IN" dirty="0" smtClean="0"/>
              <a:t>Mobile </a:t>
            </a:r>
            <a:r>
              <a:rPr lang="en-IN" dirty="0"/>
              <a:t>E</a:t>
            </a:r>
            <a:r>
              <a:rPr lang="en-IN" dirty="0" smtClean="0"/>
              <a:t>dge Computing </a:t>
            </a:r>
            <a:r>
              <a:rPr lang="en-IN" dirty="0"/>
              <a:t>(</a:t>
            </a:r>
            <a:r>
              <a:rPr lang="en-IN" dirty="0" smtClean="0"/>
              <a:t>MEC</a:t>
            </a:r>
            <a:r>
              <a:rPr lang="en-IN" dirty="0"/>
              <a:t>) has becoming an attractive </a:t>
            </a:r>
            <a:r>
              <a:rPr lang="en-IN" dirty="0" smtClean="0"/>
              <a:t>solution.</a:t>
            </a:r>
          </a:p>
          <a:p>
            <a:pPr algn="just"/>
            <a:r>
              <a:rPr lang="en-IN" dirty="0" smtClean="0"/>
              <a:t>It exploits </a:t>
            </a:r>
            <a:r>
              <a:rPr lang="en-IN" dirty="0"/>
              <a:t>the available resources at the network edge thereby eliminating the intensive tasks to be offloaded to a </a:t>
            </a:r>
            <a:r>
              <a:rPr lang="en-IN" dirty="0" smtClean="0"/>
              <a:t>edge </a:t>
            </a:r>
            <a:r>
              <a:rPr lang="en-IN" dirty="0"/>
              <a:t>node or a remote cloud </a:t>
            </a:r>
            <a:r>
              <a:rPr lang="en-IN" dirty="0" smtClean="0"/>
              <a:t>server.</a:t>
            </a:r>
            <a:endParaRPr lang="en-US" dirty="0" smtClean="0"/>
          </a:p>
        </p:txBody>
      </p:sp>
    </p:spTree>
    <p:extLst>
      <p:ext uri="{BB962C8B-B14F-4D97-AF65-F5344CB8AC3E}">
        <p14:creationId xmlns:p14="http://schemas.microsoft.com/office/powerpoint/2010/main" val="3312293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OFFLOADING</a:t>
            </a:r>
            <a:endParaRPr lang="en-IN" dirty="0"/>
          </a:p>
        </p:txBody>
      </p:sp>
      <p:sp>
        <p:nvSpPr>
          <p:cNvPr id="3" name="Content Placeholder 2"/>
          <p:cNvSpPr>
            <a:spLocks noGrp="1"/>
          </p:cNvSpPr>
          <p:nvPr>
            <p:ph idx="1"/>
          </p:nvPr>
        </p:nvSpPr>
        <p:spPr/>
        <p:txBody>
          <a:bodyPr/>
          <a:lstStyle/>
          <a:p>
            <a:pPr marL="0" indent="0">
              <a:buNone/>
            </a:pPr>
            <a:r>
              <a:rPr lang="en-IN" sz="3200" dirty="0" smtClean="0"/>
              <a:t>OFFLOADING TO REMOTE SERVER</a:t>
            </a:r>
          </a:p>
          <a:p>
            <a:r>
              <a:rPr lang="en-IN" dirty="0" smtClean="0"/>
              <a:t>The tasks which cannot be executed in either local node or mobile edge are offloaded to the remote server.</a:t>
            </a:r>
          </a:p>
          <a:p>
            <a:r>
              <a:rPr lang="en-IN" dirty="0" smtClean="0"/>
              <a:t>The tasks are transferred from edge node to cloud server by socket.</a:t>
            </a:r>
          </a:p>
          <a:p>
            <a:r>
              <a:rPr lang="en-IN" dirty="0" smtClean="0"/>
              <a:t>The output of the executed tasks in the cloud server and the mobile edge are transferred back to the local node for integration.</a:t>
            </a:r>
            <a:endParaRPr lang="en-IN" dirty="0"/>
          </a:p>
          <a:p>
            <a:pPr marL="0" indent="0">
              <a:buNone/>
            </a:pPr>
            <a:endParaRPr lang="en-IN" dirty="0"/>
          </a:p>
        </p:txBody>
      </p:sp>
    </p:spTree>
    <p:extLst>
      <p:ext uri="{BB962C8B-B14F-4D97-AF65-F5344CB8AC3E}">
        <p14:creationId xmlns:p14="http://schemas.microsoft.com/office/powerpoint/2010/main" val="962873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OF OFFLOADING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511726"/>
            <a:ext cx="5892515" cy="4351338"/>
          </a:xfrm>
        </p:spPr>
      </p:pic>
    </p:spTree>
    <p:extLst>
      <p:ext uri="{BB962C8B-B14F-4D97-AF65-F5344CB8AC3E}">
        <p14:creationId xmlns:p14="http://schemas.microsoft.com/office/powerpoint/2010/main" val="454917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5" y="117923"/>
            <a:ext cx="10515600" cy="1325563"/>
          </a:xfrm>
        </p:spPr>
        <p:txBody>
          <a:bodyPr/>
          <a:lstStyle/>
          <a:p>
            <a:r>
              <a:rPr lang="en-IN" dirty="0" smtClean="0"/>
              <a:t>SCHEDULING</a:t>
            </a:r>
            <a:endParaRPr lang="en-IN" dirty="0"/>
          </a:p>
        </p:txBody>
      </p:sp>
      <p:sp>
        <p:nvSpPr>
          <p:cNvPr id="3" name="Content Placeholder 2"/>
          <p:cNvSpPr>
            <a:spLocks noGrp="1"/>
          </p:cNvSpPr>
          <p:nvPr>
            <p:ph idx="1"/>
          </p:nvPr>
        </p:nvSpPr>
        <p:spPr>
          <a:xfrm>
            <a:off x="742665" y="1443486"/>
            <a:ext cx="10515600" cy="4984609"/>
          </a:xfrm>
        </p:spPr>
        <p:txBody>
          <a:bodyPr>
            <a:normAutofit fontScale="92500" lnSpcReduction="10000"/>
          </a:bodyPr>
          <a:lstStyle/>
          <a:p>
            <a:r>
              <a:rPr lang="en-IN" dirty="0" smtClean="0"/>
              <a:t>DGMS </a:t>
            </a:r>
            <a:r>
              <a:rPr lang="en-IN" dirty="0"/>
              <a:t>is used to schedule the tasks which are to be offloaded to edge devices based on edge device’s CPU utilization and network bandwidth between local device and edge device</a:t>
            </a:r>
            <a:r>
              <a:rPr lang="en-IN" dirty="0" smtClean="0"/>
              <a:t>.</a:t>
            </a:r>
          </a:p>
          <a:p>
            <a:pPr marL="0" indent="0">
              <a:buNone/>
            </a:pPr>
            <a:r>
              <a:rPr lang="en-IN" sz="3500" dirty="0"/>
              <a:t>Four way </a:t>
            </a:r>
            <a:r>
              <a:rPr lang="en-IN" sz="3500" dirty="0" smtClean="0"/>
              <a:t>Handshaking</a:t>
            </a:r>
            <a:endParaRPr lang="en-IN" dirty="0" smtClean="0"/>
          </a:p>
          <a:p>
            <a:r>
              <a:rPr lang="en-IN" dirty="0"/>
              <a:t>The local node broadcasts the offloading request to nearby edge devices. </a:t>
            </a:r>
            <a:endParaRPr lang="en-IN" dirty="0" smtClean="0"/>
          </a:p>
          <a:p>
            <a:r>
              <a:rPr lang="en-IN" dirty="0" smtClean="0"/>
              <a:t>The </a:t>
            </a:r>
            <a:r>
              <a:rPr lang="en-IN" dirty="0"/>
              <a:t>edge nodes which received the request reply with its CPU frequency, bandwidth, etc. </a:t>
            </a:r>
            <a:endParaRPr lang="en-IN" dirty="0" smtClean="0"/>
          </a:p>
          <a:p>
            <a:r>
              <a:rPr lang="en-IN" dirty="0" smtClean="0"/>
              <a:t>The </a:t>
            </a:r>
            <a:r>
              <a:rPr lang="en-IN" dirty="0"/>
              <a:t>local node selects a edge node based on the highest parameter and send </a:t>
            </a:r>
            <a:r>
              <a:rPr lang="en-IN" dirty="0" smtClean="0"/>
              <a:t>‘ok’ </a:t>
            </a:r>
            <a:r>
              <a:rPr lang="en-IN" dirty="0"/>
              <a:t>message. </a:t>
            </a:r>
            <a:endParaRPr lang="en-IN" dirty="0" smtClean="0"/>
          </a:p>
          <a:p>
            <a:r>
              <a:rPr lang="en-IN" dirty="0" smtClean="0"/>
              <a:t>It </a:t>
            </a:r>
            <a:r>
              <a:rPr lang="en-IN" dirty="0"/>
              <a:t>also send </a:t>
            </a:r>
            <a:r>
              <a:rPr lang="en-IN" dirty="0" smtClean="0"/>
              <a:t>‘reject’ </a:t>
            </a:r>
            <a:r>
              <a:rPr lang="en-IN" dirty="0"/>
              <a:t>message to remaining edge devices. </a:t>
            </a:r>
            <a:endParaRPr lang="en-IN" dirty="0" smtClean="0"/>
          </a:p>
          <a:p>
            <a:r>
              <a:rPr lang="en-IN" dirty="0" smtClean="0"/>
              <a:t>The </a:t>
            </a:r>
            <a:r>
              <a:rPr lang="en-IN" dirty="0"/>
              <a:t>edge device which received </a:t>
            </a:r>
            <a:r>
              <a:rPr lang="en-IN" dirty="0" smtClean="0"/>
              <a:t>‘ok’ </a:t>
            </a:r>
            <a:r>
              <a:rPr lang="en-IN" dirty="0"/>
              <a:t>message will send </a:t>
            </a:r>
            <a:r>
              <a:rPr lang="en-IN" dirty="0" smtClean="0"/>
              <a:t>‘Ready’ </a:t>
            </a:r>
            <a:r>
              <a:rPr lang="en-IN" dirty="0"/>
              <a:t>to </a:t>
            </a:r>
            <a:r>
              <a:rPr lang="en-IN" dirty="0" smtClean="0"/>
              <a:t>receive </a:t>
            </a:r>
            <a:r>
              <a:rPr lang="en-IN" dirty="0"/>
              <a:t>message to that local node.</a:t>
            </a:r>
          </a:p>
        </p:txBody>
      </p:sp>
    </p:spTree>
    <p:extLst>
      <p:ext uri="{BB962C8B-B14F-4D97-AF65-F5344CB8AC3E}">
        <p14:creationId xmlns:p14="http://schemas.microsoft.com/office/powerpoint/2010/main" val="3669086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way </a:t>
            </a:r>
            <a:r>
              <a:rPr lang="en-IN" dirty="0" err="1" smtClean="0"/>
              <a:t>Handshanking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234" y="1555845"/>
            <a:ext cx="6332560" cy="4634766"/>
          </a:xfrm>
        </p:spPr>
      </p:pic>
    </p:spTree>
    <p:extLst>
      <p:ext uri="{BB962C8B-B14F-4D97-AF65-F5344CB8AC3E}">
        <p14:creationId xmlns:p14="http://schemas.microsoft.com/office/powerpoint/2010/main" val="4039791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INNOVATION</a:t>
            </a:r>
            <a:endParaRPr lang="en-US" b="1" dirty="0"/>
          </a:p>
        </p:txBody>
      </p:sp>
      <p:sp>
        <p:nvSpPr>
          <p:cNvPr id="3" name="Content Placeholder 2"/>
          <p:cNvSpPr>
            <a:spLocks noGrp="1"/>
          </p:cNvSpPr>
          <p:nvPr>
            <p:ph idx="1"/>
          </p:nvPr>
        </p:nvSpPr>
        <p:spPr/>
        <p:txBody>
          <a:bodyPr>
            <a:normAutofit/>
          </a:bodyPr>
          <a:lstStyle/>
          <a:p>
            <a:pPr marL="0" indent="0" fontAlgn="base">
              <a:buNone/>
            </a:pPr>
            <a:endParaRPr lang="en-US" dirty="0"/>
          </a:p>
          <a:p>
            <a:pPr fontAlgn="base"/>
            <a:r>
              <a:rPr lang="en-US" dirty="0"/>
              <a:t>Providing quality of experience to the user by </a:t>
            </a:r>
            <a:r>
              <a:rPr lang="en-US" dirty="0" smtClean="0"/>
              <a:t>exploiting </a:t>
            </a:r>
            <a:r>
              <a:rPr lang="en-US" dirty="0"/>
              <a:t>the available </a:t>
            </a:r>
            <a:r>
              <a:rPr lang="en-US" dirty="0" smtClean="0"/>
              <a:t>resources at the network edge.</a:t>
            </a:r>
            <a:endParaRPr lang="en-US" dirty="0"/>
          </a:p>
          <a:p>
            <a:pPr fontAlgn="base"/>
            <a:r>
              <a:rPr lang="en-US" b="0" dirty="0" smtClean="0">
                <a:effectLst/>
              </a:rPr>
              <a:t>Reduces the battery usage of local machine.</a:t>
            </a:r>
          </a:p>
          <a:p>
            <a:pPr fontAlgn="base"/>
            <a:r>
              <a:rPr lang="en-US" dirty="0" smtClean="0"/>
              <a:t>Increases the CPU Utilization of edge devices.</a:t>
            </a:r>
            <a:r>
              <a:rPr lang="en-US" b="0" dirty="0" smtClean="0">
                <a:effectLst/>
              </a:rPr>
              <a:t/>
            </a:r>
            <a:br>
              <a:rPr lang="en-US" b="0" dirty="0" smtClean="0">
                <a:effectLst/>
              </a:rPr>
            </a:br>
            <a:endParaRPr lang="en-US" dirty="0"/>
          </a:p>
        </p:txBody>
      </p:sp>
    </p:spTree>
    <p:extLst>
      <p:ext uri="{BB962C8B-B14F-4D97-AF65-F5344CB8AC3E}">
        <p14:creationId xmlns:p14="http://schemas.microsoft.com/office/powerpoint/2010/main" val="4148972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13800" dirty="0" smtClean="0"/>
              <a:t>THANK YOU</a:t>
            </a:r>
            <a:endParaRPr lang="en-US" dirty="0"/>
          </a:p>
        </p:txBody>
      </p:sp>
    </p:spTree>
    <p:extLst>
      <p:ext uri="{BB962C8B-B14F-4D97-AF65-F5344CB8AC3E}">
        <p14:creationId xmlns:p14="http://schemas.microsoft.com/office/powerpoint/2010/main" val="374674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MOTIVATION</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pPr algn="just" fontAlgn="base"/>
            <a:r>
              <a:rPr lang="en-US" dirty="0"/>
              <a:t>Faster the computation and  lower the delay better the user experience.</a:t>
            </a:r>
          </a:p>
          <a:p>
            <a:pPr algn="just" fontAlgn="base"/>
            <a:r>
              <a:rPr lang="en-US" dirty="0"/>
              <a:t>Efficient utilization by reducing energy consumption and increasing the revenue based on the offloading of the task</a:t>
            </a:r>
            <a:r>
              <a:rPr lang="en-US" dirty="0" smtClean="0"/>
              <a:t>.</a:t>
            </a:r>
            <a:endParaRPr lang="en-US" dirty="0"/>
          </a:p>
          <a:p>
            <a:pPr algn="just" fontAlgn="base"/>
            <a:r>
              <a:rPr lang="en-US" dirty="0"/>
              <a:t>To explore the idle devices and storage resources at the network edge</a:t>
            </a:r>
            <a:r>
              <a:rPr lang="en-US" dirty="0" smtClean="0"/>
              <a:t>.</a:t>
            </a:r>
            <a:endParaRPr lang="en-US" dirty="0"/>
          </a:p>
        </p:txBody>
      </p:sp>
    </p:spTree>
    <p:extLst>
      <p:ext uri="{BB962C8B-B14F-4D97-AF65-F5344CB8AC3E}">
        <p14:creationId xmlns:p14="http://schemas.microsoft.com/office/powerpoint/2010/main" val="1505892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29" y="2672227"/>
            <a:ext cx="10515600" cy="1325563"/>
          </a:xfrm>
        </p:spPr>
        <p:txBody>
          <a:bodyPr>
            <a:normAutofit/>
          </a:bodyPr>
          <a:lstStyle/>
          <a:p>
            <a:pPr algn="ctr"/>
            <a:r>
              <a:rPr lang="en-US" sz="5400" b="1" dirty="0" smtClean="0">
                <a:solidFill>
                  <a:schemeClr val="accent1">
                    <a:lumMod val="50000"/>
                  </a:schemeClr>
                </a:solidFill>
              </a:rPr>
              <a:t>LITERATURE SURVEY</a:t>
            </a:r>
            <a:endParaRPr lang="en-US" sz="5400" b="1" dirty="0">
              <a:solidFill>
                <a:schemeClr val="accent1">
                  <a:lumMod val="50000"/>
                </a:schemeClr>
              </a:solidFill>
            </a:endParaRPr>
          </a:p>
        </p:txBody>
      </p:sp>
    </p:spTree>
    <p:extLst>
      <p:ext uri="{BB962C8B-B14F-4D97-AF65-F5344CB8AC3E}">
        <p14:creationId xmlns:p14="http://schemas.microsoft.com/office/powerpoint/2010/main" val="354433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23077953"/>
              </p:ext>
            </p:extLst>
          </p:nvPr>
        </p:nvGraphicFramePr>
        <p:xfrm>
          <a:off x="346192" y="315952"/>
          <a:ext cx="11475076" cy="6112144"/>
        </p:xfrm>
        <a:graphic>
          <a:graphicData uri="http://schemas.openxmlformats.org/drawingml/2006/table">
            <a:tbl>
              <a:tblPr firstRow="1" bandRow="1">
                <a:tableStyleId>{5C22544A-7EE6-4342-B048-85BDC9FD1C3A}</a:tableStyleId>
              </a:tblPr>
              <a:tblGrid>
                <a:gridCol w="3584363"/>
                <a:gridCol w="3862317"/>
                <a:gridCol w="4028396"/>
              </a:tblGrid>
              <a:tr h="617786">
                <a:tc>
                  <a:txBody>
                    <a:bodyPr/>
                    <a:lstStyle/>
                    <a:p>
                      <a:r>
                        <a:rPr lang="en-US" dirty="0" smtClean="0"/>
                        <a:t>Research</a:t>
                      </a:r>
                      <a:r>
                        <a:rPr lang="en-US" baseline="0" dirty="0" smtClean="0"/>
                        <a:t> papers</a:t>
                      </a:r>
                      <a:endParaRPr lang="en-US" dirty="0"/>
                    </a:p>
                  </a:txBody>
                  <a:tcPr/>
                </a:tc>
                <a:tc>
                  <a:txBody>
                    <a:bodyPr/>
                    <a:lstStyle/>
                    <a:p>
                      <a:r>
                        <a:rPr lang="en-US" dirty="0" smtClean="0"/>
                        <a:t>Study Purpose </a:t>
                      </a:r>
                      <a:endParaRPr lang="en-US" dirty="0"/>
                    </a:p>
                  </a:txBody>
                  <a:tcPr/>
                </a:tc>
                <a:tc>
                  <a:txBody>
                    <a:bodyPr/>
                    <a:lstStyle/>
                    <a:p>
                      <a:r>
                        <a:rPr lang="en-US" dirty="0" smtClean="0"/>
                        <a:t>Observation</a:t>
                      </a:r>
                      <a:endParaRPr lang="en-US" dirty="0"/>
                    </a:p>
                  </a:txBody>
                  <a:tcPr/>
                </a:tc>
              </a:tr>
              <a:tr h="1850405">
                <a:tc>
                  <a:txBody>
                    <a:bodyPr/>
                    <a:lstStyle/>
                    <a:p>
                      <a:r>
                        <a:rPr lang="en-US" dirty="0" smtClean="0"/>
                        <a:t>MULTI-USER MULTI-TASK COMPUTATION OFFLOADING IN GREEN MOBILE</a:t>
                      </a:r>
                      <a:r>
                        <a:rPr lang="en-US" baseline="0" dirty="0" smtClean="0"/>
                        <a:t> EDGE CLOUD COMPUTING. </a:t>
                      </a:r>
                    </a:p>
                    <a:p>
                      <a:r>
                        <a:rPr lang="en-US" baseline="0" dirty="0" smtClean="0"/>
                        <a:t>– IEEE TRANSACTIONS ON SERVICES COMPUTING. 2018</a:t>
                      </a:r>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To learn about the multi-user multi-tasking offloading computational framework.</a:t>
                      </a:r>
                      <a:endParaRPr lang="en-US" b="0" dirty="0" smtClean="0">
                        <a:effectLst/>
                      </a:endParaRPr>
                    </a:p>
                    <a:p>
                      <a:pPr rtl="0"/>
                      <a:r>
                        <a:rPr lang="en-US" sz="1800" b="0" i="0" u="none" strike="noStrike" kern="1200" dirty="0" smtClean="0">
                          <a:solidFill>
                            <a:schemeClr val="dk1"/>
                          </a:solidFill>
                          <a:effectLst/>
                          <a:latin typeface="+mn-lt"/>
                          <a:ea typeface="+mn-ea"/>
                          <a:cs typeface="+mn-cs"/>
                        </a:rPr>
                        <a:t>Offloading the task from local device to mobile edge.</a:t>
                      </a:r>
                      <a:r>
                        <a:rPr lang="en-US" dirty="0" smtClean="0"/>
                        <a:t/>
                      </a:r>
                      <a:br>
                        <a:rPr lang="en-US" dirty="0" smtClean="0"/>
                      </a:br>
                      <a:endParaRPr lang="en-US" dirty="0"/>
                    </a:p>
                  </a:txBody>
                  <a:tcPr/>
                </a:tc>
                <a:tc>
                  <a:txBody>
                    <a:bodyPr/>
                    <a:lstStyle/>
                    <a:p>
                      <a:r>
                        <a:rPr lang="en-US" sz="1800" b="0" i="0" u="none" strike="noStrike" kern="1200" dirty="0" smtClean="0">
                          <a:solidFill>
                            <a:schemeClr val="dk1"/>
                          </a:solidFill>
                          <a:effectLst/>
                          <a:latin typeface="+mn-lt"/>
                          <a:ea typeface="+mn-ea"/>
                          <a:cs typeface="+mn-cs"/>
                        </a:rPr>
                        <a:t>Distributed Greedy maximal scheduling algorithm is preferred over the Centralized Greedy maximal scheduling algorithm</a:t>
                      </a:r>
                      <a:endParaRPr lang="en-US" dirty="0"/>
                    </a:p>
                  </a:txBody>
                  <a:tcPr/>
                </a:tc>
              </a:tr>
              <a:tr h="1897188">
                <a:tc>
                  <a:txBody>
                    <a:bodyPr/>
                    <a:lstStyle/>
                    <a:p>
                      <a:r>
                        <a:rPr lang="en-US" dirty="0" smtClean="0"/>
                        <a:t>JOINT OPTIMAL PRICING AND TASK SCHEDULING IN MOBILE CLOUD COMPUTING</a:t>
                      </a:r>
                      <a:r>
                        <a:rPr lang="en-US" baseline="0" dirty="0" smtClean="0"/>
                        <a:t> SYSTEMS. </a:t>
                      </a:r>
                    </a:p>
                    <a:p>
                      <a:r>
                        <a:rPr lang="en-US" baseline="0" dirty="0" smtClean="0"/>
                        <a:t> – IEEE TRANSACTIONS ON WIRELESS COMMUNICATION . AUGUST 2017</a:t>
                      </a:r>
                      <a:endParaRPr lang="en-US" dirty="0"/>
                    </a:p>
                  </a:txBody>
                  <a:tcPr/>
                </a:tc>
                <a:tc>
                  <a:txBody>
                    <a:bodyPr/>
                    <a:lstStyle/>
                    <a:p>
                      <a:r>
                        <a:rPr lang="en-US" sz="1800" b="0" i="0" u="none" strike="noStrike" kern="1200" dirty="0" smtClean="0">
                          <a:solidFill>
                            <a:schemeClr val="dk1"/>
                          </a:solidFill>
                          <a:effectLst/>
                          <a:latin typeface="+mn-lt"/>
                          <a:ea typeface="+mn-ea"/>
                          <a:cs typeface="+mn-cs"/>
                        </a:rPr>
                        <a:t>The tasks that should be offloaded to cloud and the optimal price of the cloud services. The energy consumption, delay, price of the cloud services in case of mobile users perspective</a:t>
                      </a:r>
                      <a:endParaRPr lang="en-US" dirty="0"/>
                    </a:p>
                  </a:txBody>
                  <a:tcPr/>
                </a:tc>
                <a:tc>
                  <a:txBody>
                    <a:bodyPr/>
                    <a:lstStyle/>
                    <a:p>
                      <a:r>
                        <a:rPr lang="en-US" sz="1800" b="0" i="0" u="none" strike="noStrike" kern="1200" dirty="0" smtClean="0">
                          <a:solidFill>
                            <a:schemeClr val="dk1"/>
                          </a:solidFill>
                          <a:effectLst/>
                          <a:latin typeface="+mn-lt"/>
                          <a:ea typeface="+mn-ea"/>
                          <a:cs typeface="+mn-cs"/>
                        </a:rPr>
                        <a:t>Queuing delay analysis allowed us to account for both delay-sensitive and delay tolerant applications.</a:t>
                      </a:r>
                      <a:endParaRPr lang="en-US" dirty="0"/>
                    </a:p>
                  </a:txBody>
                  <a:tcPr/>
                </a:tc>
              </a:tr>
              <a:tr h="1746765">
                <a:tc>
                  <a:txBody>
                    <a:bodyPr/>
                    <a:lstStyle/>
                    <a:p>
                      <a:r>
                        <a:rPr lang="en-IN" dirty="0" smtClean="0"/>
                        <a:t>EFFICIENT MULTI-USER COMPUTATION OFFLOADING FOR MOBILE-EDGE CLOUD COMPUTING. </a:t>
                      </a:r>
                    </a:p>
                    <a:p>
                      <a:r>
                        <a:rPr lang="en-IN" dirty="0" smtClean="0"/>
                        <a:t>-IEEE TRANSACTIONS ON NETWORKING. OCTOBER 2016.</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US" dirty="0"/>
                    </a:p>
                  </a:txBody>
                  <a:tcPr/>
                </a:tc>
                <a:tc>
                  <a:txBody>
                    <a:bodyPr/>
                    <a:lstStyle/>
                    <a:p>
                      <a:r>
                        <a:rPr lang="en-US" dirty="0" smtClean="0"/>
                        <a:t>To learn about Green Mobile Edge Cloud Computing.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0" kern="1200" dirty="0" smtClean="0">
                          <a:solidFill>
                            <a:schemeClr val="dk1"/>
                          </a:solidFill>
                          <a:effectLst/>
                          <a:latin typeface="+mn-lt"/>
                          <a:ea typeface="+mn-ea"/>
                          <a:cs typeface="+mn-cs"/>
                        </a:rPr>
                        <a:t>Efficient computation offloading is</a:t>
                      </a:r>
                      <a:r>
                        <a:rPr lang="en-IN" sz="1800" i="0" kern="1200" baseline="0" dirty="0" smtClean="0">
                          <a:solidFill>
                            <a:schemeClr val="dk1"/>
                          </a:solidFill>
                          <a:effectLst/>
                          <a:latin typeface="+mn-lt"/>
                          <a:ea typeface="+mn-ea"/>
                          <a:cs typeface="+mn-cs"/>
                        </a:rPr>
                        <a:t> achieved in a </a:t>
                      </a:r>
                      <a:r>
                        <a:rPr lang="en-IN" sz="1800" i="0" kern="1200" dirty="0" smtClean="0">
                          <a:solidFill>
                            <a:schemeClr val="dk1"/>
                          </a:solidFill>
                          <a:effectLst/>
                          <a:latin typeface="+mn-lt"/>
                          <a:ea typeface="+mn-ea"/>
                          <a:cs typeface="+mn-cs"/>
                        </a:rPr>
                        <a:t>distributed manner.</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US" dirty="0" smtClean="0"/>
                    </a:p>
                    <a:p>
                      <a:endParaRPr lang="en-US" dirty="0"/>
                    </a:p>
                  </a:txBody>
                  <a:tcPr/>
                </a:tc>
              </a:tr>
            </a:tbl>
          </a:graphicData>
        </a:graphic>
      </p:graphicFrame>
    </p:spTree>
    <p:extLst>
      <p:ext uri="{BB962C8B-B14F-4D97-AF65-F5344CB8AC3E}">
        <p14:creationId xmlns:p14="http://schemas.microsoft.com/office/powerpoint/2010/main" val="1750922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9220166"/>
              </p:ext>
            </p:extLst>
          </p:nvPr>
        </p:nvGraphicFramePr>
        <p:xfrm>
          <a:off x="346192" y="315952"/>
          <a:ext cx="11475076" cy="6377059"/>
        </p:xfrm>
        <a:graphic>
          <a:graphicData uri="http://schemas.openxmlformats.org/drawingml/2006/table">
            <a:tbl>
              <a:tblPr firstRow="1" bandRow="1">
                <a:tableStyleId>{5C22544A-7EE6-4342-B048-85BDC9FD1C3A}</a:tableStyleId>
              </a:tblPr>
              <a:tblGrid>
                <a:gridCol w="3584363"/>
                <a:gridCol w="3862317"/>
                <a:gridCol w="4028396"/>
              </a:tblGrid>
              <a:tr h="617786">
                <a:tc>
                  <a:txBody>
                    <a:bodyPr/>
                    <a:lstStyle/>
                    <a:p>
                      <a:r>
                        <a:rPr lang="en-US" dirty="0" smtClean="0"/>
                        <a:t>Research</a:t>
                      </a:r>
                      <a:r>
                        <a:rPr lang="en-US" baseline="0" dirty="0" smtClean="0"/>
                        <a:t> papers</a:t>
                      </a:r>
                      <a:endParaRPr lang="en-US" dirty="0"/>
                    </a:p>
                  </a:txBody>
                  <a:tcPr/>
                </a:tc>
                <a:tc>
                  <a:txBody>
                    <a:bodyPr/>
                    <a:lstStyle/>
                    <a:p>
                      <a:r>
                        <a:rPr lang="en-US" dirty="0" smtClean="0"/>
                        <a:t>Study Purpose </a:t>
                      </a:r>
                      <a:endParaRPr lang="en-US" dirty="0"/>
                    </a:p>
                  </a:txBody>
                  <a:tcPr/>
                </a:tc>
                <a:tc>
                  <a:txBody>
                    <a:bodyPr/>
                    <a:lstStyle/>
                    <a:p>
                      <a:r>
                        <a:rPr lang="en-US" dirty="0" smtClean="0"/>
                        <a:t>Observation</a:t>
                      </a:r>
                      <a:endParaRPr lang="en-US" dirty="0"/>
                    </a:p>
                  </a:txBody>
                  <a:tcPr/>
                </a:tc>
              </a:tr>
              <a:tr h="1850405">
                <a:tc>
                  <a:txBody>
                    <a:bodyPr/>
                    <a:lstStyle/>
                    <a:p>
                      <a:r>
                        <a:rPr lang="en-US" dirty="0" smtClean="0"/>
                        <a:t>OFFLOADING IN MOBILE EDGE COMPUTING : TASK ALLOCATION AND COMPUTATIONAL FREQUENCY SCALING.</a:t>
                      </a:r>
                    </a:p>
                    <a:p>
                      <a:r>
                        <a:rPr lang="en-US" dirty="0" smtClean="0"/>
                        <a:t>- IEEE TRANSACTIONS</a:t>
                      </a:r>
                      <a:r>
                        <a:rPr lang="en-US" baseline="0" dirty="0" smtClean="0"/>
                        <a:t> ON COMMUNICATIONS. AUGUST 2017</a:t>
                      </a:r>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To learn about the optimization</a:t>
                      </a:r>
                      <a:r>
                        <a:rPr lang="en-US" sz="1800" b="0" i="0" u="none" strike="noStrike" kern="1200" baseline="0" dirty="0" smtClean="0">
                          <a:solidFill>
                            <a:schemeClr val="dk1"/>
                          </a:solidFill>
                          <a:effectLst/>
                          <a:latin typeface="+mn-lt"/>
                          <a:ea typeface="+mn-ea"/>
                          <a:cs typeface="+mn-cs"/>
                        </a:rPr>
                        <a:t> framework of offloading from a single devices to multiple edge devices.</a:t>
                      </a:r>
                      <a:r>
                        <a:rPr lang="en-US" dirty="0" smtClean="0"/>
                        <a:t/>
                      </a:r>
                      <a:br>
                        <a:rPr lang="en-US" dirty="0" smtClean="0"/>
                      </a:br>
                      <a:endParaRPr lang="en-US" dirty="0"/>
                    </a:p>
                  </a:txBody>
                  <a:tcPr/>
                </a:tc>
                <a:tc>
                  <a:txBody>
                    <a:bodyPr/>
                    <a:lstStyle/>
                    <a:p>
                      <a:r>
                        <a:rPr lang="en-US" dirty="0" smtClean="0"/>
                        <a:t>Performance can be improved by</a:t>
                      </a:r>
                      <a:r>
                        <a:rPr lang="en-US" baseline="0" dirty="0" smtClean="0"/>
                        <a:t> reducing energy consumption and task’s execution latency.</a:t>
                      </a:r>
                      <a:endParaRPr lang="en-US" dirty="0"/>
                    </a:p>
                  </a:txBody>
                  <a:tcPr/>
                </a:tc>
              </a:tr>
              <a:tr h="1897188">
                <a:tc>
                  <a:txBody>
                    <a:bodyPr/>
                    <a:lstStyle/>
                    <a:p>
                      <a:r>
                        <a:rPr lang="en-US" dirty="0" smtClean="0"/>
                        <a:t>JOINT OPTIMIZATION OF ENERGY CONSUMPTION AND PACKET SCHEDULING FOR MOBILE EDGE COMPUTING IN CYBER- PHYSICAL NETWORKS.</a:t>
                      </a:r>
                    </a:p>
                    <a:p>
                      <a:r>
                        <a:rPr lang="en-US" dirty="0" smtClean="0"/>
                        <a:t>IEEE ACCESS. APRIL 2018</a:t>
                      </a:r>
                      <a:endParaRPr lang="en-US" dirty="0"/>
                    </a:p>
                  </a:txBody>
                  <a:tcPr/>
                </a:tc>
                <a:tc>
                  <a:txBody>
                    <a:bodyPr/>
                    <a:lstStyle/>
                    <a:p>
                      <a:r>
                        <a:rPr lang="en-US" dirty="0" smtClean="0"/>
                        <a:t>To learn about the optimal scheduling</a:t>
                      </a:r>
                      <a:r>
                        <a:rPr lang="en-US" baseline="0" dirty="0" smtClean="0"/>
                        <a:t> in mobile edge computing systems.</a:t>
                      </a:r>
                      <a:endParaRPr lang="en-US" dirty="0"/>
                    </a:p>
                  </a:txBody>
                  <a:tcPr/>
                </a:tc>
                <a:tc>
                  <a:txBody>
                    <a:bodyPr/>
                    <a:lstStyle/>
                    <a:p>
                      <a:r>
                        <a:rPr lang="en-US" dirty="0" smtClean="0"/>
                        <a:t>The</a:t>
                      </a:r>
                      <a:r>
                        <a:rPr lang="en-US" baseline="0" dirty="0" smtClean="0"/>
                        <a:t> queue congestion  is minimized by allowing low priority tasks to jump to high priority tasks. </a:t>
                      </a:r>
                      <a:endParaRPr lang="en-US" dirty="0"/>
                    </a:p>
                  </a:txBody>
                  <a:tcPr/>
                </a:tc>
              </a:tr>
              <a:tr h="1746765">
                <a:tc>
                  <a:txBody>
                    <a:bodyPr/>
                    <a:lstStyle/>
                    <a:p>
                      <a:r>
                        <a:rPr lang="en-US" dirty="0" smtClean="0"/>
                        <a:t>ENERGY-</a:t>
                      </a:r>
                      <a:r>
                        <a:rPr lang="en-US" baseline="0" dirty="0" smtClean="0"/>
                        <a:t> DELAY TRADEOFF FOR DYNAMIC OFFLOADING IN MOBILE- EDGE COMPUTING SYSTEM WITH ENERGY HARVESTING DEVICES.</a:t>
                      </a:r>
                    </a:p>
                    <a:p>
                      <a:r>
                        <a:rPr lang="en-US" baseline="0" dirty="0" smtClean="0"/>
                        <a:t>IEEE TRANSACTIONS ON INDUSTRIAL INFORMATICS. OCTOBER 2018</a:t>
                      </a:r>
                      <a:endParaRPr lang="en-US" dirty="0"/>
                    </a:p>
                  </a:txBody>
                  <a:tcPr/>
                </a:tc>
                <a:tc>
                  <a:txBody>
                    <a:bodyPr/>
                    <a:lstStyle/>
                    <a:p>
                      <a:r>
                        <a:rPr lang="en-US" dirty="0" smtClean="0"/>
                        <a:t>To study</a:t>
                      </a:r>
                      <a:r>
                        <a:rPr lang="en-US" baseline="0" dirty="0" smtClean="0"/>
                        <a:t> about dynamic tasks assignment in mobile edge cloud computing.</a:t>
                      </a:r>
                      <a:endParaRPr lang="en-US" dirty="0"/>
                    </a:p>
                  </a:txBody>
                  <a:tcPr/>
                </a:tc>
                <a:tc>
                  <a:txBody>
                    <a:bodyPr/>
                    <a:lstStyle/>
                    <a:p>
                      <a:r>
                        <a:rPr lang="en-US" dirty="0" smtClean="0"/>
                        <a:t>The energy consumption can be minimized by</a:t>
                      </a:r>
                      <a:r>
                        <a:rPr lang="en-US" baseline="0" dirty="0" smtClean="0"/>
                        <a:t> having buffer queue and stable battery energy level.</a:t>
                      </a:r>
                      <a:endParaRPr lang="en-US" dirty="0"/>
                    </a:p>
                  </a:txBody>
                  <a:tcPr/>
                </a:tc>
              </a:tr>
            </a:tbl>
          </a:graphicData>
        </a:graphic>
      </p:graphicFrame>
    </p:spTree>
    <p:extLst>
      <p:ext uri="{BB962C8B-B14F-4D97-AF65-F5344CB8AC3E}">
        <p14:creationId xmlns:p14="http://schemas.microsoft.com/office/powerpoint/2010/main" val="3443229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32" y="3052055"/>
            <a:ext cx="10515600" cy="1325563"/>
          </a:xfrm>
        </p:spPr>
        <p:txBody>
          <a:bodyPr>
            <a:normAutofit/>
          </a:bodyPr>
          <a:lstStyle/>
          <a:p>
            <a:pPr algn="ctr"/>
            <a:r>
              <a:rPr lang="en-US" sz="5400" b="1" dirty="0" smtClean="0">
                <a:solidFill>
                  <a:schemeClr val="accent1">
                    <a:lumMod val="50000"/>
                  </a:schemeClr>
                </a:solidFill>
              </a:rPr>
              <a:t>ARCHITECTURE DIAGRAM</a:t>
            </a:r>
            <a:endParaRPr lang="en-US" sz="5400" b="1" dirty="0">
              <a:solidFill>
                <a:schemeClr val="accent1">
                  <a:lumMod val="50000"/>
                </a:schemeClr>
              </a:solidFill>
            </a:endParaRPr>
          </a:p>
        </p:txBody>
      </p:sp>
    </p:spTree>
    <p:extLst>
      <p:ext uri="{BB962C8B-B14F-4D97-AF65-F5344CB8AC3E}">
        <p14:creationId xmlns:p14="http://schemas.microsoft.com/office/powerpoint/2010/main" val="2189322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699" y="141668"/>
            <a:ext cx="11797047" cy="6568225"/>
          </a:xfrm>
        </p:spPr>
        <p:txBody>
          <a:bodyPr>
            <a:normAutofit/>
          </a:bodyPr>
          <a:lstStyle/>
          <a:p>
            <a:r>
              <a:rPr lang="en-US" sz="2000" b="1" dirty="0" smtClean="0"/>
              <a:t>Overall Architecture for multitask computation offloading and scheduling in </a:t>
            </a:r>
            <a:r>
              <a:rPr lang="en-US" sz="2000" b="1" smtClean="0"/>
              <a:t>Mobile Edge </a:t>
            </a:r>
            <a:r>
              <a:rPr lang="en-US" sz="2000" b="1" dirty="0" smtClean="0"/>
              <a:t>Computing.</a:t>
            </a:r>
            <a:endParaRPr lang="en-US" sz="2000" b="1" dirty="0"/>
          </a:p>
        </p:txBody>
      </p:sp>
      <p:sp>
        <p:nvSpPr>
          <p:cNvPr id="4" name="Rectangle 3"/>
          <p:cNvSpPr/>
          <p:nvPr/>
        </p:nvSpPr>
        <p:spPr>
          <a:xfrm>
            <a:off x="549766" y="1204174"/>
            <a:ext cx="1259788" cy="425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ectangle 4"/>
          <p:cNvSpPr/>
          <p:nvPr/>
        </p:nvSpPr>
        <p:spPr>
          <a:xfrm>
            <a:off x="2159023" y="734096"/>
            <a:ext cx="3814641" cy="1365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2255705" y="1303237"/>
            <a:ext cx="133057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 Profiler</a:t>
            </a:r>
            <a:endParaRPr lang="en-US" dirty="0">
              <a:solidFill>
                <a:schemeClr val="tx1"/>
              </a:solidFill>
            </a:endParaRPr>
          </a:p>
        </p:txBody>
      </p:sp>
      <p:sp>
        <p:nvSpPr>
          <p:cNvPr id="7" name="Rectangle 6"/>
          <p:cNvSpPr/>
          <p:nvPr/>
        </p:nvSpPr>
        <p:spPr>
          <a:xfrm>
            <a:off x="3718588" y="1326524"/>
            <a:ext cx="1038894" cy="669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Profiler</a:t>
            </a:r>
            <a:endParaRPr lang="en-US" dirty="0">
              <a:solidFill>
                <a:schemeClr val="tx1"/>
              </a:solidFill>
            </a:endParaRPr>
          </a:p>
        </p:txBody>
      </p:sp>
      <p:sp>
        <p:nvSpPr>
          <p:cNvPr id="8" name="Rectangle 7"/>
          <p:cNvSpPr/>
          <p:nvPr/>
        </p:nvSpPr>
        <p:spPr>
          <a:xfrm>
            <a:off x="4870700" y="1344588"/>
            <a:ext cx="1038894"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Profiler</a:t>
            </a:r>
            <a:endParaRPr lang="en-US" dirty="0">
              <a:solidFill>
                <a:schemeClr val="tx1"/>
              </a:solidFill>
            </a:endParaRPr>
          </a:p>
        </p:txBody>
      </p:sp>
      <p:sp>
        <p:nvSpPr>
          <p:cNvPr id="9" name="Rectangle 8"/>
          <p:cNvSpPr/>
          <p:nvPr/>
        </p:nvSpPr>
        <p:spPr>
          <a:xfrm>
            <a:off x="3451538" y="850006"/>
            <a:ext cx="1970468" cy="3348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Profiler</a:t>
            </a:r>
            <a:endParaRPr lang="en-US" dirty="0">
              <a:solidFill>
                <a:schemeClr val="tx1"/>
              </a:solidFill>
            </a:endParaRPr>
          </a:p>
        </p:txBody>
      </p:sp>
      <p:sp>
        <p:nvSpPr>
          <p:cNvPr id="10" name="Rectangle 9"/>
          <p:cNvSpPr/>
          <p:nvPr/>
        </p:nvSpPr>
        <p:spPr>
          <a:xfrm>
            <a:off x="1455873" y="2586340"/>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 Partitioning</a:t>
            </a:r>
            <a:endParaRPr lang="en-US" dirty="0">
              <a:solidFill>
                <a:schemeClr val="tx1"/>
              </a:solidFill>
            </a:endParaRPr>
          </a:p>
        </p:txBody>
      </p:sp>
      <p:sp>
        <p:nvSpPr>
          <p:cNvPr id="12" name="Rectangle 11"/>
          <p:cNvSpPr/>
          <p:nvPr/>
        </p:nvSpPr>
        <p:spPr>
          <a:xfrm>
            <a:off x="3136818" y="2632007"/>
            <a:ext cx="119270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Offloading </a:t>
            </a:r>
          </a:p>
          <a:p>
            <a:pPr algn="ctr"/>
            <a:r>
              <a:rPr lang="en-US" dirty="0" smtClean="0">
                <a:solidFill>
                  <a:schemeClr val="tx1"/>
                </a:solidFill>
              </a:rPr>
              <a:t>Decision</a:t>
            </a:r>
            <a:endParaRPr lang="en-US" dirty="0">
              <a:solidFill>
                <a:schemeClr val="tx1"/>
              </a:solidFill>
            </a:endParaRPr>
          </a:p>
        </p:txBody>
      </p:sp>
      <p:sp>
        <p:nvSpPr>
          <p:cNvPr id="13" name="Rectangle 12"/>
          <p:cNvSpPr/>
          <p:nvPr/>
        </p:nvSpPr>
        <p:spPr>
          <a:xfrm>
            <a:off x="3134122" y="3892639"/>
            <a:ext cx="2284911"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Task Executed locally</a:t>
            </a:r>
            <a:endParaRPr lang="en-US" dirty="0">
              <a:solidFill>
                <a:schemeClr val="tx1"/>
              </a:solidFill>
            </a:endParaRPr>
          </a:p>
        </p:txBody>
      </p:sp>
      <p:sp>
        <p:nvSpPr>
          <p:cNvPr id="14" name="Rectangle 13"/>
          <p:cNvSpPr/>
          <p:nvPr/>
        </p:nvSpPr>
        <p:spPr>
          <a:xfrm>
            <a:off x="3291838" y="4985561"/>
            <a:ext cx="1969477"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Task Output</a:t>
            </a:r>
            <a:endParaRPr lang="en-US" dirty="0">
              <a:solidFill>
                <a:schemeClr val="tx1"/>
              </a:solidFill>
            </a:endParaRPr>
          </a:p>
        </p:txBody>
      </p:sp>
      <p:sp>
        <p:nvSpPr>
          <p:cNvPr id="16" name="Rectangle 15"/>
          <p:cNvSpPr/>
          <p:nvPr/>
        </p:nvSpPr>
        <p:spPr>
          <a:xfrm rot="5400000">
            <a:off x="4034782" y="3104205"/>
            <a:ext cx="5865089" cy="295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tx1"/>
                </a:solidFill>
              </a:rPr>
              <a:t>Commun</a:t>
            </a:r>
            <a:r>
              <a:rPr lang="en-US" dirty="0" smtClean="0">
                <a:solidFill>
                  <a:schemeClr val="tx1"/>
                </a:solidFill>
              </a:rPr>
              <a:t> </a:t>
            </a:r>
            <a:r>
              <a:rPr lang="en-US" dirty="0" err="1" smtClean="0">
                <a:solidFill>
                  <a:schemeClr val="tx1"/>
                </a:solidFill>
              </a:rPr>
              <a:t>i</a:t>
            </a:r>
            <a:r>
              <a:rPr lang="en-US" dirty="0" smtClean="0">
                <a:solidFill>
                  <a:schemeClr val="tx1"/>
                </a:solidFill>
              </a:rPr>
              <a:t>  c a t  </a:t>
            </a:r>
            <a:r>
              <a:rPr lang="en-US" dirty="0" err="1" smtClean="0">
                <a:solidFill>
                  <a:schemeClr val="tx1"/>
                </a:solidFill>
              </a:rPr>
              <a:t>i</a:t>
            </a:r>
            <a:r>
              <a:rPr lang="en-US" dirty="0" smtClean="0">
                <a:solidFill>
                  <a:schemeClr val="tx1"/>
                </a:solidFill>
              </a:rPr>
              <a:t> on</a:t>
            </a:r>
          </a:p>
          <a:p>
            <a:pPr algn="ctr"/>
            <a:r>
              <a:rPr lang="en-US" dirty="0" smtClean="0">
                <a:solidFill>
                  <a:schemeClr val="tx1"/>
                </a:solidFill>
              </a:rPr>
              <a:t> Hand l e r</a:t>
            </a:r>
            <a:endParaRPr lang="en-US" dirty="0">
              <a:solidFill>
                <a:schemeClr val="tx1"/>
              </a:solidFill>
            </a:endParaRPr>
          </a:p>
        </p:txBody>
      </p:sp>
      <p:sp>
        <p:nvSpPr>
          <p:cNvPr id="21" name="Rectangle 20"/>
          <p:cNvSpPr/>
          <p:nvPr/>
        </p:nvSpPr>
        <p:spPr>
          <a:xfrm>
            <a:off x="379829" y="393895"/>
            <a:ext cx="6060158" cy="5472333"/>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Rectangle 21"/>
          <p:cNvSpPr/>
          <p:nvPr/>
        </p:nvSpPr>
        <p:spPr>
          <a:xfrm>
            <a:off x="7449714" y="1172967"/>
            <a:ext cx="1824981" cy="289477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805182" y="1184856"/>
            <a:ext cx="1856935" cy="2894775"/>
          </a:xfrm>
          <a:prstGeom prst="rect">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4" idx="3"/>
            <a:endCxn id="5" idx="1"/>
          </p:cNvCxnSpPr>
          <p:nvPr/>
        </p:nvCxnSpPr>
        <p:spPr>
          <a:xfrm>
            <a:off x="1809554" y="1416676"/>
            <a:ext cx="3494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605681" y="2099256"/>
            <a:ext cx="650" cy="487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129471" y="3329189"/>
            <a:ext cx="0" cy="563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29471" y="4584459"/>
            <a:ext cx="0" cy="401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8" idx="3"/>
          </p:cNvCxnSpPr>
          <p:nvPr/>
        </p:nvCxnSpPr>
        <p:spPr>
          <a:xfrm flipH="1" flipV="1">
            <a:off x="5909594" y="1685878"/>
            <a:ext cx="889120" cy="64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4" idx="3"/>
          </p:cNvCxnSpPr>
          <p:nvPr/>
        </p:nvCxnSpPr>
        <p:spPr>
          <a:xfrm flipH="1" flipV="1">
            <a:off x="5261315" y="5326851"/>
            <a:ext cx="1537399" cy="9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115037" y="2696934"/>
            <a:ext cx="344376"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9274695" y="2632243"/>
            <a:ext cx="530487" cy="9839"/>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768395" y="5943502"/>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Node</a:t>
            </a:r>
            <a:endParaRPr lang="en-US" dirty="0">
              <a:solidFill>
                <a:schemeClr val="tx1"/>
              </a:solidFill>
            </a:endParaRPr>
          </a:p>
        </p:txBody>
      </p:sp>
      <p:sp>
        <p:nvSpPr>
          <p:cNvPr id="69" name="Rectangle 68"/>
          <p:cNvSpPr/>
          <p:nvPr/>
        </p:nvSpPr>
        <p:spPr>
          <a:xfrm>
            <a:off x="10045287" y="3215693"/>
            <a:ext cx="1369152"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Cloud Server</a:t>
            </a:r>
            <a:endParaRPr lang="en-US" dirty="0">
              <a:solidFill>
                <a:schemeClr val="tx1"/>
              </a:solidFill>
            </a:endParaRPr>
          </a:p>
        </p:txBody>
      </p:sp>
      <p:sp>
        <p:nvSpPr>
          <p:cNvPr id="71" name="Rectangle 70"/>
          <p:cNvSpPr/>
          <p:nvPr/>
        </p:nvSpPr>
        <p:spPr>
          <a:xfrm>
            <a:off x="4221598" y="3383639"/>
            <a:ext cx="974447"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locally</a:t>
            </a:r>
            <a:endParaRPr lang="en-US" dirty="0">
              <a:solidFill>
                <a:schemeClr val="tx1"/>
              </a:solidFill>
            </a:endParaRPr>
          </a:p>
        </p:txBody>
      </p:sp>
      <p:sp>
        <p:nvSpPr>
          <p:cNvPr id="72" name="Rectangle 71"/>
          <p:cNvSpPr/>
          <p:nvPr/>
        </p:nvSpPr>
        <p:spPr>
          <a:xfrm>
            <a:off x="5439936" y="3010758"/>
            <a:ext cx="961830" cy="40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1" name="Elbow Connector 30"/>
          <p:cNvCxnSpPr>
            <a:stCxn id="4" idx="2"/>
            <a:endCxn id="10" idx="1"/>
          </p:cNvCxnSpPr>
          <p:nvPr/>
        </p:nvCxnSpPr>
        <p:spPr>
          <a:xfrm rot="16200000" flipH="1">
            <a:off x="668540" y="2140296"/>
            <a:ext cx="1298453" cy="276213"/>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0" idx="1"/>
          </p:cNvCxnSpPr>
          <p:nvPr/>
        </p:nvCxnSpPr>
        <p:spPr>
          <a:xfrm>
            <a:off x="1225907" y="2926889"/>
            <a:ext cx="229966" cy="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550402" y="3415709"/>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Edge Node</a:t>
            </a:r>
            <a:endParaRPr lang="en-US" dirty="0">
              <a:solidFill>
                <a:schemeClr val="tx1"/>
              </a:solidFill>
            </a:endParaRPr>
          </a:p>
        </p:txBody>
      </p:sp>
      <p:sp>
        <p:nvSpPr>
          <p:cNvPr id="34" name="Rectangle 33"/>
          <p:cNvSpPr/>
          <p:nvPr/>
        </p:nvSpPr>
        <p:spPr>
          <a:xfrm>
            <a:off x="7686061" y="1577860"/>
            <a:ext cx="1352283" cy="379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Instance1</a:t>
            </a:r>
            <a:endParaRPr lang="en-US" dirty="0">
              <a:solidFill>
                <a:schemeClr val="tx1"/>
              </a:solidFill>
            </a:endParaRPr>
          </a:p>
        </p:txBody>
      </p:sp>
      <p:sp>
        <p:nvSpPr>
          <p:cNvPr id="35" name="Rectangle 34"/>
          <p:cNvSpPr/>
          <p:nvPr/>
        </p:nvSpPr>
        <p:spPr>
          <a:xfrm>
            <a:off x="10062156" y="1567665"/>
            <a:ext cx="1352283" cy="3899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Instance1</a:t>
            </a:r>
            <a:endParaRPr lang="en-US" dirty="0">
              <a:solidFill>
                <a:schemeClr val="tx1"/>
              </a:solidFill>
            </a:endParaRPr>
          </a:p>
        </p:txBody>
      </p:sp>
      <p:sp>
        <p:nvSpPr>
          <p:cNvPr id="38" name="Rectangle 37"/>
          <p:cNvSpPr/>
          <p:nvPr/>
        </p:nvSpPr>
        <p:spPr>
          <a:xfrm>
            <a:off x="7686062" y="2172617"/>
            <a:ext cx="1352283" cy="379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Instance2</a:t>
            </a:r>
            <a:endParaRPr lang="en-US" dirty="0">
              <a:solidFill>
                <a:schemeClr val="tx1"/>
              </a:solidFill>
            </a:endParaRPr>
          </a:p>
        </p:txBody>
      </p:sp>
      <p:sp>
        <p:nvSpPr>
          <p:cNvPr id="39" name="Rectangle 38"/>
          <p:cNvSpPr/>
          <p:nvPr/>
        </p:nvSpPr>
        <p:spPr>
          <a:xfrm>
            <a:off x="10053721" y="2140413"/>
            <a:ext cx="1352283" cy="379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Instance2</a:t>
            </a:r>
            <a:endParaRPr lang="en-US" dirty="0">
              <a:solidFill>
                <a:schemeClr val="tx1"/>
              </a:solidFill>
            </a:endParaRPr>
          </a:p>
        </p:txBody>
      </p:sp>
      <p:sp>
        <p:nvSpPr>
          <p:cNvPr id="48" name="Rectangle 47"/>
          <p:cNvSpPr/>
          <p:nvPr/>
        </p:nvSpPr>
        <p:spPr>
          <a:xfrm>
            <a:off x="7686060" y="2816055"/>
            <a:ext cx="1352283" cy="580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a:t>
            </a:r>
          </a:p>
        </p:txBody>
      </p:sp>
      <p:cxnSp>
        <p:nvCxnSpPr>
          <p:cNvPr id="50" name="Straight Arrow Connector 49"/>
          <p:cNvCxnSpPr>
            <a:stCxn id="12" idx="3"/>
          </p:cNvCxnSpPr>
          <p:nvPr/>
        </p:nvCxnSpPr>
        <p:spPr>
          <a:xfrm flipV="1">
            <a:off x="4329521" y="2957238"/>
            <a:ext cx="2490095" cy="16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34335" y="2621938"/>
            <a:ext cx="871044" cy="25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offload</a:t>
            </a:r>
            <a:endParaRPr lang="en-US" dirty="0">
              <a:solidFill>
                <a:schemeClr val="tx1"/>
              </a:solidFill>
            </a:endParaRPr>
          </a:p>
        </p:txBody>
      </p:sp>
      <p:cxnSp>
        <p:nvCxnSpPr>
          <p:cNvPr id="56" name="Straight Arrow Connector 55"/>
          <p:cNvCxnSpPr/>
          <p:nvPr/>
        </p:nvCxnSpPr>
        <p:spPr>
          <a:xfrm flipV="1">
            <a:off x="2833650" y="2986477"/>
            <a:ext cx="331687" cy="49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615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606" y="2573752"/>
            <a:ext cx="10515600" cy="1325563"/>
          </a:xfrm>
        </p:spPr>
        <p:txBody>
          <a:bodyPr>
            <a:normAutofit/>
          </a:bodyPr>
          <a:lstStyle/>
          <a:p>
            <a:pPr algn="ctr"/>
            <a:r>
              <a:rPr lang="en-US" sz="5400" b="1" dirty="0" smtClean="0">
                <a:solidFill>
                  <a:schemeClr val="accent1">
                    <a:lumMod val="50000"/>
                  </a:schemeClr>
                </a:solidFill>
              </a:rPr>
              <a:t>DESIGN AND ALGORITHMS</a:t>
            </a:r>
            <a:endParaRPr lang="en-US" sz="5400" b="1" dirty="0">
              <a:solidFill>
                <a:schemeClr val="accent1">
                  <a:lumMod val="50000"/>
                </a:schemeClr>
              </a:solidFill>
            </a:endParaRPr>
          </a:p>
        </p:txBody>
      </p:sp>
    </p:spTree>
    <p:extLst>
      <p:ext uri="{BB962C8B-B14F-4D97-AF65-F5344CB8AC3E}">
        <p14:creationId xmlns:p14="http://schemas.microsoft.com/office/powerpoint/2010/main" val="223813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1144</Words>
  <Application>Microsoft Office PowerPoint</Application>
  <PresentationFormat>Widescreen</PresentationFormat>
  <Paragraphs>137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Times New Roman</vt:lpstr>
      <vt:lpstr>Office Theme</vt:lpstr>
      <vt:lpstr>Multi-task Computation Offloading and Scheduling in Mobile Edge Computing Systems</vt:lpstr>
      <vt:lpstr>INTRODUCTION</vt:lpstr>
      <vt:lpstr>MOTIVATION</vt:lpstr>
      <vt:lpstr>LITERATURE SURVEY</vt:lpstr>
      <vt:lpstr>PowerPoint Presentation</vt:lpstr>
      <vt:lpstr>PowerPoint Presentation</vt:lpstr>
      <vt:lpstr>ARCHITECTURE DIAGRAM</vt:lpstr>
      <vt:lpstr>Overall Architecture for multitask computation offloading and scheduling in Mobile Edge Computing.</vt:lpstr>
      <vt:lpstr>DESIGN AND ALGORITHMS</vt:lpstr>
      <vt:lpstr>FORMATION OF  MOBILE EDGE CLOUD COMPUTING SETUP</vt:lpstr>
      <vt:lpstr>PowerPoint Presentation</vt:lpstr>
      <vt:lpstr>PROFILING</vt:lpstr>
      <vt:lpstr>PROFILING</vt:lpstr>
      <vt:lpstr>OUTPUT OF PROFILER</vt:lpstr>
      <vt:lpstr>APPLICATION PARTITIONING</vt:lpstr>
      <vt:lpstr>OUTPUT OF PARTITIONING</vt:lpstr>
      <vt:lpstr>OFFLOADING DECISION MAKING</vt:lpstr>
      <vt:lpstr>OUTPUT OF DECISION MAKER</vt:lpstr>
      <vt:lpstr>OFFLOADING</vt:lpstr>
      <vt:lpstr>OFFLOADING</vt:lpstr>
      <vt:lpstr>OUTPUT OF OFFLOADING</vt:lpstr>
      <vt:lpstr>SCHEDULING</vt:lpstr>
      <vt:lpstr>4 way Handshanking</vt:lpstr>
      <vt:lpstr>INNOVATION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Computation Offloading and Scheduling in  Mobile Cloud Computing</dc:title>
  <dc:creator>balaji</dc:creator>
  <cp:lastModifiedBy>mohammed hasif</cp:lastModifiedBy>
  <cp:revision>56</cp:revision>
  <dcterms:created xsi:type="dcterms:W3CDTF">2018-09-05T01:57:26Z</dcterms:created>
  <dcterms:modified xsi:type="dcterms:W3CDTF">2019-04-29T14:59:12Z</dcterms:modified>
</cp:coreProperties>
</file>