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0" r:id="rId5"/>
    <p:sldId id="263" r:id="rId6"/>
    <p:sldId id="264" r:id="rId7"/>
    <p:sldId id="265" r:id="rId8"/>
  </p:sldIdLst>
  <p:sldSz cx="12192000" cy="6858000"/>
  <p:notesSz cx="6858000" cy="9144000"/>
  <p:custShowLst>
    <p:custShow name="Custom Show 1" id="0">
      <p:sldLst>
        <p:sld r:id="rId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38568" autoAdjust="0"/>
  </p:normalViewPr>
  <p:slideViewPr>
    <p:cSldViewPr snapToGrid="0">
      <p:cViewPr varScale="1">
        <p:scale>
          <a:sx n="34" d="100"/>
          <a:sy n="34" d="100"/>
        </p:scale>
        <p:origin x="27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E9775-6897-4394-AD13-0CA3A175169C}"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8B5C8-7EE2-4CE4-8EC0-CBB579097391}" type="slidenum">
              <a:rPr lang="en-IN" smtClean="0"/>
              <a:t>‹#›</a:t>
            </a:fld>
            <a:endParaRPr lang="en-IN"/>
          </a:p>
        </p:txBody>
      </p:sp>
    </p:spTree>
    <p:extLst>
      <p:ext uri="{BB962C8B-B14F-4D97-AF65-F5344CB8AC3E}">
        <p14:creationId xmlns:p14="http://schemas.microsoft.com/office/powerpoint/2010/main" val="2885649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58B5C8-7EE2-4CE4-8EC0-CBB579097391}" type="slidenum">
              <a:rPr lang="en-IN" smtClean="0"/>
              <a:t>2</a:t>
            </a:fld>
            <a:endParaRPr lang="en-IN"/>
          </a:p>
        </p:txBody>
      </p:sp>
    </p:spTree>
    <p:extLst>
      <p:ext uri="{BB962C8B-B14F-4D97-AF65-F5344CB8AC3E}">
        <p14:creationId xmlns:p14="http://schemas.microsoft.com/office/powerpoint/2010/main" val="25166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2B2B"/>
                </a:solidFill>
                <a:effectLst/>
                <a:latin typeface="Montserrat" panose="020B0604020202020204" pitchFamily="2" charset="0"/>
              </a:rPr>
              <a:t> the classic way of gathering and managing requirements</a:t>
            </a:r>
            <a:r>
              <a:rPr lang="en-US" b="1" i="0" dirty="0">
                <a:solidFill>
                  <a:schemeClr val="accent4"/>
                </a:solidFill>
                <a:effectLst/>
                <a:highlight>
                  <a:srgbClr val="FFFF00"/>
                </a:highlight>
                <a:latin typeface="Montserrat" panose="020B0604020202020204" pitchFamily="2" charset="0"/>
              </a:rPr>
              <a:t>, the client works closely with the team on the first few steps of the project</a:t>
            </a:r>
            <a:r>
              <a:rPr lang="en-US" b="0" i="0" dirty="0">
                <a:solidFill>
                  <a:srgbClr val="2B2B2B"/>
                </a:solidFill>
                <a:effectLst/>
                <a:latin typeface="Montserrat" panose="020B0604020202020204" pitchFamily="2" charset="0"/>
              </a:rPr>
              <a:t>. Mostly, this is to ensure that the team understands the client’s business and business requirements for the project. Ultimately</a:t>
            </a:r>
            <a:r>
              <a:rPr lang="en-US" b="1" i="0" dirty="0">
                <a:solidFill>
                  <a:srgbClr val="2B2B2B"/>
                </a:solidFill>
                <a:effectLst/>
                <a:latin typeface="Montserrat" panose="020B0604020202020204" pitchFamily="2" charset="0"/>
              </a:rPr>
              <a:t>, the design team sticks to the client like glue at first but only until that first stage of the project is done. Once the requirements are gathered and understood, many clients simply wait for a more refined presentation of the finished design further down the line.</a:t>
            </a:r>
          </a:p>
          <a:p>
            <a:endParaRPr lang="en-US" b="0" i="0" dirty="0">
              <a:solidFill>
                <a:srgbClr val="2B2B2B"/>
              </a:solidFill>
              <a:effectLst/>
              <a:latin typeface="Montserrat" panose="020B0604020202020204" pitchFamily="2" charset="0"/>
            </a:endParaRPr>
          </a:p>
          <a:p>
            <a:r>
              <a:rPr lang="en-US" b="0" i="0" dirty="0">
                <a:solidFill>
                  <a:srgbClr val="2B2B2B"/>
                </a:solidFill>
                <a:effectLst/>
                <a:latin typeface="Montserrat" panose="00000500000000000000" pitchFamily="2" charset="0"/>
              </a:rPr>
              <a:t>n the agile way, </a:t>
            </a:r>
            <a:r>
              <a:rPr lang="en-US" b="1" i="0" dirty="0">
                <a:solidFill>
                  <a:srgbClr val="2B2B2B"/>
                </a:solidFill>
                <a:effectLst/>
                <a:latin typeface="Montserrat" panose="00000500000000000000" pitchFamily="2" charset="0"/>
              </a:rPr>
              <a:t>everything is organized in short sprints </a:t>
            </a:r>
            <a:r>
              <a:rPr lang="en-US" b="0" i="0" dirty="0">
                <a:solidFill>
                  <a:srgbClr val="2B2B2B"/>
                </a:solidFill>
                <a:effectLst/>
                <a:latin typeface="Montserrat" panose="00000500000000000000" pitchFamily="2" charset="0"/>
              </a:rPr>
              <a:t>– and at the end of each sprint, the client participates in validating the design and seeing the progress made. In that sense, there is still a defined structure to the workflow – but that structure itself allows flexibility and adaptability. From one sprint to the other, a lot of things may change.</a:t>
            </a:r>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21212"/>
                </a:solidFill>
                <a:effectLst/>
                <a:latin typeface="Montserrat" panose="00000500000000000000" pitchFamily="2" charset="0"/>
              </a:rPr>
              <a:t>Communication between departments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121212"/>
                </a:solidFill>
                <a:effectLst/>
                <a:latin typeface="Montserrat" panose="00000500000000000000" pitchFamily="2" charset="0"/>
              </a:rPr>
              <a:t>Allows more interactive and efficient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121212"/>
                </a:solidFill>
                <a:effectLst/>
                <a:latin typeface="Montserrat" panose="00000500000000000000" pitchFamily="2" charset="0"/>
              </a:rPr>
              <a:t>Allows for realistic requirement and avoid unpleasant surprises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121212"/>
                </a:solidFill>
                <a:effectLst/>
                <a:latin typeface="Montserrat" panose="00000500000000000000" pitchFamily="2" charset="0"/>
              </a:rPr>
              <a:t>It helps us to achieve  solid final product</a:t>
            </a:r>
          </a:p>
          <a:p>
            <a:endParaRPr lang="en-IN" dirty="0"/>
          </a:p>
          <a:p>
            <a:r>
              <a:rPr lang="en-IN" dirty="0"/>
              <a:t>Communication with client</a:t>
            </a:r>
          </a:p>
          <a:p>
            <a:r>
              <a:rPr lang="en-IN" b="1" dirty="0">
                <a:solidFill>
                  <a:schemeClr val="bg2">
                    <a:lumMod val="50000"/>
                  </a:schemeClr>
                </a:solidFill>
              </a:rPr>
              <a:t>Customer involvement  throughout the project helps to……</a:t>
            </a:r>
          </a:p>
          <a:p>
            <a:r>
              <a:rPr lang="en-IN" dirty="0"/>
              <a:t>Improve communication –avoid misunderstanding and blind spots</a:t>
            </a:r>
          </a:p>
          <a:p>
            <a:r>
              <a:rPr lang="en-IN" dirty="0"/>
              <a:t>Comfortable and fluid – take pressure of the team   and allow room for errors</a:t>
            </a:r>
          </a:p>
          <a:p>
            <a:r>
              <a:rPr lang="en-IN" dirty="0"/>
              <a:t>Best and solid result – final project require  less revision and  satisfy all parties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solidFill>
                  <a:srgbClr val="121212"/>
                </a:solidFill>
                <a:effectLst/>
                <a:latin typeface="Montserrat" panose="00000500000000000000" pitchFamily="2" charset="0"/>
              </a:rPr>
              <a:t>The requirements backlog</a:t>
            </a:r>
          </a:p>
          <a:p>
            <a:r>
              <a:rPr lang="en-IN" dirty="0"/>
              <a:t>Each record can be written in user stories</a:t>
            </a:r>
          </a:p>
          <a:p>
            <a:r>
              <a:rPr lang="en-IN" dirty="0"/>
              <a:t>User stories should be short and functionality oriented </a:t>
            </a:r>
          </a:p>
          <a:p>
            <a:r>
              <a:rPr lang="en-IN" dirty="0"/>
              <a:t>Each story should   be able to add links to more  documentation</a:t>
            </a:r>
          </a:p>
          <a:p>
            <a:endParaRPr lang="en-IN" dirty="0"/>
          </a:p>
        </p:txBody>
      </p:sp>
      <p:sp>
        <p:nvSpPr>
          <p:cNvPr id="4" name="Slide Number Placeholder 3"/>
          <p:cNvSpPr>
            <a:spLocks noGrp="1"/>
          </p:cNvSpPr>
          <p:nvPr>
            <p:ph type="sldNum" sz="quarter" idx="5"/>
          </p:nvPr>
        </p:nvSpPr>
        <p:spPr/>
        <p:txBody>
          <a:bodyPr/>
          <a:lstStyle/>
          <a:p>
            <a:fld id="{E858B5C8-7EE2-4CE4-8EC0-CBB579097391}" type="slidenum">
              <a:rPr lang="en-IN" smtClean="0"/>
              <a:t>3</a:t>
            </a:fld>
            <a:endParaRPr lang="en-IN"/>
          </a:p>
        </p:txBody>
      </p:sp>
    </p:spTree>
    <p:extLst>
      <p:ext uri="{BB962C8B-B14F-4D97-AF65-F5344CB8AC3E}">
        <p14:creationId xmlns:p14="http://schemas.microsoft.com/office/powerpoint/2010/main" val="15593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FF5D-6E03-449F-AC0F-E8A970F25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5F148-8464-4EFE-B9C1-1E4524BBB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E2D493-A054-4BEA-8D83-55C95F4D88D0}"/>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334FF4C5-C304-44D3-B176-55A3697BD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53080-401D-4429-8B12-881657CBEE57}"/>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34225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3342-35AC-41F2-B14C-1E42835B5D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1DE462-6612-4018-884A-675BE53B9F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B15BF-4412-46CF-ABC7-4EC1CC0BC43D}"/>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0B6A4397-986F-4FA5-86A9-2F850919A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B06EB-01F1-4860-AAC7-884FA6865504}"/>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92472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38FD6-9D93-4C21-8ED0-E1555C0C09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068E0-27C4-4728-8B67-F489FA2B5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4F7701-17EB-42AE-82C7-CD005DDCF160}"/>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AC6069AF-20E4-43F7-8B36-4DAF0E817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CE3C1-9D56-46A5-909E-86FD8BD38CEE}"/>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221809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AB73-F8D0-418F-99A1-E6214D51F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CDA10-CC85-44C3-8F94-B3810A747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972F7-44D6-4CEA-84DD-EAD0B83CA559}"/>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4E42265C-7457-4094-B279-2561A6B28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A2157-60D3-4B39-9026-3C4C6EE09A8A}"/>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282183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D4CA-27A8-44C5-A87B-E1EAC33E6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20FBB-02EA-4203-A0E9-246239FB3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299C5-DA0B-4776-B56F-D44A10471434}"/>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8AB9BD2B-EB02-478D-A16D-7ECA5B381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4A4F7-578C-4BCF-9A03-76190A7ECE03}"/>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190049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4950-800A-4EDF-97CA-451668B484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5E6D16-1554-4BB3-8761-E5DBF2BDE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FBADD1-ED42-4162-9F4C-B66F94004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6FBE8-E968-4F82-9EC6-DC426DCCD969}"/>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6" name="Footer Placeholder 5">
            <a:extLst>
              <a:ext uri="{FF2B5EF4-FFF2-40B4-BE49-F238E27FC236}">
                <a16:creationId xmlns:a16="http://schemas.microsoft.com/office/drawing/2014/main" id="{CE306DD5-E7EE-4380-A26C-2EC5CF348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6FB12-1FA0-429B-AA8E-F585E7481AAE}"/>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122296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3FC8-A8EB-41AB-8B59-7E3CC796BC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BAC43D-2613-4A48-9BE3-C5496946E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9EEDA-0A09-45DA-8715-DD73FB7F5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D8EE4-0311-4B05-A7CA-A07134F919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C7110-49D4-47C0-9600-A2508F2CB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CC885C-E13D-49DB-B02A-0B967A980CF1}"/>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8" name="Footer Placeholder 7">
            <a:extLst>
              <a:ext uri="{FF2B5EF4-FFF2-40B4-BE49-F238E27FC236}">
                <a16:creationId xmlns:a16="http://schemas.microsoft.com/office/drawing/2014/main" id="{A376B477-EB3A-4C09-8E92-0716B9C2CA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66F70E-EB4A-4E33-894F-19B3EDA7DB85}"/>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51606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923B-B7C7-4016-8DCD-E53788ED9E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17DF5-CD93-471C-B71C-A635457F638C}"/>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4" name="Footer Placeholder 3">
            <a:extLst>
              <a:ext uri="{FF2B5EF4-FFF2-40B4-BE49-F238E27FC236}">
                <a16:creationId xmlns:a16="http://schemas.microsoft.com/office/drawing/2014/main" id="{DAB1460C-763C-42C1-BD38-D20737902A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12FBB9-10E6-4747-B794-AD08379EFD18}"/>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379904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018AD-2833-4698-917F-431102ACD644}"/>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3" name="Footer Placeholder 2">
            <a:extLst>
              <a:ext uri="{FF2B5EF4-FFF2-40B4-BE49-F238E27FC236}">
                <a16:creationId xmlns:a16="http://schemas.microsoft.com/office/drawing/2014/main" id="{64F35096-715E-4C46-918B-AE04907944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DE886D-19AA-4019-BAE2-317A0F1DB59C}"/>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353860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9A5-15C5-4CFC-A209-74507B774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100D85-74EE-420E-B37D-E2CE4A908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DBD584-CFD6-4093-AA2C-C80DF7894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E2B0A-B963-4D9C-BB80-7C9EDE970BEC}"/>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6" name="Footer Placeholder 5">
            <a:extLst>
              <a:ext uri="{FF2B5EF4-FFF2-40B4-BE49-F238E27FC236}">
                <a16:creationId xmlns:a16="http://schemas.microsoft.com/office/drawing/2014/main" id="{605B0D12-9E3A-4064-9962-FA0001EA7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6F3AA-618C-4616-AE06-D652BB357F44}"/>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63970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D30C-076D-4C42-B3D9-3CAC7BA86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332EBB-621F-4269-B9B6-2FE4880CB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5C76E6-0A0F-4BB2-A0B8-7BFD329E3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24119-6930-4B3B-BFAC-341C92AEEB5A}"/>
              </a:ext>
            </a:extLst>
          </p:cNvPr>
          <p:cNvSpPr>
            <a:spLocks noGrp="1"/>
          </p:cNvSpPr>
          <p:nvPr>
            <p:ph type="dt" sz="half" idx="10"/>
          </p:nvPr>
        </p:nvSpPr>
        <p:spPr/>
        <p:txBody>
          <a:bodyPr/>
          <a:lstStyle/>
          <a:p>
            <a:fld id="{D3CAD3E2-4CCC-4905-8C1C-48F24E05373E}" type="datetimeFigureOut">
              <a:rPr lang="en-IN" smtClean="0"/>
              <a:t>10-06-2022</a:t>
            </a:fld>
            <a:endParaRPr lang="en-IN"/>
          </a:p>
        </p:txBody>
      </p:sp>
      <p:sp>
        <p:nvSpPr>
          <p:cNvPr id="6" name="Footer Placeholder 5">
            <a:extLst>
              <a:ext uri="{FF2B5EF4-FFF2-40B4-BE49-F238E27FC236}">
                <a16:creationId xmlns:a16="http://schemas.microsoft.com/office/drawing/2014/main" id="{2A640CE4-9A99-4AD9-A6A9-68A820D257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62E983-C733-4EDF-BD15-CCDFAFD621B2}"/>
              </a:ext>
            </a:extLst>
          </p:cNvPr>
          <p:cNvSpPr>
            <a:spLocks noGrp="1"/>
          </p:cNvSpPr>
          <p:nvPr>
            <p:ph type="sldNum" sz="quarter" idx="12"/>
          </p:nvPr>
        </p:nvSpPr>
        <p:spPr/>
        <p:txBody>
          <a:bodyPr/>
          <a:lstStyle/>
          <a:p>
            <a:fld id="{73BBB808-E73F-4C45-B925-ACCE5D3762DE}" type="slidenum">
              <a:rPr lang="en-IN" smtClean="0"/>
              <a:t>‹#›</a:t>
            </a:fld>
            <a:endParaRPr lang="en-IN"/>
          </a:p>
        </p:txBody>
      </p:sp>
    </p:spTree>
    <p:extLst>
      <p:ext uri="{BB962C8B-B14F-4D97-AF65-F5344CB8AC3E}">
        <p14:creationId xmlns:p14="http://schemas.microsoft.com/office/powerpoint/2010/main" val="313200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2606C-0288-4D82-B731-65666DC2F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19FA7-BD69-4EE7-949E-40A7627CA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2218B-123E-4730-AE3F-59161FF37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AD3E2-4CCC-4905-8C1C-48F24E05373E}" type="datetimeFigureOut">
              <a:rPr lang="en-IN" smtClean="0"/>
              <a:t>10-06-2022</a:t>
            </a:fld>
            <a:endParaRPr lang="en-IN"/>
          </a:p>
        </p:txBody>
      </p:sp>
      <p:sp>
        <p:nvSpPr>
          <p:cNvPr id="5" name="Footer Placeholder 4">
            <a:extLst>
              <a:ext uri="{FF2B5EF4-FFF2-40B4-BE49-F238E27FC236}">
                <a16:creationId xmlns:a16="http://schemas.microsoft.com/office/drawing/2014/main" id="{5DBC67B9-B710-4FDF-9393-640B3BA79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3A3D70-65A3-4200-AAA3-B9781128E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BB808-E73F-4C45-B925-ACCE5D3762DE}" type="slidenum">
              <a:rPr lang="en-IN" smtClean="0"/>
              <a:t>‹#›</a:t>
            </a:fld>
            <a:endParaRPr lang="en-IN"/>
          </a:p>
        </p:txBody>
      </p:sp>
    </p:spTree>
    <p:extLst>
      <p:ext uri="{BB962C8B-B14F-4D97-AF65-F5344CB8AC3E}">
        <p14:creationId xmlns:p14="http://schemas.microsoft.com/office/powerpoint/2010/main" val="1799671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C524D-C351-4ACE-AC1F-A1876A76BE20}"/>
              </a:ext>
            </a:extLst>
          </p:cNvPr>
          <p:cNvSpPr>
            <a:spLocks noGrp="1"/>
          </p:cNvSpPr>
          <p:nvPr>
            <p:ph type="ctrTitle"/>
          </p:nvPr>
        </p:nvSpPr>
        <p:spPr>
          <a:xfrm>
            <a:off x="688623" y="269324"/>
            <a:ext cx="4171994" cy="3736540"/>
          </a:xfrm>
        </p:spPr>
        <p:txBody>
          <a:bodyPr>
            <a:normAutofit/>
          </a:bodyPr>
          <a:lstStyle/>
          <a:p>
            <a:r>
              <a:rPr lang="en-US" sz="4800" b="1" dirty="0"/>
              <a:t>Agile Requirements and acceptance criteria</a:t>
            </a:r>
            <a:endParaRPr lang="en-IN" sz="4800" b="1" dirty="0"/>
          </a:p>
        </p:txBody>
      </p:sp>
      <p:sp>
        <p:nvSpPr>
          <p:cNvPr id="3" name="Subtitle 2">
            <a:extLst>
              <a:ext uri="{FF2B5EF4-FFF2-40B4-BE49-F238E27FC236}">
                <a16:creationId xmlns:a16="http://schemas.microsoft.com/office/drawing/2014/main" id="{760AC0BE-C9B5-425B-9BB1-CBFA054B8395}"/>
              </a:ext>
            </a:extLst>
          </p:cNvPr>
          <p:cNvSpPr>
            <a:spLocks noGrp="1"/>
          </p:cNvSpPr>
          <p:nvPr>
            <p:ph type="subTitle" idx="1"/>
          </p:nvPr>
        </p:nvSpPr>
        <p:spPr>
          <a:xfrm>
            <a:off x="2625051" y="4776832"/>
            <a:ext cx="2432364" cy="1510576"/>
          </a:xfrm>
        </p:spPr>
        <p:txBody>
          <a:bodyPr>
            <a:normAutofit/>
          </a:bodyPr>
          <a:lstStyle/>
          <a:p>
            <a:pPr algn="l"/>
            <a:r>
              <a:rPr lang="en-US" b="1" dirty="0"/>
              <a:t>Ajay k Santhosh</a:t>
            </a:r>
          </a:p>
          <a:p>
            <a:pPr algn="l"/>
            <a:r>
              <a:rPr lang="en-US" b="1" dirty="0"/>
              <a:t>Balaji AM</a:t>
            </a:r>
          </a:p>
          <a:p>
            <a:pPr algn="l"/>
            <a:r>
              <a:rPr lang="en-IN" b="1" dirty="0" err="1"/>
              <a:t>Tyma</a:t>
            </a:r>
            <a:r>
              <a:rPr lang="en-IN" b="1" dirty="0"/>
              <a:t> TM</a:t>
            </a:r>
          </a:p>
        </p:txBody>
      </p:sp>
      <p:grpSp>
        <p:nvGrpSpPr>
          <p:cNvPr id="46"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person&#10;&#10;Description automatically generated">
            <a:extLst>
              <a:ext uri="{FF2B5EF4-FFF2-40B4-BE49-F238E27FC236}">
                <a16:creationId xmlns:a16="http://schemas.microsoft.com/office/drawing/2014/main" id="{AFCE9A6F-47A9-484C-830B-438166F7D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410" y="892465"/>
            <a:ext cx="5830967" cy="4639652"/>
          </a:xfrm>
          <a:prstGeom prst="rect">
            <a:avLst/>
          </a:prstGeom>
        </p:spPr>
      </p:pic>
    </p:spTree>
    <p:extLst>
      <p:ext uri="{BB962C8B-B14F-4D97-AF65-F5344CB8AC3E}">
        <p14:creationId xmlns:p14="http://schemas.microsoft.com/office/powerpoint/2010/main" val="362625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28913-C9C3-4731-979E-52D7B5EA8062}"/>
              </a:ext>
            </a:extLst>
          </p:cNvPr>
          <p:cNvSpPr>
            <a:spLocks noGrp="1"/>
          </p:cNvSpPr>
          <p:nvPr>
            <p:ph type="title"/>
          </p:nvPr>
        </p:nvSpPr>
        <p:spPr>
          <a:xfrm>
            <a:off x="1136397" y="502021"/>
            <a:ext cx="4959603" cy="1642969"/>
          </a:xfrm>
        </p:spPr>
        <p:txBody>
          <a:bodyPr anchor="b">
            <a:normAutofit/>
          </a:bodyPr>
          <a:lstStyle/>
          <a:p>
            <a:r>
              <a:rPr lang="en-US" sz="4000"/>
              <a:t>Introduction	</a:t>
            </a:r>
            <a:endParaRPr lang="en-IN" sz="4000"/>
          </a:p>
        </p:txBody>
      </p:sp>
      <p:sp>
        <p:nvSpPr>
          <p:cNvPr id="9" name="Content Placeholder 8">
            <a:extLst>
              <a:ext uri="{FF2B5EF4-FFF2-40B4-BE49-F238E27FC236}">
                <a16:creationId xmlns:a16="http://schemas.microsoft.com/office/drawing/2014/main" id="{44BC9484-3EC2-DEC3-D93B-DD856D4AC47F}"/>
              </a:ext>
            </a:extLst>
          </p:cNvPr>
          <p:cNvSpPr>
            <a:spLocks noGrp="1"/>
          </p:cNvSpPr>
          <p:nvPr>
            <p:ph idx="1"/>
          </p:nvPr>
        </p:nvSpPr>
        <p:spPr>
          <a:xfrm>
            <a:off x="1136397" y="2418408"/>
            <a:ext cx="4959603" cy="3522569"/>
          </a:xfrm>
        </p:spPr>
        <p:txBody>
          <a:bodyPr anchor="t">
            <a:normAutofit/>
          </a:bodyPr>
          <a:lstStyle/>
          <a:p>
            <a:r>
              <a:rPr lang="en-US" sz="2000" dirty="0"/>
              <a:t>Requirements</a:t>
            </a:r>
          </a:p>
          <a:p>
            <a:r>
              <a:rPr lang="en-US" sz="2000" dirty="0"/>
              <a:t>Acceptance criteria</a:t>
            </a:r>
          </a:p>
          <a:p>
            <a:endParaRPr lang="en-US" sz="2000" dirty="0"/>
          </a:p>
        </p:txBody>
      </p:sp>
      <p:pic>
        <p:nvPicPr>
          <p:cNvPr id="5" name="Content Placeholder 4" descr="Chart, diagram&#10;&#10;Description automatically generated">
            <a:extLst>
              <a:ext uri="{FF2B5EF4-FFF2-40B4-BE49-F238E27FC236}">
                <a16:creationId xmlns:a16="http://schemas.microsoft.com/office/drawing/2014/main" id="{D8C6861C-C236-456F-A203-61D693280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442" y="1486280"/>
            <a:ext cx="5201023" cy="3471682"/>
          </a:xfrm>
          <a:prstGeom prst="rect">
            <a:avLst/>
          </a:pr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92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07BB7-D568-4F16-A0DD-6238D3373E29}"/>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Requirements</a:t>
            </a:r>
            <a:br>
              <a:rPr lang="en-US" dirty="0">
                <a:solidFill>
                  <a:schemeClr val="bg1"/>
                </a:solidFill>
              </a:rPr>
            </a:br>
            <a:r>
              <a:rPr lang="en-US" dirty="0">
                <a:solidFill>
                  <a:schemeClr val="bg1"/>
                </a:solidFill>
              </a:rPr>
              <a:t>	</a:t>
            </a:r>
            <a:endParaRPr lang="en-IN" dirty="0">
              <a:solidFill>
                <a:schemeClr val="bg1"/>
              </a:solidFill>
            </a:endParaRPr>
          </a:p>
        </p:txBody>
      </p:sp>
      <p:grpSp>
        <p:nvGrpSpPr>
          <p:cNvPr id="89"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90"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1"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9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Content Placeholder 2">
            <a:extLst>
              <a:ext uri="{FF2B5EF4-FFF2-40B4-BE49-F238E27FC236}">
                <a16:creationId xmlns:a16="http://schemas.microsoft.com/office/drawing/2014/main" id="{504982D9-1821-4131-A3CE-0CF117754B1A}"/>
              </a:ext>
            </a:extLst>
          </p:cNvPr>
          <p:cNvSpPr>
            <a:spLocks noGrp="1"/>
          </p:cNvSpPr>
          <p:nvPr>
            <p:ph idx="1"/>
          </p:nvPr>
        </p:nvSpPr>
        <p:spPr>
          <a:xfrm>
            <a:off x="6234868" y="727236"/>
            <a:ext cx="5217173" cy="4754948"/>
          </a:xfrm>
        </p:spPr>
        <p:txBody>
          <a:bodyPr>
            <a:normAutofit lnSpcReduction="10000"/>
          </a:bodyPr>
          <a:lstStyle/>
          <a:p>
            <a:r>
              <a:rPr lang="en-US" sz="2400" i="0" dirty="0">
                <a:solidFill>
                  <a:schemeClr val="bg1"/>
                </a:solidFill>
                <a:effectLst/>
              </a:rPr>
              <a:t>Agile requirements management</a:t>
            </a:r>
          </a:p>
          <a:p>
            <a:r>
              <a:rPr lang="en-US" sz="2400" i="0" dirty="0">
                <a:solidFill>
                  <a:schemeClr val="bg1"/>
                </a:solidFill>
                <a:effectLst/>
              </a:rPr>
              <a:t>Communication and its role in agile requirements</a:t>
            </a:r>
          </a:p>
          <a:p>
            <a:pPr marL="457200" indent="-457200">
              <a:buFont typeface="+mj-lt"/>
              <a:buAutoNum type="alphaLcParenR"/>
            </a:pPr>
            <a:r>
              <a:rPr lang="en-US" sz="2400" i="0" dirty="0">
                <a:solidFill>
                  <a:schemeClr val="bg1"/>
                </a:solidFill>
                <a:effectLst/>
              </a:rPr>
              <a:t>Communicatio</a:t>
            </a:r>
            <a:r>
              <a:rPr lang="en-US" sz="2400" dirty="0">
                <a:solidFill>
                  <a:schemeClr val="bg1"/>
                </a:solidFill>
              </a:rPr>
              <a:t>n between departments</a:t>
            </a:r>
          </a:p>
          <a:p>
            <a:pPr marL="457200" indent="-457200">
              <a:buFont typeface="+mj-lt"/>
              <a:buAutoNum type="alphaLcParenR"/>
            </a:pPr>
            <a:r>
              <a:rPr lang="en-US" sz="2400" dirty="0">
                <a:solidFill>
                  <a:schemeClr val="bg1"/>
                </a:solidFill>
              </a:rPr>
              <a:t>Communication with client</a:t>
            </a:r>
          </a:p>
          <a:p>
            <a:pPr marL="457200" indent="-457200">
              <a:buFont typeface="+mj-lt"/>
              <a:buAutoNum type="alphaLcParenR"/>
            </a:pPr>
            <a:endParaRPr lang="en-US" sz="2400" i="0" dirty="0">
              <a:solidFill>
                <a:schemeClr val="bg1"/>
              </a:solidFill>
              <a:effectLst/>
            </a:endParaRPr>
          </a:p>
          <a:p>
            <a:r>
              <a:rPr lang="en-US" sz="2400" i="0" dirty="0">
                <a:solidFill>
                  <a:schemeClr val="bg1"/>
                </a:solidFill>
                <a:effectLst/>
              </a:rPr>
              <a:t> The requirements backlog</a:t>
            </a:r>
          </a:p>
          <a:p>
            <a:r>
              <a:rPr lang="en-IN" sz="2400" i="0" dirty="0">
                <a:solidFill>
                  <a:schemeClr val="bg1"/>
                </a:solidFill>
                <a:effectLst/>
              </a:rPr>
              <a:t>Agile requirements management tools</a:t>
            </a:r>
          </a:p>
          <a:p>
            <a:pPr>
              <a:buFont typeface="Courier New" panose="02070309020205020404" pitchFamily="49" charset="0"/>
              <a:buChar char="o"/>
            </a:pPr>
            <a:r>
              <a:rPr lang="en-IN" sz="2400" i="0" dirty="0">
                <a:solidFill>
                  <a:schemeClr val="bg1"/>
                </a:solidFill>
                <a:effectLst/>
              </a:rPr>
              <a:t>Asana</a:t>
            </a:r>
          </a:p>
          <a:p>
            <a:pPr>
              <a:buFont typeface="Courier New" panose="02070309020205020404" pitchFamily="49" charset="0"/>
              <a:buChar char="o"/>
            </a:pPr>
            <a:r>
              <a:rPr lang="en-IN" sz="2400" i="0" dirty="0">
                <a:solidFill>
                  <a:schemeClr val="bg1"/>
                </a:solidFill>
                <a:effectLst/>
              </a:rPr>
              <a:t> </a:t>
            </a:r>
            <a:r>
              <a:rPr lang="en-IN" sz="2400" i="0" dirty="0" err="1">
                <a:solidFill>
                  <a:schemeClr val="bg1"/>
                </a:solidFill>
                <a:effectLst/>
              </a:rPr>
              <a:t>Justinmind</a:t>
            </a:r>
            <a:endParaRPr lang="en-IN" sz="2400" i="0" dirty="0">
              <a:solidFill>
                <a:schemeClr val="bg1"/>
              </a:solidFill>
              <a:effectLst/>
            </a:endParaRPr>
          </a:p>
          <a:p>
            <a:pPr>
              <a:buFont typeface="Courier New" panose="02070309020205020404" pitchFamily="49" charset="0"/>
              <a:buChar char="o"/>
            </a:pPr>
            <a:r>
              <a:rPr lang="en-IN" sz="2400" i="0" dirty="0">
                <a:solidFill>
                  <a:schemeClr val="bg1"/>
                </a:solidFill>
                <a:effectLst/>
              </a:rPr>
              <a:t> JIRA</a:t>
            </a:r>
          </a:p>
          <a:p>
            <a:pPr>
              <a:buFont typeface="Courier New" panose="02070309020205020404" pitchFamily="49" charset="0"/>
              <a:buChar char="o"/>
            </a:pPr>
            <a:endParaRPr lang="en-US" sz="2400" b="1" i="0" dirty="0">
              <a:solidFill>
                <a:schemeClr val="bg1"/>
              </a:solidFill>
              <a:effectLst/>
              <a:latin typeface="Montserrat" panose="020B0604020202020204" pitchFamily="2" charset="0"/>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97"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5987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AD00-D530-4DF5-B8C1-E7D5E7B7ED7B}"/>
              </a:ext>
            </a:extLst>
          </p:cNvPr>
          <p:cNvSpPr>
            <a:spLocks noGrp="1"/>
          </p:cNvSpPr>
          <p:nvPr>
            <p:ph type="title"/>
          </p:nvPr>
        </p:nvSpPr>
        <p:spPr/>
        <p:txBody>
          <a:bodyPr/>
          <a:lstStyle/>
          <a:p>
            <a:pPr algn="ctr"/>
            <a:r>
              <a:rPr lang="en-US" dirty="0"/>
              <a:t>Acceptance criteria</a:t>
            </a:r>
            <a:endParaRPr lang="en-IN" dirty="0"/>
          </a:p>
        </p:txBody>
      </p:sp>
      <p:sp>
        <p:nvSpPr>
          <p:cNvPr id="12" name="Content Placeholder 11">
            <a:extLst>
              <a:ext uri="{FF2B5EF4-FFF2-40B4-BE49-F238E27FC236}">
                <a16:creationId xmlns:a16="http://schemas.microsoft.com/office/drawing/2014/main" id="{EBA7442C-FE2E-4D1C-BFEB-90BE9971D126}"/>
              </a:ext>
            </a:extLst>
          </p:cNvPr>
          <p:cNvSpPr>
            <a:spLocks noGrp="1"/>
          </p:cNvSpPr>
          <p:nvPr>
            <p:ph idx="1"/>
          </p:nvPr>
        </p:nvSpPr>
        <p:spPr>
          <a:xfrm>
            <a:off x="1104014" y="2952676"/>
            <a:ext cx="4052777" cy="4351338"/>
          </a:xfrm>
        </p:spPr>
        <p:txBody>
          <a:bodyPr/>
          <a:lstStyle/>
          <a:p>
            <a:pPr>
              <a:buFont typeface="Wingdings" panose="05000000000000000000" pitchFamily="2" charset="2"/>
              <a:buChar char="Ø"/>
            </a:pPr>
            <a:r>
              <a:rPr lang="en-IN" b="0" i="0" dirty="0">
                <a:effectLst/>
                <a:latin typeface="var(--med-font)"/>
              </a:rPr>
              <a:t>What is Acceptance Criteria?</a:t>
            </a:r>
          </a:p>
          <a:p>
            <a:pPr>
              <a:buFont typeface="Wingdings" panose="05000000000000000000" pitchFamily="2" charset="2"/>
              <a:buChar char="Ø"/>
            </a:pPr>
            <a:r>
              <a:rPr lang="en-IN" dirty="0">
                <a:latin typeface="var(--med-font)"/>
              </a:rPr>
              <a:t>“</a:t>
            </a:r>
            <a:r>
              <a:rPr lang="en-IN" sz="2400" dirty="0">
                <a:latin typeface="var(--med-font)"/>
              </a:rPr>
              <a:t>Definition of done”.</a:t>
            </a:r>
          </a:p>
          <a:p>
            <a:pPr marL="0" indent="0">
              <a:buNone/>
            </a:pPr>
            <a:endParaRPr lang="en-IN" sz="2400" dirty="0">
              <a:latin typeface="var(--med-font)"/>
            </a:endParaRPr>
          </a:p>
          <a:p>
            <a:pPr marL="0" indent="0">
              <a:buNone/>
            </a:pPr>
            <a:endParaRPr lang="en-IN" sz="2400" i="0" dirty="0">
              <a:effectLst/>
              <a:latin typeface="var(--med-font)"/>
            </a:endParaRPr>
          </a:p>
        </p:txBody>
      </p:sp>
      <p:pic>
        <p:nvPicPr>
          <p:cNvPr id="14" name="Picture 13" descr="A picture containing logo&#10;&#10;Description automatically generated">
            <a:extLst>
              <a:ext uri="{FF2B5EF4-FFF2-40B4-BE49-F238E27FC236}">
                <a16:creationId xmlns:a16="http://schemas.microsoft.com/office/drawing/2014/main" id="{B4F7C47F-D205-476C-BB95-9C478515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648" y="1960561"/>
            <a:ext cx="6578008" cy="4351339"/>
          </a:xfrm>
          <a:prstGeom prst="rect">
            <a:avLst/>
          </a:prstGeom>
        </p:spPr>
      </p:pic>
    </p:spTree>
    <p:extLst>
      <p:ext uri="{BB962C8B-B14F-4D97-AF65-F5344CB8AC3E}">
        <p14:creationId xmlns:p14="http://schemas.microsoft.com/office/powerpoint/2010/main" val="307444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144F-CB56-4389-984B-47763553A0E0}"/>
              </a:ext>
            </a:extLst>
          </p:cNvPr>
          <p:cNvSpPr>
            <a:spLocks noGrp="1"/>
          </p:cNvSpPr>
          <p:nvPr>
            <p:ph type="title"/>
          </p:nvPr>
        </p:nvSpPr>
        <p:spPr/>
        <p:txBody>
          <a:bodyPr>
            <a:normAutofit/>
          </a:bodyPr>
          <a:lstStyle/>
          <a:p>
            <a:r>
              <a:rPr lang="en-US" sz="3100" b="1" i="0" dirty="0">
                <a:solidFill>
                  <a:srgbClr val="000000"/>
                </a:solidFill>
                <a:effectLst/>
                <a:latin typeface="Raleway" panose="020B0604020202020204" pitchFamily="2" charset="0"/>
              </a:rPr>
              <a:t>Why do you need User Story Acceptance Criteria?</a:t>
            </a:r>
            <a:br>
              <a:rPr lang="en-US" b="1" i="0" dirty="0">
                <a:solidFill>
                  <a:srgbClr val="4DD7C8"/>
                </a:solidFill>
                <a:effectLst/>
                <a:latin typeface="Raleway" panose="020B0604020202020204" pitchFamily="2" charset="0"/>
              </a:rPr>
            </a:br>
            <a:endParaRPr lang="en-IN" dirty="0"/>
          </a:p>
        </p:txBody>
      </p:sp>
      <p:sp>
        <p:nvSpPr>
          <p:cNvPr id="3" name="Content Placeholder 2">
            <a:extLst>
              <a:ext uri="{FF2B5EF4-FFF2-40B4-BE49-F238E27FC236}">
                <a16:creationId xmlns:a16="http://schemas.microsoft.com/office/drawing/2014/main" id="{5CAE1D62-C06A-4707-A2B9-BD79EFE7D8E2}"/>
              </a:ext>
            </a:extLst>
          </p:cNvPr>
          <p:cNvSpPr>
            <a:spLocks noGrp="1"/>
          </p:cNvSpPr>
          <p:nvPr>
            <p:ph idx="1"/>
          </p:nvPr>
        </p:nvSpPr>
        <p:spPr/>
        <p:txBody>
          <a:bodyPr/>
          <a:lstStyle/>
          <a:p>
            <a:pPr marL="0" indent="0">
              <a:buNone/>
            </a:pPr>
            <a:endParaRPr lang="en-IN" dirty="0"/>
          </a:p>
        </p:txBody>
      </p:sp>
      <p:pic>
        <p:nvPicPr>
          <p:cNvPr id="5" name="Picture 4" descr="Diagram&#10;&#10;Description automatically generated">
            <a:extLst>
              <a:ext uri="{FF2B5EF4-FFF2-40B4-BE49-F238E27FC236}">
                <a16:creationId xmlns:a16="http://schemas.microsoft.com/office/drawing/2014/main" id="{E2868906-971A-4FB3-9F3E-655AEFD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25625"/>
            <a:ext cx="12115800" cy="4219575"/>
          </a:xfrm>
          <a:prstGeom prst="rect">
            <a:avLst/>
          </a:prstGeom>
        </p:spPr>
      </p:pic>
    </p:spTree>
    <p:extLst>
      <p:ext uri="{BB962C8B-B14F-4D97-AF65-F5344CB8AC3E}">
        <p14:creationId xmlns:p14="http://schemas.microsoft.com/office/powerpoint/2010/main" val="21866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C64EF-3245-4E47-BAEA-2B48B7D71E58}"/>
              </a:ext>
            </a:extLst>
          </p:cNvPr>
          <p:cNvSpPr>
            <a:spLocks noGrp="1"/>
          </p:cNvSpPr>
          <p:nvPr>
            <p:ph type="title"/>
          </p:nvPr>
        </p:nvSpPr>
        <p:spPr>
          <a:xfrm>
            <a:off x="838200" y="585216"/>
            <a:ext cx="10515600" cy="1325563"/>
          </a:xfrm>
        </p:spPr>
        <p:txBody>
          <a:bodyPr>
            <a:normAutofit/>
          </a:bodyPr>
          <a:lstStyle/>
          <a:p>
            <a:r>
              <a:rPr lang="en-IN" b="1" i="0">
                <a:solidFill>
                  <a:schemeClr val="bg1"/>
                </a:solidFill>
                <a:effectLst/>
                <a:latin typeface="Raleway" pitchFamily="2" charset="0"/>
              </a:rPr>
              <a:t>Acceptance criterion types and structures </a:t>
            </a:r>
            <a:endParaRPr lang="en-IN">
              <a:solidFill>
                <a:schemeClr val="bg1"/>
              </a:solidFill>
            </a:endParaRPr>
          </a:p>
        </p:txBody>
      </p:sp>
      <p:pic>
        <p:nvPicPr>
          <p:cNvPr id="4" name="Content Placeholder 12">
            <a:extLst>
              <a:ext uri="{FF2B5EF4-FFF2-40B4-BE49-F238E27FC236}">
                <a16:creationId xmlns:a16="http://schemas.microsoft.com/office/drawing/2014/main" id="{01521E81-DA00-471B-9B30-5A2BCB138613}"/>
              </a:ext>
            </a:extLst>
          </p:cNvPr>
          <p:cNvPicPr>
            <a:picLocks noChangeAspect="1"/>
          </p:cNvPicPr>
          <p:nvPr/>
        </p:nvPicPr>
        <p:blipFill rotWithShape="1">
          <a:blip r:embed="rId2">
            <a:extLst>
              <a:ext uri="{28A0092B-C50C-407E-A947-70E740481C1C}">
                <a14:useLocalDpi xmlns:a14="http://schemas.microsoft.com/office/drawing/2010/main" val="0"/>
              </a:ext>
            </a:extLst>
          </a:blip>
          <a:srcRect r="3" b="4568"/>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898AB144-FABC-4C36-9F36-58F570A40BFB}"/>
              </a:ext>
            </a:extLst>
          </p:cNvPr>
          <p:cNvSpPr>
            <a:spLocks noGrp="1"/>
          </p:cNvSpPr>
          <p:nvPr>
            <p:ph idx="1"/>
          </p:nvPr>
        </p:nvSpPr>
        <p:spPr>
          <a:xfrm>
            <a:off x="7546848" y="2516777"/>
            <a:ext cx="3803904" cy="3660185"/>
          </a:xfrm>
        </p:spPr>
        <p:txBody>
          <a:bodyPr anchor="ctr">
            <a:normAutofit/>
          </a:bodyPr>
          <a:lstStyle/>
          <a:p>
            <a:pPr>
              <a:buFont typeface="Wingdings" panose="05000000000000000000" pitchFamily="2" charset="2"/>
              <a:buChar char="Ø"/>
            </a:pPr>
            <a:r>
              <a:rPr lang="en-US" sz="2200" dirty="0"/>
              <a:t>Scenario oriented.</a:t>
            </a:r>
          </a:p>
          <a:p>
            <a:pPr>
              <a:buFont typeface="Wingdings" panose="05000000000000000000" pitchFamily="2" charset="2"/>
              <a:buChar char="Ø"/>
            </a:pPr>
            <a:r>
              <a:rPr lang="en-US" sz="2200" dirty="0"/>
              <a:t>Rule oriented.</a:t>
            </a:r>
          </a:p>
          <a:p>
            <a:pPr>
              <a:buFont typeface="Wingdings" panose="05000000000000000000" pitchFamily="2" charset="2"/>
              <a:buChar char="Ø"/>
            </a:pPr>
            <a:r>
              <a:rPr lang="en-US" sz="2200" dirty="0"/>
              <a:t>Custom formats.</a:t>
            </a:r>
          </a:p>
          <a:p>
            <a:pPr>
              <a:buFont typeface="Wingdings" panose="05000000000000000000" pitchFamily="2" charset="2"/>
              <a:buChar char="Ø"/>
            </a:pPr>
            <a:endParaRPr lang="en-IN" sz="2200" dirty="0"/>
          </a:p>
        </p:txBody>
      </p:sp>
    </p:spTree>
    <p:extLst>
      <p:ext uri="{BB962C8B-B14F-4D97-AF65-F5344CB8AC3E}">
        <p14:creationId xmlns:p14="http://schemas.microsoft.com/office/powerpoint/2010/main" val="138488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7F0370-C426-47FE-A9D3-2768844DBD87}"/>
              </a:ext>
            </a:extLst>
          </p:cNvPr>
          <p:cNvSpPr>
            <a:spLocks noGrp="1"/>
          </p:cNvSpPr>
          <p:nvPr>
            <p:ph type="title"/>
          </p:nvPr>
        </p:nvSpPr>
        <p:spPr>
          <a:xfrm>
            <a:off x="838200" y="704088"/>
            <a:ext cx="3529953" cy="2980944"/>
          </a:xfrm>
        </p:spPr>
        <p:txBody>
          <a:bodyPr>
            <a:normAutofit/>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2CF7A031-01C8-4F0C-A518-EC00AE22433C}"/>
              </a:ext>
            </a:extLst>
          </p:cNvPr>
          <p:cNvSpPr>
            <a:spLocks noGrp="1"/>
          </p:cNvSpPr>
          <p:nvPr>
            <p:ph idx="1"/>
          </p:nvPr>
        </p:nvSpPr>
        <p:spPr>
          <a:xfrm>
            <a:off x="6212410" y="704088"/>
            <a:ext cx="5135293" cy="5248656"/>
          </a:xfrm>
        </p:spPr>
        <p:txBody>
          <a:bodyPr anchor="ctr">
            <a:normAutofit/>
          </a:bodyPr>
          <a:lstStyle/>
          <a:p>
            <a:pPr marL="0" indent="0">
              <a:buNone/>
            </a:pPr>
            <a:r>
              <a:rPr lang="en-US" sz="6000" dirty="0"/>
              <a:t>      THANKS</a:t>
            </a:r>
            <a:endParaRPr lang="en-IN" sz="6000" dirty="0"/>
          </a:p>
        </p:txBody>
      </p:sp>
    </p:spTree>
    <p:extLst>
      <p:ext uri="{BB962C8B-B14F-4D97-AF65-F5344CB8AC3E}">
        <p14:creationId xmlns:p14="http://schemas.microsoft.com/office/powerpoint/2010/main" val="91134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358</Words>
  <Application>Microsoft Office PowerPoint</Application>
  <PresentationFormat>Widescreen</PresentationFormat>
  <Paragraphs>49</Paragraphs>
  <Slides>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7</vt:i4>
      </vt:variant>
      <vt:variant>
        <vt:lpstr>Custom Shows</vt:lpstr>
      </vt:variant>
      <vt:variant>
        <vt:i4>1</vt:i4>
      </vt:variant>
    </vt:vector>
  </HeadingPairs>
  <TitlesOfParts>
    <vt:vector size="17" baseType="lpstr">
      <vt:lpstr>Arial</vt:lpstr>
      <vt:lpstr>Calibri</vt:lpstr>
      <vt:lpstr>Calibri Light</vt:lpstr>
      <vt:lpstr>Courier New</vt:lpstr>
      <vt:lpstr>Montserrat</vt:lpstr>
      <vt:lpstr>Raleway</vt:lpstr>
      <vt:lpstr>var(--med-font)</vt:lpstr>
      <vt:lpstr>Wingdings</vt:lpstr>
      <vt:lpstr>Office Theme</vt:lpstr>
      <vt:lpstr>Agile Requirements and acceptance criteria</vt:lpstr>
      <vt:lpstr>Introduction </vt:lpstr>
      <vt:lpstr>Requirements  </vt:lpstr>
      <vt:lpstr>Acceptance criteria</vt:lpstr>
      <vt:lpstr>Why do you need User Story Acceptance Criteria? </vt:lpstr>
      <vt:lpstr>Acceptance criterion types and structures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and acceptance criteria</dc:title>
  <dc:creator>Balaji A M(UST,IN)</dc:creator>
  <cp:lastModifiedBy>Balaji A M(UST,IN)</cp:lastModifiedBy>
  <cp:revision>17</cp:revision>
  <dcterms:created xsi:type="dcterms:W3CDTF">2022-06-09T10:41:43Z</dcterms:created>
  <dcterms:modified xsi:type="dcterms:W3CDTF">2022-06-11T06:32:27Z</dcterms:modified>
</cp:coreProperties>
</file>