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85330-9C5C-4D71-AF41-06BDEF018B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1698D5-BF4B-4859-B4DA-AAB2B122E732}">
      <dgm:prSet/>
      <dgm:spPr/>
      <dgm:t>
        <a:bodyPr/>
        <a:lstStyle/>
        <a:p>
          <a:r>
            <a:rPr lang="en-US"/>
            <a:t>Functional Requirements</a:t>
          </a:r>
        </a:p>
      </dgm:t>
    </dgm:pt>
    <dgm:pt modelId="{79713793-F531-4179-A4A8-C27AFAEA6137}" type="parTrans" cxnId="{363A623B-0D4E-4A10-8551-264E08EDA9A2}">
      <dgm:prSet/>
      <dgm:spPr/>
      <dgm:t>
        <a:bodyPr/>
        <a:lstStyle/>
        <a:p>
          <a:endParaRPr lang="en-US"/>
        </a:p>
      </dgm:t>
    </dgm:pt>
    <dgm:pt modelId="{ADF376EF-3A19-45B2-B9BF-A81E210FBF9F}" type="sibTrans" cxnId="{363A623B-0D4E-4A10-8551-264E08EDA9A2}">
      <dgm:prSet/>
      <dgm:spPr/>
      <dgm:t>
        <a:bodyPr/>
        <a:lstStyle/>
        <a:p>
          <a:endParaRPr lang="en-US"/>
        </a:p>
      </dgm:t>
    </dgm:pt>
    <dgm:pt modelId="{4CFD0635-20B1-49DC-A62D-57FE41E2F138}">
      <dgm:prSet/>
      <dgm:spPr/>
      <dgm:t>
        <a:bodyPr/>
        <a:lstStyle/>
        <a:p>
          <a:r>
            <a:rPr lang="en-US"/>
            <a:t>Non functional requirements</a:t>
          </a:r>
        </a:p>
      </dgm:t>
    </dgm:pt>
    <dgm:pt modelId="{0F7CD04C-BA41-47D4-9CD9-186ECD641339}" type="parTrans" cxnId="{9DD78719-8EBD-42A9-B434-AEB2D6531D52}">
      <dgm:prSet/>
      <dgm:spPr/>
      <dgm:t>
        <a:bodyPr/>
        <a:lstStyle/>
        <a:p>
          <a:endParaRPr lang="en-US"/>
        </a:p>
      </dgm:t>
    </dgm:pt>
    <dgm:pt modelId="{BE4FCE17-D40E-4ED3-8E92-6462A9FB5117}" type="sibTrans" cxnId="{9DD78719-8EBD-42A9-B434-AEB2D6531D52}">
      <dgm:prSet/>
      <dgm:spPr/>
      <dgm:t>
        <a:bodyPr/>
        <a:lstStyle/>
        <a:p>
          <a:endParaRPr lang="en-US"/>
        </a:p>
      </dgm:t>
    </dgm:pt>
    <dgm:pt modelId="{20BB39CA-4AEE-433C-844B-D12C3232810F}" type="pres">
      <dgm:prSet presAssocID="{02A85330-9C5C-4D71-AF41-06BDEF018BE9}" presName="linear" presStyleCnt="0">
        <dgm:presLayoutVars>
          <dgm:animLvl val="lvl"/>
          <dgm:resizeHandles val="exact"/>
        </dgm:presLayoutVars>
      </dgm:prSet>
      <dgm:spPr/>
    </dgm:pt>
    <dgm:pt modelId="{109CC696-BA0B-4E1F-8080-B677A81C4397}" type="pres">
      <dgm:prSet presAssocID="{E71698D5-BF4B-4859-B4DA-AAB2B122E7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100FB5-95A9-4BCD-9A92-B23A0C8E0759}" type="pres">
      <dgm:prSet presAssocID="{ADF376EF-3A19-45B2-B9BF-A81E210FBF9F}" presName="spacer" presStyleCnt="0"/>
      <dgm:spPr/>
    </dgm:pt>
    <dgm:pt modelId="{E0E58182-9DCF-44D6-9F3F-1B05731AA191}" type="pres">
      <dgm:prSet presAssocID="{4CFD0635-20B1-49DC-A62D-57FE41E2F13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DD78719-8EBD-42A9-B434-AEB2D6531D52}" srcId="{02A85330-9C5C-4D71-AF41-06BDEF018BE9}" destId="{4CFD0635-20B1-49DC-A62D-57FE41E2F138}" srcOrd="1" destOrd="0" parTransId="{0F7CD04C-BA41-47D4-9CD9-186ECD641339}" sibTransId="{BE4FCE17-D40E-4ED3-8E92-6462A9FB5117}"/>
    <dgm:cxn modelId="{9859FB24-9D19-4A3B-8B45-1B8B4342DD32}" type="presOf" srcId="{E71698D5-BF4B-4859-B4DA-AAB2B122E732}" destId="{109CC696-BA0B-4E1F-8080-B677A81C4397}" srcOrd="0" destOrd="0" presId="urn:microsoft.com/office/officeart/2005/8/layout/vList2"/>
    <dgm:cxn modelId="{363A623B-0D4E-4A10-8551-264E08EDA9A2}" srcId="{02A85330-9C5C-4D71-AF41-06BDEF018BE9}" destId="{E71698D5-BF4B-4859-B4DA-AAB2B122E732}" srcOrd="0" destOrd="0" parTransId="{79713793-F531-4179-A4A8-C27AFAEA6137}" sibTransId="{ADF376EF-3A19-45B2-B9BF-A81E210FBF9F}"/>
    <dgm:cxn modelId="{CFB8B965-666D-45F4-A0B6-3D3B92AEBF94}" type="presOf" srcId="{4CFD0635-20B1-49DC-A62D-57FE41E2F138}" destId="{E0E58182-9DCF-44D6-9F3F-1B05731AA191}" srcOrd="0" destOrd="0" presId="urn:microsoft.com/office/officeart/2005/8/layout/vList2"/>
    <dgm:cxn modelId="{4BE045C4-FB6A-4BE9-9C82-C24CBA478554}" type="presOf" srcId="{02A85330-9C5C-4D71-AF41-06BDEF018BE9}" destId="{20BB39CA-4AEE-433C-844B-D12C3232810F}" srcOrd="0" destOrd="0" presId="urn:microsoft.com/office/officeart/2005/8/layout/vList2"/>
    <dgm:cxn modelId="{4E5AB656-617C-40FB-B726-04CC93AEDD69}" type="presParOf" srcId="{20BB39CA-4AEE-433C-844B-D12C3232810F}" destId="{109CC696-BA0B-4E1F-8080-B677A81C4397}" srcOrd="0" destOrd="0" presId="urn:microsoft.com/office/officeart/2005/8/layout/vList2"/>
    <dgm:cxn modelId="{4F959D73-48AE-426B-9CEA-8EBA50E2C203}" type="presParOf" srcId="{20BB39CA-4AEE-433C-844B-D12C3232810F}" destId="{21100FB5-95A9-4BCD-9A92-B23A0C8E0759}" srcOrd="1" destOrd="0" presId="urn:microsoft.com/office/officeart/2005/8/layout/vList2"/>
    <dgm:cxn modelId="{0DC9A62C-08CD-4118-BAA9-8C3214FDB9C0}" type="presParOf" srcId="{20BB39CA-4AEE-433C-844B-D12C3232810F}" destId="{E0E58182-9DCF-44D6-9F3F-1B05731AA1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CC696-BA0B-4E1F-8080-B677A81C4397}">
      <dsp:nvSpPr>
        <dsp:cNvPr id="0" name=""/>
        <dsp:cNvSpPr/>
      </dsp:nvSpPr>
      <dsp:spPr>
        <a:xfrm>
          <a:off x="0" y="73043"/>
          <a:ext cx="6263640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Functional Requirements</a:t>
          </a:r>
        </a:p>
      </dsp:txBody>
      <dsp:txXfrm>
        <a:off x="126223" y="199266"/>
        <a:ext cx="6011194" cy="2333254"/>
      </dsp:txXfrm>
    </dsp:sp>
    <dsp:sp modelId="{E0E58182-9DCF-44D6-9F3F-1B05731AA191}">
      <dsp:nvSpPr>
        <dsp:cNvPr id="0" name=""/>
        <dsp:cNvSpPr/>
      </dsp:nvSpPr>
      <dsp:spPr>
        <a:xfrm>
          <a:off x="0" y="2845943"/>
          <a:ext cx="6263640" cy="2585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Non functional requirements</a:t>
          </a:r>
        </a:p>
      </dsp:txBody>
      <dsp:txXfrm>
        <a:off x="126223" y="2972166"/>
        <a:ext cx="6011194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FF5D-6E03-449F-AC0F-E8A970F2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5F148-8464-4EFE-B9C1-1E4524BBB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D493-A054-4BEA-8D83-55C95F4D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F4C5-C304-44D3-B176-55A3697B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3080-401D-4429-8B12-881657C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3342-35AC-41F2-B14C-1E42835B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DE462-6612-4018-884A-675BE53B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15BF-4412-46CF-ABC7-4EC1CC0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4397-986F-4FA5-86A9-2F850919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06EB-01F1-4860-AAC7-884FA686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38FD6-9D93-4C21-8ED0-E1555C0C0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068E0-27C4-4728-8B67-F489FA2B5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7701-17EB-42AE-82C7-CD005DDC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69AF-20E4-43F7-8B36-4DAF0E81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E3C1-9D56-46A5-909E-86FD8BD3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9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AB73-F8D0-418F-99A1-E6214D51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DA10-CC85-44C3-8F94-B3810A74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72F7-44D6-4CEA-84DD-EAD0B83C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265C-7457-4094-B279-2561A6B2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2157-60D3-4B39-9026-3C4C6EE0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3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D4CA-27A8-44C5-A87B-E1EAC33E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0FBB-02EA-4203-A0E9-246239FB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99C5-DA0B-4776-B56F-D44A10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9BD2B-EB02-478D-A16D-7ECA5B38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A4F7-578C-4BCF-9A03-76190A7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9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4950-800A-4EDF-97CA-451668B4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6D16-1554-4BB3-8761-E5DBF2BDE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BADD1-ED42-4162-9F4C-B66F94004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6FBE8-E968-4F82-9EC6-DC426DC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6DD5-E7EE-4380-A26C-2EC5CF34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FB12-1FA0-429B-AA8E-F585E748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6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3FC8-A8EB-41AB-8B59-7E3CC796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C43D-2613-4A48-9BE3-C5496946E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9EEDA-0A09-45DA-8715-DD73FB7F5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D8EE4-0311-4B05-A7CA-A07134F91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C7110-49D4-47C0-9600-A2508F2C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C885C-E13D-49DB-B02A-0B967A9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6B477-EB3A-4C09-8E92-0716B9C2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6F70E-EB4A-4E33-894F-19B3EDA7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0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923B-B7C7-4016-8DCD-E53788E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17DF5-CD93-471C-B71C-A635457F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460C-763C-42C1-BD38-D2073790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2FBB9-10E6-4747-B794-AD08379E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18AD-2833-4698-917F-431102A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35096-715E-4C46-918B-AE049079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E886D-19AA-4019-BAE2-317A0F1D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69A5-15C5-4CFC-A209-74507B77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0D85-74EE-420E-B37D-E2CE4A90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BD584-CFD6-4093-AA2C-C80DF7894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E2B0A-B963-4D9C-BB80-7C9EDE97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B0D12-9E3A-4064-9962-FA0001EA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6F3AA-618C-4616-AE06-D652BB35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7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D30C-076D-4C42-B3D9-3CAC7BA8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32EBB-621F-4269-B9B6-2FE4880CB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C76E6-0A0F-4BB2-A0B8-7BFD329E3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4119-6930-4B3B-BFAC-341C92AE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40CE4-9A99-4AD9-A6A9-68A820D2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2E983-C733-4EDF-BD15-CCDFAFD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0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2606C-0288-4D82-B731-65666DC2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9FA7-BD69-4EE7-949E-40A7627C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218B-123E-4730-AE3F-59161FF37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D3E2-4CCC-4905-8C1C-48F24E05373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67B9-B710-4FDF-9393-640B3BA79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3D70-65A3-4200-AAA3-B9781128E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B808-E73F-4C45-B925-ACCE5D37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7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524D-C351-4ACE-AC1F-A1876A76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3" y="269324"/>
            <a:ext cx="4171994" cy="3736540"/>
          </a:xfrm>
        </p:spPr>
        <p:txBody>
          <a:bodyPr>
            <a:normAutofit/>
          </a:bodyPr>
          <a:lstStyle/>
          <a:p>
            <a:r>
              <a:rPr lang="en-US" sz="4800" b="1" dirty="0"/>
              <a:t>Agile Requirements and acceptance criteria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AC0BE-C9B5-425B-9BB1-CBFA054B8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051" y="4776832"/>
            <a:ext cx="2432364" cy="151057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Ajay k Santhosh</a:t>
            </a:r>
          </a:p>
          <a:p>
            <a:pPr algn="l"/>
            <a:r>
              <a:rPr lang="en-US" b="1" dirty="0"/>
              <a:t>Balaji AM</a:t>
            </a:r>
          </a:p>
          <a:p>
            <a:pPr algn="l"/>
            <a:r>
              <a:rPr lang="en-IN" b="1" dirty="0" err="1"/>
              <a:t>Tyma</a:t>
            </a:r>
            <a:r>
              <a:rPr lang="en-IN" b="1" dirty="0"/>
              <a:t> TM</a:t>
            </a:r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AFCE9A6F-47A9-484C-830B-438166F7D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10" y="892465"/>
            <a:ext cx="5830967" cy="46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5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28913-C9C3-4731-979E-52D7B5E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Introduction	</a:t>
            </a:r>
            <a:endParaRPr lang="en-IN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BC9484-3EC2-DEC3-D93B-DD856D4A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Requirements</a:t>
            </a:r>
          </a:p>
          <a:p>
            <a:r>
              <a:rPr lang="en-US" sz="2000" dirty="0"/>
              <a:t>Acceptance criteria</a:t>
            </a:r>
          </a:p>
          <a:p>
            <a:endParaRPr lang="en-US" sz="2000" dirty="0"/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D8C6861C-C236-456F-A203-61D693280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1486280"/>
            <a:ext cx="5201023" cy="34716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7BB7-D568-4F16-A0DD-6238D337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82D9-1821-4131-A3CE-0CF11775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21212"/>
                </a:solidFill>
                <a:effectLst/>
                <a:latin typeface="Montserrat" panose="020B0604020202020204" pitchFamily="2" charset="0"/>
              </a:rPr>
              <a:t>What is agile requirements management?</a:t>
            </a:r>
          </a:p>
          <a:p>
            <a:r>
              <a:rPr lang="en-IN" b="1" i="0" dirty="0">
                <a:solidFill>
                  <a:srgbClr val="121212"/>
                </a:solidFill>
                <a:effectLst/>
                <a:latin typeface="Montserrat" panose="00000500000000000000" pitchFamily="2" charset="0"/>
              </a:rPr>
              <a:t>Agile requirements management 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i="0" dirty="0">
                <a:solidFill>
                  <a:srgbClr val="121212"/>
                </a:solidFill>
                <a:effectLst/>
                <a:latin typeface="Montserrat" panose="00000500000000000000" pitchFamily="2" charset="0"/>
              </a:rPr>
              <a:t>Asana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i="0" dirty="0">
                <a:solidFill>
                  <a:srgbClr val="121212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IN" b="1" i="0" dirty="0" err="1">
                <a:solidFill>
                  <a:srgbClr val="121212"/>
                </a:solidFill>
                <a:effectLst/>
                <a:latin typeface="Montserrat" panose="00000500000000000000" pitchFamily="2" charset="0"/>
              </a:rPr>
              <a:t>Justinmind</a:t>
            </a:r>
            <a:endParaRPr lang="en-IN" b="1" i="0" dirty="0">
              <a:solidFill>
                <a:srgbClr val="121212"/>
              </a:solidFill>
              <a:effectLst/>
              <a:latin typeface="Montserrat" panose="000005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b="1" i="0" dirty="0">
                <a:solidFill>
                  <a:srgbClr val="121212"/>
                </a:solidFill>
                <a:effectLst/>
                <a:latin typeface="Montserrat" panose="00000500000000000000" pitchFamily="2" charset="0"/>
              </a:rPr>
              <a:t> JIRA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b="1" i="0" dirty="0">
              <a:solidFill>
                <a:srgbClr val="121212"/>
              </a:solidFill>
              <a:effectLst/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7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2BFF0-F894-48B5-B2BB-5DABAEBF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Requirement Analysis</a:t>
            </a:r>
            <a:endParaRPr lang="en-IN" sz="51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D12D01-E076-2957-B4FD-541F71868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65551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4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AD00-D530-4DF5-B8C1-E7D5E7B7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Acceptance criteria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A7442C-FE2E-4D1C-BFEB-90BE9971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14" y="2952676"/>
            <a:ext cx="405277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var(--med-font)"/>
              </a:rPr>
              <a:t>What is Acceptance Criteria?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var(--med-font)"/>
              </a:rPr>
              <a:t>“</a:t>
            </a:r>
            <a:r>
              <a:rPr lang="en-IN" sz="2400" dirty="0">
                <a:latin typeface="var(--med-font)"/>
              </a:rPr>
              <a:t>Definition of done”.</a:t>
            </a:r>
          </a:p>
          <a:p>
            <a:pPr marL="0" indent="0">
              <a:buNone/>
            </a:pPr>
            <a:endParaRPr lang="en-IN" sz="2400" dirty="0">
              <a:latin typeface="var(--med-font)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var(--med-font)"/>
            </a:endParaRPr>
          </a:p>
        </p:txBody>
      </p: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B4F7C47F-D205-476C-BB95-9C478515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48" y="1960561"/>
            <a:ext cx="657800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4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144F-CB56-4389-984B-47763553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Why do you need User Story Acceptance Criteria?</a:t>
            </a:r>
            <a:br>
              <a:rPr lang="en-US" b="1" i="0" dirty="0">
                <a:solidFill>
                  <a:srgbClr val="4DD7C8"/>
                </a:solidFill>
                <a:effectLst/>
                <a:latin typeface="Raleway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1D62-C06A-4707-A2B9-BD79EFE7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2868906-971A-4FB3-9F3E-655AEFD4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5625"/>
            <a:ext cx="12115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2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C64EF-3245-4E47-BAEA-2B48B7D7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N" b="1" i="0">
                <a:solidFill>
                  <a:schemeClr val="bg1"/>
                </a:solidFill>
                <a:effectLst/>
                <a:latin typeface="Raleway" pitchFamily="2" charset="0"/>
              </a:rPr>
              <a:t>Acceptance criterion types and structures 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01521E81-DA00-471B-9B30-5A2BCB138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56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B144-FABC-4C36-9F36-58F570A4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Scenario oriented.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Rule oriented.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Custom formats.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8488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F0370-C426-47FE-A9D3-2768844D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A031-01C8-4F0C-A518-EC00AE22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/>
              <a:t>      THANKS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91134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Montserrat</vt:lpstr>
      <vt:lpstr>Raleway</vt:lpstr>
      <vt:lpstr>var(--med-font)</vt:lpstr>
      <vt:lpstr>Wingdings</vt:lpstr>
      <vt:lpstr>Office Theme</vt:lpstr>
      <vt:lpstr>Agile Requirements and acceptance criteria</vt:lpstr>
      <vt:lpstr>Introduction </vt:lpstr>
      <vt:lpstr>Requirements </vt:lpstr>
      <vt:lpstr>Requirement Analysis</vt:lpstr>
      <vt:lpstr>Acceptance criteria</vt:lpstr>
      <vt:lpstr>Why do you need User Story Acceptance Criteria? </vt:lpstr>
      <vt:lpstr>Acceptance criterion types and structures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and acceptance criteria</dc:title>
  <dc:creator>Balaji A M(UST,IN)</dc:creator>
  <cp:lastModifiedBy>Balaji A M(UST,IN)</cp:lastModifiedBy>
  <cp:revision>13</cp:revision>
  <dcterms:created xsi:type="dcterms:W3CDTF">2022-06-09T10:41:43Z</dcterms:created>
  <dcterms:modified xsi:type="dcterms:W3CDTF">2022-06-09T13:18:16Z</dcterms:modified>
</cp:coreProperties>
</file>