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6" r:id="rId3"/>
    <p:sldId id="279" r:id="rId4"/>
    <p:sldId id="305" r:id="rId5"/>
    <p:sldId id="306" r:id="rId6"/>
    <p:sldId id="324" r:id="rId7"/>
    <p:sldId id="323" r:id="rId8"/>
    <p:sldId id="325" r:id="rId9"/>
    <p:sldId id="326" r:id="rId10"/>
    <p:sldId id="327" r:id="rId11"/>
    <p:sldId id="328" r:id="rId12"/>
    <p:sldId id="329" r:id="rId13"/>
    <p:sldId id="330" r:id="rId14"/>
    <p:sldId id="333" r:id="rId15"/>
    <p:sldId id="334" r:id="rId16"/>
    <p:sldId id="335" r:id="rId17"/>
    <p:sldId id="33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0" autoAdjust="0"/>
    <p:restoredTop sz="86384" autoAdjust="0"/>
  </p:normalViewPr>
  <p:slideViewPr>
    <p:cSldViewPr snapToGrid="0" snapToObjects="1">
      <p:cViewPr>
        <p:scale>
          <a:sx n="100" d="100"/>
          <a:sy n="100" d="100"/>
        </p:scale>
        <p:origin x="-2744" y="-1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an.r-project.org/doc/contrib/Short-refcard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 and sequence quality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/>
              <a:t>PLPTH813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 smtClean="0"/>
              <a:t>2</a:t>
            </a:r>
            <a:r>
              <a:rPr lang="en-US" sz="2800" dirty="0" smtClean="0"/>
              <a:t>/9/2017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1728352"/>
            <a:ext cx="4406900" cy="358082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 err="1" smtClean="0"/>
              <a:t>qual</a:t>
            </a:r>
            <a:endParaRPr lang="en-US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</a:t>
            </a:r>
            <a:r>
              <a:rPr lang="en-US" sz="2800" dirty="0" err="1" smtClean="0"/>
              <a:t>row</a:t>
            </a:r>
            <a:r>
              <a:rPr lang="en-US" sz="2800" dirty="0" smtClean="0"/>
              <a:t>(</a:t>
            </a:r>
            <a:r>
              <a:rPr lang="en-US" sz="2800" dirty="0" err="1" smtClean="0"/>
              <a:t>qual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dim(</a:t>
            </a:r>
            <a:r>
              <a:rPr lang="en-US" sz="2800" dirty="0" err="1"/>
              <a:t>qual</a:t>
            </a:r>
            <a:r>
              <a:rPr lang="en-US" sz="2800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c</a:t>
            </a:r>
            <a:r>
              <a:rPr lang="en-US" sz="2800" dirty="0" err="1" smtClean="0"/>
              <a:t>olnames</a:t>
            </a:r>
            <a:r>
              <a:rPr lang="en-US" sz="2800" dirty="0" smtClean="0"/>
              <a:t>(</a:t>
            </a:r>
            <a:r>
              <a:rPr lang="en-US" sz="2800" dirty="0" err="1" smtClean="0"/>
              <a:t>qual</a:t>
            </a:r>
            <a:r>
              <a:rPr lang="en-US" sz="2800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</a:t>
            </a:r>
            <a:r>
              <a:rPr lang="en-US" sz="2800" dirty="0" err="1" smtClean="0"/>
              <a:t>char</a:t>
            </a:r>
            <a:r>
              <a:rPr lang="en-US" sz="2800" dirty="0" smtClean="0"/>
              <a:t>(</a:t>
            </a:r>
            <a:r>
              <a:rPr lang="en-US" sz="2800" dirty="0" err="1" smtClean="0"/>
              <a:t>qual$Quality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983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quality score to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1" y="5168900"/>
            <a:ext cx="4851400" cy="147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charToRaw</a:t>
            </a:r>
            <a:r>
              <a:rPr lang="en-US" dirty="0" smtClean="0"/>
              <a:t>(</a:t>
            </a:r>
            <a:r>
              <a:rPr lang="pl-PL" dirty="0"/>
              <a:t>"</a:t>
            </a:r>
            <a:r>
              <a:rPr lang="en-US" dirty="0" smtClean="0"/>
              <a:t>[</a:t>
            </a:r>
            <a:r>
              <a:rPr lang="pl-PL" dirty="0"/>
              <a:t>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s.numeric</a:t>
            </a:r>
            <a:r>
              <a:rPr lang="en-US" dirty="0" smtClean="0"/>
              <a:t>(</a:t>
            </a:r>
            <a:r>
              <a:rPr lang="en-US" dirty="0" err="1" smtClean="0"/>
              <a:t>charToRaw</a:t>
            </a:r>
            <a:r>
              <a:rPr lang="en-US" dirty="0" smtClean="0"/>
              <a:t>(</a:t>
            </a:r>
            <a:r>
              <a:rPr lang="pl-PL" dirty="0"/>
              <a:t>"</a:t>
            </a:r>
            <a:r>
              <a:rPr lang="pl-PL" dirty="0" smtClean="0"/>
              <a:t>[</a:t>
            </a:r>
            <a:r>
              <a:rPr lang="pl-PL" dirty="0"/>
              <a:t>"</a:t>
            </a:r>
            <a:r>
              <a:rPr lang="pl-PL" dirty="0" smtClean="0"/>
              <a:t>))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[1, 2])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205815"/>
            <a:ext cx="5959526" cy="39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quality codes to quality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3276"/>
            <a:ext cx="8229600" cy="14853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illumina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[1, 2]))) - 33</a:t>
            </a:r>
          </a:p>
          <a:p>
            <a:pPr marL="0" indent="0">
              <a:buNone/>
            </a:pPr>
            <a:r>
              <a:rPr lang="en-US" dirty="0"/>
              <a:t>proton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[2, 2]))) - 33</a:t>
            </a:r>
          </a:p>
          <a:p>
            <a:pPr marL="0" indent="0">
              <a:buNone/>
            </a:pPr>
            <a:r>
              <a:rPr lang="en-US" dirty="0" err="1"/>
              <a:t>pacbio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[3, 2]))) - 33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8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45752"/>
            <a:ext cx="8686800" cy="504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### </a:t>
            </a:r>
            <a:r>
              <a:rPr lang="pl-PL" dirty="0" err="1" smtClean="0"/>
              <a:t>Illumina</a:t>
            </a:r>
            <a:r>
              <a:rPr lang="pl-PL" dirty="0" smtClean="0"/>
              <a:t> </a:t>
            </a:r>
            <a:r>
              <a:rPr lang="pl-PL" dirty="0" err="1" smtClean="0"/>
              <a:t>quality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plot</a:t>
            </a:r>
            <a:r>
              <a:rPr lang="pl-PL" dirty="0"/>
              <a:t>(1:nchar(</a:t>
            </a:r>
            <a:r>
              <a:rPr lang="pl-PL" dirty="0" err="1"/>
              <a:t>qual</a:t>
            </a:r>
            <a:r>
              <a:rPr lang="pl-PL" dirty="0"/>
              <a:t>[1, 2]), </a:t>
            </a:r>
            <a:r>
              <a:rPr lang="pl-PL" dirty="0" err="1"/>
              <a:t>illumina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Illumina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### Proton </a:t>
            </a:r>
            <a:r>
              <a:rPr lang="pl-PL" dirty="0" err="1" smtClean="0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[2, 2]), proton,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="Proton",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### </a:t>
            </a:r>
            <a:r>
              <a:rPr lang="pl-PL" dirty="0" err="1" smtClean="0"/>
              <a:t>PacBio</a:t>
            </a:r>
            <a:r>
              <a:rPr lang="pl-PL" dirty="0" smtClean="0"/>
              <a:t> </a:t>
            </a:r>
            <a:r>
              <a:rPr lang="pl-PL" dirty="0" err="1" smtClean="0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[3, 2]), </a:t>
            </a:r>
            <a:r>
              <a:rPr lang="pl-PL" dirty="0" err="1"/>
              <a:t>pacbio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PacBio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8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three in one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152"/>
            <a:ext cx="8420100" cy="50413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par(</a:t>
            </a:r>
            <a:r>
              <a:rPr lang="pl-PL" dirty="0" err="1"/>
              <a:t>mfrow</a:t>
            </a:r>
            <a:r>
              <a:rPr lang="pl-PL" dirty="0"/>
              <a:t>=c(1, 3))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>
                <a:solidFill>
                  <a:srgbClr val="7F7F7F"/>
                </a:solidFill>
              </a:rPr>
              <a:t>### </a:t>
            </a:r>
            <a:r>
              <a:rPr lang="pl-PL" dirty="0" err="1" smtClean="0">
                <a:solidFill>
                  <a:srgbClr val="7F7F7F"/>
                </a:solidFill>
              </a:rPr>
              <a:t>Illumina</a:t>
            </a:r>
            <a:r>
              <a:rPr lang="pl-PL" dirty="0" smtClean="0">
                <a:solidFill>
                  <a:srgbClr val="7F7F7F"/>
                </a:solidFill>
              </a:rPr>
              <a:t> </a:t>
            </a:r>
            <a:r>
              <a:rPr lang="pl-PL" dirty="0" err="1" smtClean="0">
                <a:solidFill>
                  <a:srgbClr val="7F7F7F"/>
                </a:solidFill>
              </a:rPr>
              <a:t>quality</a:t>
            </a:r>
            <a:endParaRPr lang="pl-PL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7F7F7F"/>
                </a:solidFill>
              </a:rPr>
              <a:t>plot</a:t>
            </a:r>
            <a:r>
              <a:rPr lang="pl-PL" dirty="0">
                <a:solidFill>
                  <a:srgbClr val="7F7F7F"/>
                </a:solidFill>
              </a:rPr>
              <a:t>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[1, 2]), 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</a:t>
            </a:r>
            <a:r>
              <a:rPr lang="pl-PL" dirty="0" smtClean="0">
                <a:solidFill>
                  <a:srgbClr val="7F7F7F"/>
                </a:solidFill>
              </a:rPr>
              <a:t>)</a:t>
            </a:r>
          </a:p>
          <a:p>
            <a:pPr marL="0" indent="0">
              <a:buNone/>
            </a:pPr>
            <a:endParaRPr lang="pl-PL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7F7F7F"/>
                </a:solidFill>
              </a:rPr>
              <a:t>### Proton </a:t>
            </a:r>
            <a:r>
              <a:rPr lang="pl-PL" dirty="0" err="1" smtClean="0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[2, 2]), proton,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="Proton",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</a:t>
            </a:r>
            <a:r>
              <a:rPr lang="pl-PL" dirty="0" smtClean="0">
                <a:solidFill>
                  <a:srgbClr val="7F7F7F"/>
                </a:solidFill>
              </a:rPr>
              <a:t>)</a:t>
            </a:r>
          </a:p>
          <a:p>
            <a:pPr marL="0" indent="0">
              <a:buNone/>
            </a:pPr>
            <a:endParaRPr lang="pl-PL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7F7F7F"/>
                </a:solidFill>
              </a:rPr>
              <a:t>### </a:t>
            </a:r>
            <a:r>
              <a:rPr lang="pl-PL" dirty="0" err="1" smtClean="0">
                <a:solidFill>
                  <a:srgbClr val="7F7F7F"/>
                </a:solidFill>
              </a:rPr>
              <a:t>PacBio</a:t>
            </a:r>
            <a:r>
              <a:rPr lang="pl-PL" dirty="0" smtClean="0">
                <a:solidFill>
                  <a:srgbClr val="7F7F7F"/>
                </a:solidFill>
              </a:rPr>
              <a:t> </a:t>
            </a:r>
            <a:r>
              <a:rPr lang="pl-PL" dirty="0" err="1" smtClean="0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[3, 2]), 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0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plotting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969076"/>
            <a:ext cx="8661400" cy="28696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qual.plot</a:t>
            </a:r>
            <a:r>
              <a:rPr lang="en-US" dirty="0" smtClean="0"/>
              <a:t> </a:t>
            </a:r>
            <a:r>
              <a:rPr lang="en-US" dirty="0"/>
              <a:t>&lt;- function(</a:t>
            </a:r>
            <a:r>
              <a:rPr lang="en-US" dirty="0" err="1"/>
              <a:t>qual.data</a:t>
            </a:r>
            <a:r>
              <a:rPr lang="en-US" dirty="0"/>
              <a:t>, label="") {</a:t>
            </a:r>
          </a:p>
          <a:p>
            <a:pPr marL="0" indent="0">
              <a:buNone/>
            </a:pPr>
            <a:r>
              <a:rPr lang="en-US" dirty="0"/>
              <a:t>  ### plot quality scores against base positions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qual.vals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qual.data</a:t>
            </a:r>
            <a:r>
              <a:rPr lang="en-US" dirty="0"/>
              <a:t>))) - 33</a:t>
            </a:r>
          </a:p>
          <a:p>
            <a:pPr marL="0" indent="0">
              <a:buNone/>
            </a:pPr>
            <a:r>
              <a:rPr lang="en-US" dirty="0"/>
              <a:t>  plot(1:length(</a:t>
            </a:r>
            <a:r>
              <a:rPr lang="en-US" dirty="0" err="1"/>
              <a:t>qual.vals</a:t>
            </a:r>
            <a:r>
              <a:rPr lang="en-US" dirty="0"/>
              <a:t>), </a:t>
            </a:r>
            <a:r>
              <a:rPr lang="en-US" dirty="0" err="1"/>
              <a:t>qual.vals</a:t>
            </a:r>
            <a:r>
              <a:rPr lang="en-US" dirty="0"/>
              <a:t>, </a:t>
            </a:r>
            <a:r>
              <a:rPr lang="en-US" dirty="0" err="1"/>
              <a:t>pch</a:t>
            </a:r>
            <a:r>
              <a:rPr lang="en-US" dirty="0"/>
              <a:t>=19, </a:t>
            </a:r>
            <a:r>
              <a:rPr lang="en-US" dirty="0" err="1"/>
              <a:t>cex</a:t>
            </a:r>
            <a:r>
              <a:rPr lang="en-US" dirty="0"/>
              <a:t>=0.2, main=label,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xlab</a:t>
            </a:r>
            <a:r>
              <a:rPr lang="en-US" dirty="0"/>
              <a:t>="</a:t>
            </a:r>
            <a:r>
              <a:rPr lang="en-US" dirty="0" err="1"/>
              <a:t>Pos</a:t>
            </a:r>
            <a:r>
              <a:rPr lang="en-US" dirty="0"/>
              <a:t> on read", </a:t>
            </a:r>
            <a:r>
              <a:rPr lang="en-US" dirty="0" err="1"/>
              <a:t>ylab</a:t>
            </a:r>
            <a:r>
              <a:rPr lang="en-US" dirty="0"/>
              <a:t>="Quality", </a:t>
            </a:r>
            <a:r>
              <a:rPr lang="en-US" dirty="0" err="1"/>
              <a:t>ylim</a:t>
            </a:r>
            <a:r>
              <a:rPr lang="en-US" dirty="0"/>
              <a:t>=c(0, 41))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881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58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Plot three sets of quality scores using a newly written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7376"/>
            <a:ext cx="8229600" cy="285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### plotting</a:t>
            </a:r>
          </a:p>
          <a:p>
            <a:pPr marL="0" indent="0">
              <a:buNone/>
            </a:pPr>
            <a:r>
              <a:rPr lang="en-US" sz="2800" dirty="0"/>
              <a:t>par(</a:t>
            </a:r>
            <a:r>
              <a:rPr lang="en-US" sz="2800" dirty="0" err="1"/>
              <a:t>mfrow</a:t>
            </a:r>
            <a:r>
              <a:rPr lang="en-US" sz="2800" dirty="0"/>
              <a:t>=c(1, 3))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[1, 2], label = "</a:t>
            </a:r>
            <a:r>
              <a:rPr lang="en-US" sz="2800" dirty="0" err="1"/>
              <a:t>Illumina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[2, 2], label = "Proton")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[3, 2], label = "</a:t>
            </a:r>
            <a:r>
              <a:rPr lang="en-US" sz="2800" dirty="0" err="1"/>
              <a:t>PacBio</a:t>
            </a:r>
            <a:r>
              <a:rPr lang="en-US" sz="28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549681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700"/>
            <a:ext cx="9144000" cy="32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7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23" y="3476417"/>
            <a:ext cx="2837510" cy="2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nchar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 smtClean="0"/>
              <a:t>nchar</a:t>
            </a:r>
            <a:r>
              <a:rPr lang="en-US" dirty="0" smtClean="0"/>
              <a:t>(</a:t>
            </a:r>
            <a:r>
              <a:rPr lang="en-US" dirty="0" err="1" smtClean="0"/>
              <a:t>cvec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04093" y="1306674"/>
            <a:ext cx="6085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# data of “</a:t>
            </a:r>
            <a:r>
              <a:rPr lang="en-US" sz="2000" dirty="0" err="1" smtClean="0">
                <a:latin typeface="Courier"/>
                <a:cs typeface="Courier"/>
              </a:rPr>
              <a:t>cvec</a:t>
            </a:r>
            <a:r>
              <a:rPr lang="en-US" sz="2000" dirty="0" smtClean="0">
                <a:latin typeface="Courier"/>
                <a:cs typeface="Courier"/>
              </a:rPr>
              <a:t>”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#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</a:t>
            </a:r>
            <a:r>
              <a:rPr lang="en-US" sz="2000" dirty="0" smtClean="0">
                <a:latin typeface="Courier"/>
                <a:cs typeface="Courier"/>
              </a:rPr>
              <a:t>world” 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4458" y="3476417"/>
            <a:ext cx="2837510" cy="247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sub()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ub(</a:t>
            </a:r>
            <a:r>
              <a:rPr lang="en-US" dirty="0"/>
              <a:t>"o", "O", </a:t>
            </a:r>
            <a:r>
              <a:rPr lang="en-US" dirty="0" err="1"/>
              <a:t>cvec</a:t>
            </a:r>
            <a:r>
              <a:rPr lang="en-US" dirty="0" smtClean="0"/>
              <a:t>)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gsub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 smtClean="0"/>
              <a:t>gsub</a:t>
            </a:r>
            <a:r>
              <a:rPr lang="en-US" dirty="0" smtClean="0"/>
              <a:t>(</a:t>
            </a:r>
            <a:r>
              <a:rPr lang="en-US" dirty="0"/>
              <a:t>"o", "O", </a:t>
            </a:r>
            <a:r>
              <a:rPr lang="en-US" dirty="0" err="1"/>
              <a:t>cvec</a:t>
            </a:r>
            <a:r>
              <a:rPr lang="en-US" dirty="0" smtClean="0"/>
              <a:t>)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2413000"/>
            <a:ext cx="831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</a:t>
            </a:r>
            <a:r>
              <a:rPr lang="en-US" sz="2400" dirty="0" err="1" smtClean="0">
                <a:latin typeface="Courier"/>
                <a:cs typeface="Courier"/>
              </a:rPr>
              <a:t>vec</a:t>
            </a:r>
            <a:r>
              <a:rPr lang="en-US" sz="2400" dirty="0" smtClean="0">
                <a:latin typeface="Courier"/>
                <a:cs typeface="Courier"/>
              </a:rPr>
              <a:t> &lt;- c(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err="1" smtClean="0">
                <a:latin typeface="Courier"/>
                <a:cs typeface="Courier"/>
              </a:rPr>
              <a:t>google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, "hello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, "the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, "world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440" y="3960855"/>
            <a:ext cx="81604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# </a:t>
            </a:r>
            <a:r>
              <a:rPr lang="en-US" sz="2000" b="1" dirty="0" smtClean="0">
                <a:solidFill>
                  <a:srgbClr val="17375E"/>
                </a:solidFill>
              </a:rPr>
              <a:t>apply</a:t>
            </a:r>
            <a:r>
              <a:rPr lang="en-US" sz="2000" b="1" dirty="0">
                <a:solidFill>
                  <a:srgbClr val="17375E"/>
                </a:solidFill>
              </a:rPr>
              <a:t>()</a:t>
            </a:r>
          </a:p>
          <a:p>
            <a:r>
              <a:rPr lang="en-US" sz="2000" dirty="0" smtClean="0">
                <a:latin typeface="Courier"/>
                <a:cs typeface="Courier"/>
              </a:rPr>
              <a:t>apply</a:t>
            </a:r>
            <a:r>
              <a:rPr lang="en-US" sz="2000" dirty="0">
                <a:latin typeface="Courier"/>
                <a:cs typeface="Courier"/>
              </a:rPr>
              <a:t>(diamonds[, c("carat", "price")], 2, mean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apply(diamonds[, c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x"</a:t>
            </a:r>
            <a:r>
              <a:rPr lang="en-US" sz="2000" dirty="0">
                <a:latin typeface="Courier"/>
                <a:cs typeface="Courier"/>
              </a:rPr>
              <a:t>, "</a:t>
            </a:r>
            <a:r>
              <a:rPr lang="en-US" sz="2000" dirty="0" smtClean="0">
                <a:latin typeface="Courier"/>
                <a:cs typeface="Courier"/>
              </a:rPr>
              <a:t>y", 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z")</a:t>
            </a:r>
            <a:r>
              <a:rPr lang="en-US" sz="2000" dirty="0">
                <a:latin typeface="Courier"/>
                <a:cs typeface="Courier"/>
              </a:rPr>
              <a:t>], </a:t>
            </a:r>
            <a:r>
              <a:rPr lang="en-US" sz="2000" dirty="0" smtClean="0">
                <a:latin typeface="Courier"/>
                <a:cs typeface="Courier"/>
              </a:rPr>
              <a:t>1, sum)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rowSums</a:t>
            </a:r>
            <a:r>
              <a:rPr lang="en-US" sz="2000" dirty="0">
                <a:latin typeface="Courier"/>
                <a:cs typeface="Courier"/>
              </a:rPr>
              <a:t>(diamonds[, c("carat", "price")])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rowMeans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colSums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colMeans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383" y="1214784"/>
            <a:ext cx="8160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### data of diamonds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pPr marL="342900" indent="-342900">
              <a:buAutoNum type="arabicPlain" startAt="6"/>
            </a:pPr>
            <a:r>
              <a:rPr lang="en-US" sz="1600" dirty="0" smtClean="0">
                <a:latin typeface="Courier"/>
                <a:cs typeface="Courier"/>
              </a:rPr>
              <a:t>0.24 </a:t>
            </a:r>
            <a:r>
              <a:rPr lang="en-US" sz="1600" dirty="0">
                <a:latin typeface="Courier"/>
                <a:cs typeface="Courier"/>
              </a:rPr>
              <a:t>Very Good     J    VVS2  62.8    57   336 3.94 3.96 </a:t>
            </a:r>
            <a:r>
              <a:rPr lang="en-US" sz="1600" dirty="0" smtClean="0">
                <a:latin typeface="Courier"/>
                <a:cs typeface="Courier"/>
              </a:rPr>
              <a:t>2.48</a:t>
            </a:r>
          </a:p>
          <a:p>
            <a:r>
              <a:rPr lang="en-US" sz="1600" dirty="0" smtClean="0">
                <a:latin typeface="Courier"/>
                <a:cs typeface="Courier"/>
              </a:rPr>
              <a:t>…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0799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6105"/>
            <a:ext cx="8229600" cy="1352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tapply</a:t>
            </a:r>
            <a:r>
              <a:rPr lang="en-US" b="1" dirty="0">
                <a:solidFill>
                  <a:srgbClr val="17375E"/>
                </a:solidFill>
              </a:rPr>
              <a:t>(</a:t>
            </a:r>
            <a:r>
              <a:rPr lang="en-US" b="1" dirty="0" smtClean="0">
                <a:solidFill>
                  <a:srgbClr val="17375E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Applying </a:t>
            </a:r>
            <a:r>
              <a:rPr lang="en-US" i="1" u="sng" dirty="0"/>
              <a:t>a function </a:t>
            </a:r>
            <a:r>
              <a:rPr lang="en-US" dirty="0"/>
              <a:t>to </a:t>
            </a:r>
            <a:r>
              <a:rPr lang="en-US" dirty="0" smtClean="0"/>
              <a:t>each element of </a:t>
            </a:r>
            <a:r>
              <a:rPr lang="en-US" i="1" u="sng" dirty="0" smtClean="0"/>
              <a:t>a vector</a:t>
            </a:r>
            <a:r>
              <a:rPr lang="en-US" dirty="0" smtClean="0"/>
              <a:t> given by the category of each element, provided by </a:t>
            </a:r>
            <a:r>
              <a:rPr lang="en-US" i="1" u="sng" dirty="0" smtClean="0"/>
              <a:t>the other vector</a:t>
            </a:r>
            <a:r>
              <a:rPr lang="en-US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516" y="5624585"/>
            <a:ext cx="804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tapply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diamonds$price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diamonds$cut</a:t>
            </a:r>
            <a:r>
              <a:rPr lang="en-US" sz="2400" dirty="0" smtClean="0">
                <a:latin typeface="Courier"/>
                <a:cs typeface="Courier"/>
              </a:rPr>
              <a:t>, mean)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516" y="2921146"/>
            <a:ext cx="8160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### data of diamonds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pPr marL="342900" indent="-342900">
              <a:buAutoNum type="arabicPlain" startAt="6"/>
            </a:pPr>
            <a:r>
              <a:rPr lang="en-US" sz="1600" dirty="0" smtClean="0">
                <a:latin typeface="Courier"/>
                <a:cs typeface="Courier"/>
              </a:rPr>
              <a:t>0.24 </a:t>
            </a:r>
            <a:r>
              <a:rPr lang="en-US" sz="1600" dirty="0">
                <a:latin typeface="Courier"/>
                <a:cs typeface="Courier"/>
              </a:rPr>
              <a:t>Very Good     J    VVS2  62.8    57   336 3.94 3.96 </a:t>
            </a:r>
            <a:r>
              <a:rPr lang="en-US" sz="1600" dirty="0" smtClean="0">
                <a:latin typeface="Courier"/>
                <a:cs typeface="Courier"/>
              </a:rPr>
              <a:t>2.48</a:t>
            </a:r>
          </a:p>
          <a:p>
            <a:r>
              <a:rPr lang="en-US" sz="1600" dirty="0" smtClean="0">
                <a:latin typeface="Courier"/>
                <a:cs typeface="Courier"/>
              </a:rPr>
              <a:t>…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2283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266" y="1256168"/>
            <a:ext cx="8229600" cy="1043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table(): </a:t>
            </a:r>
            <a:r>
              <a:rPr lang="en-US" dirty="0" smtClean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0549" y="2779856"/>
            <a:ext cx="78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table(</a:t>
            </a:r>
            <a:r>
              <a:rPr lang="en-US" sz="2800" dirty="0" err="1" smtClean="0">
                <a:latin typeface="Courier"/>
                <a:cs typeface="Courier"/>
              </a:rPr>
              <a:t>diamonds$cut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table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 smtClean="0">
                <a:latin typeface="Courier"/>
                <a:cs typeface="Courier"/>
              </a:rPr>
              <a:t>diamonds$cut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 err="1" smtClean="0">
                <a:latin typeface="Courier"/>
                <a:cs typeface="Courier"/>
              </a:rPr>
              <a:t>diamonds$color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  <a:endParaRPr lang="en-US" sz="2800" dirty="0">
              <a:latin typeface="Courier"/>
              <a:cs typeface="Courier"/>
            </a:endParaRP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7290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your own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7730" y="1384876"/>
            <a:ext cx="6587702" cy="4203123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 smtClean="0"/>
              <a:t>name </a:t>
            </a:r>
            <a:r>
              <a:rPr lang="en-US" dirty="0"/>
              <a:t>&lt;- function(arg_1, arg_2, ...) </a:t>
            </a:r>
            <a:r>
              <a:rPr lang="en-US" dirty="0" smtClean="0"/>
              <a:t>expression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 example </a:t>
            </a:r>
            <a:r>
              <a:rPr lang="en-US" sz="1600" dirty="0">
                <a:latin typeface="Courier"/>
                <a:cs typeface="Courier"/>
              </a:rPr>
              <a:t>1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threetimes</a:t>
            </a:r>
            <a:r>
              <a:rPr lang="en-US" sz="1600" dirty="0" smtClean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2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3</a:t>
            </a:r>
            <a:r>
              <a:rPr lang="en-US" sz="1600" dirty="0">
                <a:latin typeface="Courier"/>
                <a:cs typeface="Courier"/>
              </a:rPr>
              <a:t>*</a:t>
            </a:r>
            <a:r>
              <a:rPr lang="en-US" sz="1600" dirty="0" smtClean="0">
                <a:latin typeface="Courier"/>
                <a:cs typeface="Courier"/>
              </a:rPr>
              <a:t>x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4401" y="5587999"/>
            <a:ext cx="317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 err="1" smtClean="0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5223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information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1" y="1506835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elp(</a:t>
            </a:r>
            <a:r>
              <a:rPr lang="en-US" sz="3200" dirty="0" err="1" smtClean="0"/>
              <a:t>nchar</a:t>
            </a:r>
            <a:r>
              <a:rPr lang="en-US" sz="3200" dirty="0" smtClean="0"/>
              <a:t>)</a:t>
            </a:r>
            <a:endParaRPr lang="en-US" sz="3200" dirty="0"/>
          </a:p>
          <a:p>
            <a:r>
              <a:rPr lang="en-US" sz="3200" dirty="0" smtClean="0"/>
              <a:t>?</a:t>
            </a:r>
            <a:r>
              <a:rPr lang="en-US" sz="3200" dirty="0" err="1" smtClean="0"/>
              <a:t>nchar</a:t>
            </a:r>
            <a:endParaRPr lang="en-US" sz="3200" dirty="0" smtClean="0"/>
          </a:p>
          <a:p>
            <a:r>
              <a:rPr lang="en-US" sz="3200" dirty="0" smtClean="0"/>
              <a:t>??</a:t>
            </a:r>
            <a:r>
              <a:rPr lang="en-US" sz="3200" dirty="0" err="1" smtClean="0"/>
              <a:t>colsum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>
                <a:hlinkClick r:id="rId3"/>
              </a:rPr>
              <a:t>R reference card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0085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615204"/>
            <a:ext cx="7112000" cy="380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Sequence quality scores from three platforms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Illumina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Ion Torrent (Proton)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PacBio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Data file: </a:t>
            </a:r>
            <a:r>
              <a:rPr lang="en-US" sz="2800" dirty="0" err="1" smtClean="0"/>
              <a:t>quality.txt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711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importing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0752"/>
            <a:ext cx="8420100" cy="3999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 smtClean="0"/>
              <a:t>data.url</a:t>
            </a:r>
            <a:r>
              <a:rPr lang="it-IT" dirty="0" smtClean="0"/>
              <a:t> </a:t>
            </a:r>
            <a:r>
              <a:rPr lang="it-IT" dirty="0"/>
              <a:t>&lt;- "http://</a:t>
            </a:r>
            <a:r>
              <a:rPr lang="it-IT" dirty="0" err="1"/>
              <a:t>plantgenomics.ksu.edu</a:t>
            </a:r>
            <a:r>
              <a:rPr lang="it-IT" dirty="0"/>
              <a:t>/</a:t>
            </a:r>
            <a:r>
              <a:rPr lang="it-IT" dirty="0" err="1"/>
              <a:t>liulab</a:t>
            </a:r>
            <a:r>
              <a:rPr lang="it-IT" dirty="0"/>
              <a:t>/</a:t>
            </a:r>
            <a:r>
              <a:rPr lang="it-IT" dirty="0" err="1"/>
              <a:t>wp-content</a:t>
            </a:r>
            <a:r>
              <a:rPr lang="it-IT" dirty="0"/>
              <a:t>/uploads/2016/02/</a:t>
            </a:r>
            <a:r>
              <a:rPr lang="it-IT" dirty="0" err="1"/>
              <a:t>quality.txt</a:t>
            </a:r>
            <a:r>
              <a:rPr lang="it-IT" dirty="0"/>
              <a:t>"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qual0 </a:t>
            </a:r>
            <a:r>
              <a:rPr lang="it-IT" dirty="0"/>
              <a:t>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 smtClean="0"/>
              <a:t>data.url</a:t>
            </a:r>
            <a:r>
              <a:rPr lang="it-IT" dirty="0" smtClean="0"/>
              <a:t>)</a:t>
            </a:r>
            <a:endParaRPr lang="en-US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qual </a:t>
            </a:r>
            <a:r>
              <a:rPr lang="it-IT" dirty="0"/>
              <a:t>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/>
              <a:t>data.url</a:t>
            </a:r>
            <a:r>
              <a:rPr lang="it-IT" dirty="0"/>
              <a:t>, </a:t>
            </a:r>
            <a:r>
              <a:rPr lang="it-IT" dirty="0" err="1"/>
              <a:t>sep</a:t>
            </a:r>
            <a:r>
              <a:rPr lang="it-IT" dirty="0"/>
              <a:t>="\t", </a:t>
            </a:r>
            <a:r>
              <a:rPr lang="it-IT" dirty="0" err="1"/>
              <a:t>comment.char</a:t>
            </a:r>
            <a:r>
              <a:rPr lang="it-IT" dirty="0"/>
              <a:t>="~",</a:t>
            </a:r>
          </a:p>
          <a:p>
            <a:pPr marL="0" indent="0">
              <a:buNone/>
            </a:pPr>
            <a:r>
              <a:rPr lang="it-IT" dirty="0"/>
              <a:t>                   </a:t>
            </a:r>
            <a:r>
              <a:rPr lang="it-IT" dirty="0" err="1"/>
              <a:t>nrow</a:t>
            </a:r>
            <a:r>
              <a:rPr lang="it-IT" dirty="0"/>
              <a:t>=3, </a:t>
            </a:r>
            <a:r>
              <a:rPr lang="it-IT" dirty="0" err="1"/>
              <a:t>as.is</a:t>
            </a:r>
            <a:r>
              <a:rPr lang="it-IT" dirty="0"/>
              <a:t>=T, </a:t>
            </a:r>
            <a:r>
              <a:rPr lang="it-IT" dirty="0" err="1"/>
              <a:t>stringsAsFactors</a:t>
            </a:r>
            <a:r>
              <a:rPr lang="it-IT" dirty="0"/>
              <a:t>=</a:t>
            </a:r>
            <a:r>
              <a:rPr lang="it-IT" dirty="0" err="1"/>
              <a:t>F</a:t>
            </a:r>
            <a:r>
              <a:rPr lang="it-IT" dirty="0"/>
              <a:t>, quote="~")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6033</TotalTime>
  <Words>1236</Words>
  <Application>Microsoft Macintosh PowerPoint</Application>
  <PresentationFormat>On-screen Show (4:3)</PresentationFormat>
  <Paragraphs>140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 and sequence quality  Bioinformatics Applications (PLPTH813)</vt:lpstr>
      <vt:lpstr>String operations</vt:lpstr>
      <vt:lpstr>apply</vt:lpstr>
      <vt:lpstr>tapply</vt:lpstr>
      <vt:lpstr>table</vt:lpstr>
      <vt:lpstr>Write your own function</vt:lpstr>
      <vt:lpstr>Help information</vt:lpstr>
      <vt:lpstr>Data</vt:lpstr>
      <vt:lpstr>Data importing</vt:lpstr>
      <vt:lpstr>Data checking</vt:lpstr>
      <vt:lpstr>Convert quality score to numbers</vt:lpstr>
      <vt:lpstr>Convert quality codes to quality scores</vt:lpstr>
      <vt:lpstr>Plotting</vt:lpstr>
      <vt:lpstr>Plotting three in one plot</vt:lpstr>
      <vt:lpstr>Write a plotting function</vt:lpstr>
      <vt:lpstr>Plot three sets of quality scores using a newly written function</vt:lpstr>
      <vt:lpstr>RESULT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112</cp:revision>
  <dcterms:created xsi:type="dcterms:W3CDTF">2014-12-15T18:58:14Z</dcterms:created>
  <dcterms:modified xsi:type="dcterms:W3CDTF">2017-02-08T22:18:19Z</dcterms:modified>
</cp:coreProperties>
</file>