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87" r:id="rId4"/>
    <p:sldId id="291" r:id="rId5"/>
    <p:sldId id="292" r:id="rId6"/>
    <p:sldId id="290" r:id="rId7"/>
    <p:sldId id="286" r:id="rId8"/>
    <p:sldId id="273" r:id="rId9"/>
    <p:sldId id="271" r:id="rId10"/>
    <p:sldId id="264" r:id="rId11"/>
    <p:sldId id="272" r:id="rId12"/>
    <p:sldId id="279" r:id="rId13"/>
    <p:sldId id="276" r:id="rId14"/>
    <p:sldId id="274" r:id="rId15"/>
    <p:sldId id="278" r:id="rId16"/>
    <p:sldId id="275" r:id="rId17"/>
    <p:sldId id="277" r:id="rId18"/>
    <p:sldId id="285" r:id="rId19"/>
    <p:sldId id="281" r:id="rId20"/>
    <p:sldId id="282" r:id="rId21"/>
    <p:sldId id="283" r:id="rId22"/>
    <p:sldId id="288" r:id="rId23"/>
    <p:sldId id="284" r:id="rId24"/>
    <p:sldId id="28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86" d="100"/>
          <a:sy n="186" d="100"/>
        </p:scale>
        <p:origin x="-2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201[2-4]</a:t>
            </a:r>
          </a:p>
          <a:p>
            <a:r>
              <a:rPr lang="en-US" dirty="0" smtClean="0"/>
              <a:t>A{10,}$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f.edu/Pub/Fac/vi.html" TargetMode="External"/><Relationship Id="rId3" Type="http://schemas.openxmlformats.org/officeDocument/2006/relationships/hyperlink" Target="http://www.tutorialspoint.com/unix/unix-vi-editor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u3zhenlab/PLPTH813Bioinformatics/blob/master/labs/lab01a_Excel.xl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i="1" dirty="0"/>
              <a:t>v</a:t>
            </a:r>
            <a:r>
              <a:rPr lang="en-US" sz="3200" i="1" dirty="0" smtClean="0"/>
              <a:t>i</a:t>
            </a:r>
            <a:r>
              <a:rPr lang="en-US" sz="3200" dirty="0" smtClean="0"/>
              <a:t> and regular expression –lab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1/19/2017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</a:t>
            </a:r>
            <a:r>
              <a:rPr lang="en-US" dirty="0"/>
              <a:t>mode </a:t>
            </a:r>
            <a:r>
              <a:rPr lang="en-US" dirty="0" smtClean="0"/>
              <a:t>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</a:t>
            </a:r>
            <a:r>
              <a:rPr lang="en-US" dirty="0"/>
              <a:t>mode </a:t>
            </a:r>
            <a:r>
              <a:rPr lang="en-US" dirty="0" smtClean="0"/>
              <a:t>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</p:txBody>
      </p:sp>
    </p:spTree>
    <p:extLst>
      <p:ext uri="{BB962C8B-B14F-4D97-AF65-F5344CB8AC3E}">
        <p14:creationId xmlns:p14="http://schemas.microsoft.com/office/powerpoint/2010/main" val="17016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 “vi p1.txt” in Linux</a:t>
            </a:r>
            <a:endParaRPr lang="en-US" sz="2800" dirty="0"/>
          </a:p>
          <a:p>
            <a:r>
              <a:rPr lang="en-US" sz="2800" dirty="0" smtClean="0"/>
              <a:t>Type the letter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to change to insert mode</a:t>
            </a:r>
          </a:p>
          <a:p>
            <a:r>
              <a:rPr lang="en-US" sz="2800" dirty="0" smtClean="0"/>
              <a:t>Enter text (anything more than 6 lines)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ESC</a:t>
            </a:r>
            <a:r>
              <a:rPr lang="en-US" sz="2800" dirty="0" smtClean="0"/>
              <a:t> key</a:t>
            </a:r>
          </a:p>
          <a:p>
            <a:r>
              <a:rPr lang="en-US" sz="2800" dirty="0" smtClean="0"/>
              <a:t>Type :</a:t>
            </a:r>
            <a:r>
              <a:rPr lang="en-US" sz="2800" dirty="0" err="1" smtClean="0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create a file named “p1.txt”, enter some text in the file and save it via vi.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63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</a:t>
            </a:r>
            <a:r>
              <a:rPr lang="en-US" dirty="0" smtClean="0"/>
              <a:t>file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</a:t>
            </a:r>
            <a:r>
              <a:rPr lang="en-US" dirty="0" smtClean="0"/>
              <a:t>quit.</a:t>
            </a: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</a:t>
            </a:r>
            <a:r>
              <a:rPr lang="en-US" dirty="0" smtClean="0"/>
              <a:t>edits.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:</a:t>
            </a:r>
            <a:r>
              <a:rPr lang="en-US" b="1" dirty="0">
                <a:solidFill>
                  <a:srgbClr val="17375E"/>
                </a:solidFill>
              </a:rPr>
              <a:t>q!</a:t>
            </a:r>
            <a:r>
              <a:rPr lang="en-US" dirty="0"/>
              <a:t>	</a:t>
            </a:r>
            <a:r>
              <a:rPr lang="en-US" dirty="0" smtClean="0"/>
              <a:t>to quit </a:t>
            </a:r>
            <a:r>
              <a:rPr lang="en-US" b="1" i="1" dirty="0" smtClean="0"/>
              <a:t>without</a:t>
            </a:r>
            <a:r>
              <a:rPr lang="en-US" dirty="0" smtClean="0"/>
              <a:t> saving.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2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move cursor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 smtClean="0"/>
              <a:t>Edit text (delete and add)</a:t>
            </a:r>
            <a:endParaRPr lang="en-US" sz="2800" dirty="0"/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Try 0 and then $ and then 0 and then $</a:t>
            </a:r>
          </a:p>
          <a:p>
            <a:r>
              <a:rPr lang="en-US" sz="2800" dirty="0" smtClean="0"/>
              <a:t>Try H, M, 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edit the file “p1.txt”, deleting a few words and adding some new words , and practice $, 0, H, M, and L in command mode.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71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search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/xxx</a:t>
            </a:r>
          </a:p>
          <a:p>
            <a:r>
              <a:rPr lang="en-US" sz="2800" dirty="0" smtClean="0"/>
              <a:t>Press </a:t>
            </a:r>
            <a:r>
              <a:rPr lang="en-US" sz="2800" dirty="0"/>
              <a:t>Return, the cursor will move to the first incidence of that </a:t>
            </a:r>
            <a:r>
              <a:rPr lang="en-US" sz="2800" dirty="0" smtClean="0"/>
              <a:t>string (xxx)</a:t>
            </a:r>
          </a:p>
          <a:p>
            <a:r>
              <a:rPr lang="en-US" sz="2800" dirty="0" smtClean="0"/>
              <a:t>Repeat </a:t>
            </a:r>
            <a:r>
              <a:rPr lang="en-US" sz="2800" dirty="0"/>
              <a:t>the search by typing </a:t>
            </a:r>
            <a:r>
              <a:rPr lang="en-US" sz="2800" dirty="0" smtClean="0"/>
              <a:t>“n” </a:t>
            </a:r>
            <a:r>
              <a:rPr lang="en-US" sz="2800" dirty="0"/>
              <a:t>or search in a backwards direction by using </a:t>
            </a:r>
            <a:r>
              <a:rPr lang="en-US" sz="2800" dirty="0" smtClean="0"/>
              <a:t>“N”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search content in “p1.txt” using “/”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81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Undo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</a:t>
            </a:r>
            <a:r>
              <a:rPr lang="en-US" sz="2800" dirty="0" smtClean="0"/>
              <a:t>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</a:t>
            </a:r>
            <a:r>
              <a:rPr lang="en-US" sz="2800" b="1" dirty="0" err="1" smtClean="0">
                <a:solidFill>
                  <a:srgbClr val="17375E"/>
                </a:solidFill>
              </a:rPr>
              <a:t>ontol+r</a:t>
            </a:r>
            <a:r>
              <a:rPr lang="en-US" sz="2800" b="1" dirty="0" smtClean="0">
                <a:solidFill>
                  <a:srgbClr val="17375E"/>
                </a:solidFill>
              </a:rPr>
              <a:t>	</a:t>
            </a:r>
            <a:r>
              <a:rPr lang="en-US" sz="2800" dirty="0" smtClean="0"/>
              <a:t>Redoes</a:t>
            </a:r>
          </a:p>
        </p:txBody>
      </p:sp>
    </p:spTree>
    <p:extLst>
      <p:ext uri="{BB962C8B-B14F-4D97-AF65-F5344CB8AC3E}">
        <p14:creationId xmlns:p14="http://schemas.microsoft.com/office/powerpoint/2010/main" val="368105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Deleting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dw</a:t>
            </a:r>
            <a:r>
              <a:rPr lang="en-US" dirty="0" smtClean="0"/>
              <a:t>	deletes </a:t>
            </a:r>
            <a:r>
              <a:rPr lang="en-US" dirty="0"/>
              <a:t>from the character selected to the end of the word.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dd</a:t>
            </a:r>
            <a:r>
              <a:rPr lang="en-US" dirty="0" smtClean="0"/>
              <a:t>	deletes </a:t>
            </a:r>
            <a:r>
              <a:rPr lang="en-US" dirty="0"/>
              <a:t>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Try 3dw, 2dd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7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Copy and paste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y</a:t>
            </a:r>
            <a:r>
              <a:rPr lang="en-US" dirty="0"/>
              <a:t>	</a:t>
            </a:r>
            <a:r>
              <a:rPr lang="en-US" dirty="0" smtClean="0"/>
              <a:t>yank (copy); </a:t>
            </a:r>
            <a:r>
              <a:rPr lang="en-US" b="1" dirty="0" smtClean="0"/>
              <a:t>v</a:t>
            </a:r>
            <a:r>
              <a:rPr lang="en-US" dirty="0" smtClean="0"/>
              <a:t> to select and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</a:t>
            </a:r>
            <a:r>
              <a:rPr lang="en-US" b="1" dirty="0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</a:t>
            </a:r>
            <a:r>
              <a:rPr lang="en-US" b="1" dirty="0" err="1" smtClean="0">
                <a:solidFill>
                  <a:srgbClr val="17375E"/>
                </a:solidFill>
              </a:rPr>
              <a:t>y</a:t>
            </a:r>
            <a:r>
              <a:rPr lang="en-US" dirty="0" smtClean="0"/>
              <a:t>	copies a line to a buffer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5yy</a:t>
            </a:r>
            <a:r>
              <a:rPr lang="en-US" dirty="0" smtClean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after the cursor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before the cursor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Try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vi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Beocat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Separators: Tab and comma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\t</a:t>
            </a:r>
            <a:r>
              <a:rPr lang="en-US" sz="2800" dirty="0" smtClean="0"/>
              <a:t>  : a tab character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Agalma,elegans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err="1"/>
              <a:t>,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Try </a:t>
            </a:r>
            <a:r>
              <a:rPr lang="en-US" i="1" dirty="0" smtClean="0"/>
              <a:t>vi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endParaRPr lang="en-US" i="1" dirty="0" smtClean="0"/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beginnings and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 smtClean="0"/>
              <a:t> beginnings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$</a:t>
            </a:r>
            <a:r>
              <a:rPr lang="en-US" dirty="0" smtClean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/>
                <a:gridCol w="238548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\r (or \n)</a:t>
            </a:r>
            <a:r>
              <a:rPr lang="en-US" sz="2800" dirty="0" smtClean="0"/>
              <a:t>: end-of-line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character and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</a:t>
            </a:r>
            <a:r>
              <a:rPr lang="en-US" b="1" dirty="0" smtClean="0">
                <a:solidFill>
                  <a:srgbClr val="17375E"/>
                </a:solidFill>
              </a:rPr>
              <a:t>w </a:t>
            </a:r>
            <a:r>
              <a:rPr lang="en-US" dirty="0" smtClean="0"/>
              <a:t>: a </a:t>
            </a:r>
            <a:r>
              <a:rPr lang="en-US" dirty="0"/>
              <a:t>word character, including letters, numbers and </a:t>
            </a:r>
            <a:r>
              <a:rPr lang="en-US" dirty="0" smtClean="0"/>
              <a:t>underscore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: 1 or more previous regular </a:t>
            </a:r>
            <a:r>
              <a:rPr lang="en-US" dirty="0" smtClean="0"/>
              <a:t>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 smtClean="0"/>
              <a:t> :  </a:t>
            </a:r>
            <a:r>
              <a:rPr lang="en-US" dirty="0"/>
              <a:t>0 or 1 previous regular expression</a:t>
            </a:r>
            <a:endParaRPr lang="en-US" b="1" dirty="0" smtClean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.</a:t>
            </a:r>
            <a:r>
              <a:rPr lang="en-US" dirty="0" smtClean="0"/>
              <a:t>  </a:t>
            </a:r>
            <a:r>
              <a:rPr lang="en-US" dirty="0"/>
              <a:t>: any character except \n \</a:t>
            </a:r>
            <a:r>
              <a:rPr lang="en-US" dirty="0" smtClean="0"/>
              <a:t>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w.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(IV)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</a:t>
            </a:r>
            <a:r>
              <a:rPr lang="en-US" sz="2800" dirty="0" smtClean="0"/>
              <a:t>digits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\1-9</a:t>
            </a:r>
            <a:r>
              <a:rPr lang="en-US" sz="2800" dirty="0" smtClean="0"/>
              <a:t>  </a:t>
            </a:r>
            <a:r>
              <a:rPr lang="en-US" sz="2800" dirty="0"/>
              <a:t>: Nth </a:t>
            </a:r>
            <a:r>
              <a:rPr lang="en-US" sz="2800" dirty="0" smtClean="0"/>
              <a:t>previous </a:t>
            </a:r>
            <a:r>
              <a:rPr lang="en-US" sz="2800" dirty="0"/>
              <a:t>captured </a:t>
            </a:r>
            <a:r>
              <a:rPr lang="en-US" sz="2800" dirty="0" smtClean="0"/>
              <a:t>group by parentheses 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+38 30.5’N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/>
                <a:gridCol w="187806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2012, 2013, 2014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</a:t>
            </a:r>
            <a:r>
              <a:rPr lang="en-US" sz="2400" dirty="0" smtClean="0"/>
              <a:t>. (e.g.,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change all these years to 2000.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GATACGTACTTCAGAAAAAAAA</a:t>
            </a:r>
          </a:p>
          <a:p>
            <a:r>
              <a:rPr lang="en-US" dirty="0" smtClean="0"/>
              <a:t>GATACGTACTTCAGAAAAAAAAAA</a:t>
            </a:r>
          </a:p>
          <a:p>
            <a:r>
              <a:rPr lang="en-US" dirty="0" smtClean="0"/>
              <a:t>GATACGTACTTCAGAAAAAAAAAAAA</a:t>
            </a:r>
          </a:p>
          <a:p>
            <a:r>
              <a:rPr lang="en-US" dirty="0" smtClean="0"/>
              <a:t>GATACGTACTTCAGAAAAAAAAAAAAAAA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2: trim </a:t>
            </a:r>
            <a:r>
              <a:rPr lang="en-US" sz="2400" dirty="0" err="1" smtClean="0">
                <a:solidFill>
                  <a:srgbClr val="008000"/>
                </a:solidFill>
              </a:rPr>
              <a:t>polyA</a:t>
            </a:r>
            <a:r>
              <a:rPr lang="en-US" sz="2400" dirty="0" smtClean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dirty="0" err="1"/>
              <a:t>TextWrangler</a:t>
            </a:r>
            <a:r>
              <a:rPr lang="en-US" dirty="0"/>
              <a:t> Regular Expression Cheat-</a:t>
            </a:r>
            <a:r>
              <a:rPr lang="en-US" dirty="0" smtClean="0"/>
              <a:t>Sheet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://gist.github.com/ccstone/</a:t>
            </a:r>
            <a:r>
              <a:rPr lang="en-US" dirty="0" smtClean="0">
                <a:hlinkClick r:id="rId2"/>
              </a:rPr>
              <a:t>5385334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vi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www.ccsf.edu</a:t>
            </a:r>
            <a:r>
              <a:rPr lang="en-US" dirty="0">
                <a:hlinkClick r:id="rId2"/>
              </a:rPr>
              <a:t>/Pub/Fac/vi.html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www.tutorialspoint.com/unix/unix-vi-editor.htm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Practise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dirty="0" smtClean="0"/>
              <a:t>Excel data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Excel file for practice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Practice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the lecture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/>
                <a:gridCol w="612742"/>
                <a:gridCol w="603315"/>
                <a:gridCol w="424206"/>
                <a:gridCol w="735291"/>
                <a:gridCol w="697583"/>
                <a:gridCol w="895546"/>
                <a:gridCol w="725864"/>
                <a:gridCol w="697583"/>
                <a:gridCol w="320511"/>
                <a:gridCol w="1489435"/>
                <a:gridCol w="593889"/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49306"/>
        </p:xfrm>
        <a:graphic>
          <a:graphicData uri="http://schemas.openxmlformats.org/drawingml/2006/table">
            <a:tbl>
              <a:tblPr/>
              <a:tblGrid>
                <a:gridCol w="646010"/>
                <a:gridCol w="646010"/>
                <a:gridCol w="415693"/>
                <a:gridCol w="1112260"/>
                <a:gridCol w="1235844"/>
                <a:gridCol w="365136"/>
                <a:gridCol w="870709"/>
                <a:gridCol w="870709"/>
                <a:gridCol w="2067231"/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9743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BFBFBF"/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Try </a:t>
            </a:r>
            <a:r>
              <a:rPr lang="en-US" i="1" dirty="0" smtClean="0"/>
              <a:t>vi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(account </a:t>
            </a:r>
            <a:r>
              <a:rPr lang="en-US" sz="1800" dirty="0" err="1" smtClean="0"/>
              <a:t>appplication</a:t>
            </a:r>
            <a:r>
              <a:rPr lang="en-US" sz="1800" dirty="0"/>
              <a:t>: https://</a:t>
            </a:r>
            <a:r>
              <a:rPr lang="en-US" sz="1800" dirty="0" err="1" smtClean="0"/>
              <a:t>account.beocat.ksu.edu</a:t>
            </a:r>
            <a:r>
              <a:rPr lang="en-US" sz="18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BFBFBF"/>
                </a:solidFill>
              </a:rPr>
              <a:t>Practice using regular expression in </a:t>
            </a:r>
            <a:r>
              <a:rPr lang="en-US" dirty="0" err="1" smtClean="0">
                <a:solidFill>
                  <a:srgbClr val="BFBFBF"/>
                </a:solidFill>
              </a:rPr>
              <a:t>TextWrangler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0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1707281"/>
            <a:ext cx="7416800" cy="3895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Software to be used for remotely login: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Terminal (MAC)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Putty (PC)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Terminal:</a:t>
            </a:r>
          </a:p>
          <a:p>
            <a:pPr marL="0" indent="0">
              <a:buNone/>
            </a:pPr>
            <a:r>
              <a:rPr lang="en-US" sz="2800" dirty="0" err="1" smtClean="0"/>
              <a:t>ssh</a:t>
            </a:r>
            <a:r>
              <a:rPr lang="en-US" sz="2800" dirty="0" smtClean="0"/>
              <a:t> -l &lt;</a:t>
            </a:r>
            <a:r>
              <a:rPr lang="en-US" sz="2800" dirty="0" err="1" smtClean="0"/>
              <a:t>eID</a:t>
            </a:r>
            <a:r>
              <a:rPr lang="en-US" sz="2800" dirty="0" smtClean="0"/>
              <a:t>&gt; </a:t>
            </a:r>
            <a:r>
              <a:rPr lang="en-US" sz="2800" dirty="0" err="1" smtClean="0"/>
              <a:t>beocat.cis.ksu.edu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assword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6655"/>
            <a:ext cx="7953022" cy="22557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</a:t>
            </a:r>
            <a:r>
              <a:rPr lang="en-US" dirty="0" smtClean="0"/>
              <a:t>i filename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If the file does not exist, create a new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If the file exists, open the file.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089" y="1591488"/>
            <a:ext cx="721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vi</a:t>
            </a:r>
            <a:r>
              <a:rPr lang="en-US" sz="2400" dirty="0"/>
              <a:t> is a text editor created for the Unix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1083</Words>
  <Application>Microsoft Macintosh PowerPoint</Application>
  <PresentationFormat>On-screen Show (4:3)</PresentationFormat>
  <Paragraphs>414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vi and regular expression –lab  Bioinformatics Applications (PLPTH813)</vt:lpstr>
      <vt:lpstr>Goal of today’s lab</vt:lpstr>
      <vt:lpstr>Excel Practise</vt:lpstr>
      <vt:lpstr>Excel Practice I</vt:lpstr>
      <vt:lpstr>Excel Practice II</vt:lpstr>
      <vt:lpstr>Excel Practice III</vt:lpstr>
      <vt:lpstr>Goal of today’s lab</vt:lpstr>
      <vt:lpstr>Login Beocat</vt:lpstr>
      <vt:lpstr>Create a new file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Reference links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75</cp:revision>
  <dcterms:created xsi:type="dcterms:W3CDTF">2014-12-15T18:58:14Z</dcterms:created>
  <dcterms:modified xsi:type="dcterms:W3CDTF">2017-01-18T18:19:49Z</dcterms:modified>
</cp:coreProperties>
</file>