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23" r:id="rId4"/>
    <p:sldId id="311" r:id="rId5"/>
    <p:sldId id="312" r:id="rId6"/>
    <p:sldId id="324" r:id="rId7"/>
    <p:sldId id="313" r:id="rId8"/>
    <p:sldId id="279" r:id="rId9"/>
    <p:sldId id="315" r:id="rId10"/>
    <p:sldId id="318" r:id="rId11"/>
    <p:sldId id="317" r:id="rId12"/>
    <p:sldId id="319" r:id="rId13"/>
    <p:sldId id="305" r:id="rId14"/>
    <p:sldId id="320" r:id="rId15"/>
    <p:sldId id="306" r:id="rId16"/>
    <p:sldId id="316" r:id="rId17"/>
    <p:sldId id="321" r:id="rId18"/>
    <p:sldId id="325" r:id="rId19"/>
    <p:sldId id="326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5364" autoAdjust="0"/>
  </p:normalViewPr>
  <p:slideViewPr>
    <p:cSldViewPr snapToGrid="0" snapToObjects="1">
      <p:cViewPr>
        <p:scale>
          <a:sx n="150" d="100"/>
          <a:sy n="150" d="100"/>
        </p:scale>
        <p:origin x="-1648" y="-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- II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your own function with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>
                <a:latin typeface="Courier New"/>
                <a:cs typeface="Courier New"/>
              </a:rPr>
              <a:t>function(x)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sum(</a:t>
            </a:r>
            <a:r>
              <a:rPr lang="en-US" sz="2000" dirty="0" err="1" smtClean="0">
                <a:latin typeface="Courier New"/>
                <a:cs typeface="Courier New"/>
              </a:rPr>
              <a:t>sqrt</a:t>
            </a:r>
            <a:r>
              <a:rPr lang="en-US" sz="2000" dirty="0" smtClean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>
                <a:latin typeface="Courier New"/>
                <a:cs typeface="Courier New"/>
              </a:rPr>
              <a:t>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52555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281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6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 and </a:t>
            </a:r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234"/>
            <a:ext cx="8229600" cy="5295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() and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work </a:t>
            </a:r>
            <a:r>
              <a:rPr lang="en-US" sz="1800" dirty="0"/>
              <a:t>in a similar way, </a:t>
            </a:r>
            <a:r>
              <a:rPr lang="en-US" sz="1800" dirty="0" smtClean="0"/>
              <a:t>calling </a:t>
            </a:r>
            <a:r>
              <a:rPr lang="en-US" sz="1800" dirty="0"/>
              <a:t>the specified function for each </a:t>
            </a:r>
            <a:r>
              <a:rPr lang="en-US" sz="1800" dirty="0" smtClean="0"/>
              <a:t>item of a list or vector.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 4 9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lapply</a:t>
            </a:r>
            <a:r>
              <a:rPr lang="en-US" sz="1800" dirty="0" smtClean="0">
                <a:solidFill>
                  <a:srgbClr val="FF0000"/>
                </a:solidFill>
              </a:rPr>
              <a:t> returns </a:t>
            </a:r>
            <a:r>
              <a:rPr lang="en-US" sz="1800" dirty="0">
                <a:solidFill>
                  <a:srgbClr val="FF0000"/>
                </a:solidFill>
              </a:rPr>
              <a:t>a list rather than a vector: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[1]]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9</a:t>
            </a:r>
          </a:p>
        </p:txBody>
      </p:sp>
    </p:spTree>
    <p:extLst>
      <p:ext uri="{BB962C8B-B14F-4D97-AF65-F5344CB8AC3E}">
        <p14:creationId xmlns:p14="http://schemas.microsoft.com/office/powerpoint/2010/main" val="31235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/>
              <a:t>vectorize</a:t>
            </a:r>
            <a:r>
              <a:rPr lang="en-US" sz="2000" dirty="0" smtClean="0"/>
              <a:t> </a:t>
            </a:r>
            <a:r>
              <a:rPr lang="en-US" sz="2000" dirty="0"/>
              <a:t>arguments to a function that is not usually accepting vectors as arguments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4667" y="3369733"/>
            <a:ext cx="490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apply each element from the 3</a:t>
            </a:r>
            <a:r>
              <a:rPr lang="en-US" baseline="30000" dirty="0" smtClean="0"/>
              <a:t>rd</a:t>
            </a:r>
            <a:r>
              <a:rPr lang="en-US" dirty="0" smtClean="0"/>
              <a:t> argument to each element in the 2</a:t>
            </a:r>
            <a:r>
              <a:rPr lang="en-US" baseline="30000" dirty="0" smtClean="0"/>
              <a:t>nd</a:t>
            </a:r>
            <a:r>
              <a:rPr lang="en-US" dirty="0" smtClean="0"/>
              <a:t> argument using the function specified in the 1</a:t>
            </a:r>
            <a:r>
              <a:rPr lang="en-US" baseline="30000" dirty="0" smtClean="0"/>
              <a:t>st</a:t>
            </a:r>
            <a:r>
              <a:rPr lang="en-US" dirty="0" smtClean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combine them by column or organize them in a list format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8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&gt; </a:t>
            </a:r>
            <a:r>
              <a:rPr lang="en-US" sz="1400" dirty="0" err="1" smtClean="0">
                <a:latin typeface="Courier New"/>
                <a:cs typeface="Courier New"/>
              </a:rPr>
              <a:t>tapply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diamonds$price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diamonds$cut</a:t>
            </a:r>
            <a:r>
              <a:rPr lang="en-US" sz="1400" dirty="0" smtClean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4358.758  3928.864  3981.760  4584.258  3457.542</a:t>
            </a:r>
          </a:p>
        </p:txBody>
      </p:sp>
    </p:spTree>
    <p:extLst>
      <p:ext uri="{BB962C8B-B14F-4D97-AF65-F5344CB8AC3E}">
        <p14:creationId xmlns:p14="http://schemas.microsoft.com/office/powerpoint/2010/main" val="312283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57" y="3325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aggregate(</a:t>
            </a:r>
            <a:r>
              <a:rPr lang="en-US" sz="1600" dirty="0" err="1" smtClean="0">
                <a:latin typeface="Courier New"/>
                <a:cs typeface="Courier New"/>
              </a:rPr>
              <a:t>diamonds$price</a:t>
            </a:r>
            <a:r>
              <a:rPr lang="en-US" sz="1600" dirty="0" smtClean="0">
                <a:latin typeface="Courier New"/>
                <a:cs typeface="Courier New"/>
              </a:rPr>
              <a:t>, by=list(</a:t>
            </a:r>
            <a:r>
              <a:rPr lang="en-US" sz="1600" dirty="0" err="1" smtClean="0">
                <a:latin typeface="Courier New"/>
                <a:cs typeface="Courier New"/>
              </a:rPr>
              <a:t>diamonds$cut</a:t>
            </a:r>
            <a:r>
              <a:rPr lang="en-US" sz="1600" dirty="0" smtClean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tapply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$cut</a:t>
            </a:r>
            <a:r>
              <a:rPr lang="en-US" sz="1600" dirty="0">
                <a:latin typeface="Courier New"/>
                <a:cs typeface="Courier New"/>
              </a:rPr>
              <a:t>, FUN=</a:t>
            </a:r>
            <a:r>
              <a:rPr lang="en-US" sz="1600" dirty="0" smtClean="0">
                <a:latin typeface="Courier New"/>
                <a:cs typeface="Courier New"/>
              </a:rPr>
              <a:t>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809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carat       </a:t>
            </a:r>
            <a:r>
              <a:rPr lang="en-US" sz="1200" dirty="0">
                <a:latin typeface="Courier New"/>
                <a:cs typeface="Courier New"/>
              </a:rPr>
              <a:t>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47625"/>
            <a:ext cx="83227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aggregate(</a:t>
            </a:r>
            <a:r>
              <a:rPr lang="en-US" b="1" dirty="0">
                <a:solidFill>
                  <a:srgbClr val="17375E"/>
                </a:solidFill>
              </a:rPr>
              <a:t>X, </a:t>
            </a:r>
            <a:r>
              <a:rPr lang="en-US" b="1" dirty="0" smtClean="0">
                <a:solidFill>
                  <a:srgbClr val="17375E"/>
                </a:solidFill>
              </a:rPr>
              <a:t>by, FUN, ...)</a:t>
            </a:r>
          </a:p>
          <a:p>
            <a:r>
              <a:rPr lang="en-US" sz="14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</p:spTree>
    <p:extLst>
      <p:ext uri="{BB962C8B-B14F-4D97-AF65-F5344CB8AC3E}">
        <p14:creationId xmlns:p14="http://schemas.microsoft.com/office/powerpoint/2010/main" val="349694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table()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table(</a:t>
            </a:r>
            <a:r>
              <a:rPr lang="en-US" sz="1600" dirty="0" err="1" smtClean="0">
                <a:latin typeface="Courier"/>
                <a:cs typeface="Courier"/>
              </a:rPr>
              <a:t>diamonds$cut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1610      4906     12082     13791     21551 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models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59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 smtClean="0"/>
              <a:t>lm</a:t>
            </a:r>
            <a:r>
              <a:rPr lang="en-US" dirty="0"/>
              <a:t>(formula, data = </a:t>
            </a:r>
            <a:r>
              <a:rPr lang="en-US" dirty="0" err="1"/>
              <a:t>data.frame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pc </a:t>
            </a:r>
            <a:r>
              <a:rPr lang="en-US" sz="1600" dirty="0">
                <a:latin typeface="Courier"/>
                <a:cs typeface="Courier"/>
              </a:rPr>
              <a:t>&lt;- lm</a:t>
            </a:r>
            <a:r>
              <a:rPr lang="en-US" sz="1600" dirty="0" smtClean="0">
                <a:latin typeface="Courier"/>
                <a:cs typeface="Courier"/>
              </a:rPr>
              <a:t>(price ~ carat</a:t>
            </a:r>
            <a:r>
              <a:rPr lang="en-US" sz="1600" dirty="0" smtClean="0">
                <a:latin typeface="Courier"/>
                <a:cs typeface="Courier"/>
              </a:rPr>
              <a:t>, 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diamonds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</a:t>
            </a:r>
            <a:r>
              <a:rPr lang="en-US" sz="1600" dirty="0" smtClean="0">
                <a:latin typeface="Courier"/>
                <a:cs typeface="Courier"/>
              </a:rPr>
              <a:t>(pc)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14589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models (II)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Comparing two models</a:t>
            </a: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(model1</a:t>
            </a:r>
            <a:r>
              <a:rPr lang="en-US" dirty="0"/>
              <a:t>, </a:t>
            </a:r>
            <a:r>
              <a:rPr lang="en-US" dirty="0" smtClean="0"/>
              <a:t>model2)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pc </a:t>
            </a:r>
            <a:r>
              <a:rPr lang="en-US" sz="1600" dirty="0">
                <a:latin typeface="Courier"/>
                <a:cs typeface="Courier"/>
              </a:rPr>
              <a:t>&lt;- lm(price ~ carat, data=diamonds)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lm(price ~ carat + cut</a:t>
            </a:r>
            <a:r>
              <a:rPr lang="en-US" sz="1600" dirty="0" smtClean="0">
                <a:latin typeface="Courier"/>
                <a:cs typeface="Courier"/>
              </a:rPr>
              <a:t>, data</a:t>
            </a:r>
            <a:r>
              <a:rPr lang="en-US" sz="1600" dirty="0">
                <a:latin typeface="Courier"/>
                <a:cs typeface="Courier"/>
              </a:rPr>
              <a:t>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(pc, 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14230" y="3655627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Model 1: price ~ carat</a:t>
            </a:r>
          </a:p>
          <a:p>
            <a:r>
              <a:rPr lang="en-US" sz="1200" dirty="0"/>
              <a:t>Model 2: price ~ carat + cut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Res.Df</a:t>
            </a:r>
            <a:r>
              <a:rPr lang="en-US" sz="1200" dirty="0"/>
              <a:t>        RSS </a:t>
            </a:r>
            <a:r>
              <a:rPr lang="en-US" sz="1200" dirty="0" err="1"/>
              <a:t>Df</a:t>
            </a:r>
            <a:r>
              <a:rPr lang="en-US" sz="1200" dirty="0"/>
              <a:t>  Sum of </a:t>
            </a:r>
            <a:r>
              <a:rPr lang="en-US" sz="1200" dirty="0" err="1"/>
              <a:t>Sq</a:t>
            </a:r>
            <a:r>
              <a:rPr lang="en-US" sz="1200" dirty="0"/>
              <a:t>      F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1  53938 1.2935e+11                                   </a:t>
            </a:r>
          </a:p>
          <a:p>
            <a:r>
              <a:rPr lang="en-US" sz="1200" dirty="0"/>
              <a:t>2  53934 1.2321e+11  4 6133201436 671.17 &lt; 2.2e-16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2521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5866" y="1517986"/>
            <a:ext cx="5181602" cy="34098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chisq.test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</a:t>
            </a:r>
            <a:r>
              <a:rPr lang="en-US" sz="2000" dirty="0">
                <a:latin typeface="Courier"/>
                <a:cs typeface="Courier"/>
              </a:rPr>
              <a:t>&lt;- c(12, 36, 24, 70)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matrix(d,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byrow</a:t>
            </a:r>
            <a:r>
              <a:rPr lang="en-US" sz="20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chisq.test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dm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76902"/>
              </p:ext>
            </p:extLst>
          </p:nvPr>
        </p:nvGraphicFramePr>
        <p:xfrm>
          <a:off x="6677310" y="1656619"/>
          <a:ext cx="2078966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/>
                <a:gridCol w="1039483"/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09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Student's </a:t>
            </a:r>
            <a:r>
              <a:rPr lang="en-US" sz="1800" dirty="0">
                <a:latin typeface="Courier New"/>
                <a:cs typeface="Courier New"/>
              </a:rPr>
              <a:t>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with</a:t>
            </a:r>
            <a:r>
              <a:rPr lang="en-US" sz="1800" dirty="0">
                <a:latin typeface="Courier New"/>
                <a:cs typeface="Courier New"/>
              </a:rPr>
              <a:t>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794690"/>
            <a:ext cx="5631153" cy="286197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your own functions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apply family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Other </a:t>
            </a:r>
            <a:r>
              <a:rPr lang="en-US" sz="2800" dirty="0" smtClean="0"/>
              <a:t>useful functions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Simple statistical </a:t>
            </a:r>
            <a:r>
              <a:rPr lang="en-US" sz="2800" dirty="0" smtClean="0"/>
              <a:t>test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329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</a:t>
            </a:r>
            <a:r>
              <a:rPr lang="en-US" sz="2000" dirty="0" smtClean="0"/>
              <a:t>apply" function family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</a:t>
            </a:r>
            <a:r>
              <a:rPr lang="en-US" sz="1600" dirty="0" smtClean="0"/>
              <a:t>Luc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</a:t>
            </a:r>
            <a:r>
              <a:rPr lang="en-US" sz="1600" dirty="0" smtClean="0"/>
              <a:t>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23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function/module in R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1300209"/>
            <a:ext cx="7766004" cy="5193724"/>
          </a:xfrm>
        </p:spPr>
        <p:txBody>
          <a:bodyPr>
            <a:noAutofit/>
          </a:bodyPr>
          <a:lstStyle/>
          <a:p>
            <a:r>
              <a:rPr lang="en-US" dirty="0" smtClean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expressions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Use </a:t>
            </a:r>
            <a:r>
              <a:rPr lang="en-US" b="1" dirty="0">
                <a:solidFill>
                  <a:srgbClr val="17375E"/>
                </a:solidFill>
              </a:rPr>
              <a:t>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(arg_1, arg2, ...)</a:t>
            </a:r>
          </a:p>
        </p:txBody>
      </p:sp>
    </p:spTree>
    <p:extLst>
      <p:ext uri="{BB962C8B-B14F-4D97-AF65-F5344CB8AC3E}">
        <p14:creationId xmlns:p14="http://schemas.microsoft.com/office/powerpoint/2010/main" val="5320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</p:spTree>
    <p:extLst>
      <p:ext uri="{BB962C8B-B14F-4D97-AF65-F5344CB8AC3E}">
        <p14:creationId xmlns:p14="http://schemas.microsoft.com/office/powerpoint/2010/main" val="246593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971" y="1161781"/>
            <a:ext cx="8975600" cy="3909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what_at_n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function(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# initiate the output value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NA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if (n &lt;= length(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print_info</a:t>
            </a:r>
            <a:r>
              <a:rPr lang="en-US" sz="1600" dirty="0">
                <a:latin typeface="Courier"/>
                <a:cs typeface="Courier"/>
              </a:rPr>
              <a:t> &lt;- paste("The value of element", n, "is",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print(</a:t>
            </a:r>
            <a:r>
              <a:rPr lang="en-US" sz="1600" dirty="0" err="1">
                <a:latin typeface="Courier"/>
                <a:cs typeface="Courier"/>
              </a:rPr>
              <a:t>print_info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6699" y="4459700"/>
            <a:ext cx="390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what_at_n</a:t>
            </a:r>
            <a:r>
              <a:rPr lang="en-US" dirty="0"/>
              <a:t>(c(36, 19, 13), 2)</a:t>
            </a:r>
          </a:p>
          <a:p>
            <a:r>
              <a:rPr lang="en-US" dirty="0"/>
              <a:t>[1] "The value of element 2 is 19"</a:t>
            </a:r>
          </a:p>
          <a:p>
            <a:r>
              <a:rPr lang="en-US" dirty="0"/>
              <a:t>[1] </a:t>
            </a:r>
            <a:r>
              <a:rPr lang="en-US" dirty="0" smtClean="0"/>
              <a:t>19</a:t>
            </a:r>
          </a:p>
          <a:p>
            <a:endParaRPr lang="en-US" dirty="0"/>
          </a:p>
          <a:p>
            <a:r>
              <a:rPr lang="en-US" dirty="0"/>
              <a:t>&gt; val2 &lt;- </a:t>
            </a:r>
            <a:r>
              <a:rPr lang="en-US" dirty="0" err="1"/>
              <a:t>what_at_n</a:t>
            </a:r>
            <a:r>
              <a:rPr lang="en-US" dirty="0"/>
              <a:t>(c(36, 19, 13), 2)</a:t>
            </a:r>
          </a:p>
          <a:p>
            <a:r>
              <a:rPr lang="en-US" dirty="0"/>
              <a:t>[1] "The value of element 2 is 19"</a:t>
            </a:r>
          </a:p>
          <a:p>
            <a:r>
              <a:rPr lang="en-US" dirty="0"/>
              <a:t>&gt; val2</a:t>
            </a:r>
          </a:p>
          <a:p>
            <a:r>
              <a:rPr lang="en-US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292120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(build-in)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8229600" cy="3534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has many build-in functions</a:t>
            </a:r>
          </a:p>
          <a:p>
            <a:endParaRPr lang="en-US" sz="2800" dirty="0" smtClean="0"/>
          </a:p>
          <a:p>
            <a:r>
              <a:rPr lang="en-US" sz="2800" dirty="0" smtClean="0"/>
              <a:t>What we learn is to learn know the function of these functions and how to use them</a:t>
            </a:r>
          </a:p>
          <a:p>
            <a:endParaRPr lang="en-US" sz="2800" dirty="0" smtClean="0"/>
          </a:p>
          <a:p>
            <a:r>
              <a:rPr lang="en-US" sz="2800" dirty="0" smtClean="0"/>
              <a:t>If you have choices to use a build-in function, do not use your own function (efficiency and code sharing)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26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"apply"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lapply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sapply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endParaRPr lang="en-US" b="1" dirty="0" smtClean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 smtClean="0"/>
              <a:t>vapply</a:t>
            </a:r>
            <a:endParaRPr lang="en-US" dirty="0" smtClean="0"/>
          </a:p>
          <a:p>
            <a:r>
              <a:rPr lang="en-US" dirty="0" err="1" smtClean="0"/>
              <a:t>rapply</a:t>
            </a:r>
            <a:endParaRPr lang="en-US" dirty="0" smtClean="0"/>
          </a:p>
          <a:p>
            <a:r>
              <a:rPr lang="en-US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to simplify coding and improve computation 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9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apply</a:t>
            </a:r>
            <a:r>
              <a:rPr lang="en-US" b="1" dirty="0">
                <a:solidFill>
                  <a:srgbClr val="17375E"/>
                </a:solidFill>
              </a:rPr>
              <a:t>(X, MARGIN, FUN, ...)</a:t>
            </a:r>
          </a:p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dirty="0"/>
              <a:t>a function to margins of an array or matrix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40106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29545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1302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 smtClean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79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-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>
                <a:latin typeface="Courier"/>
                <a:cs typeface="Courier"/>
              </a:rPr>
              <a:t>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</a:t>
            </a:r>
            <a:r>
              <a:rPr lang="en-US" sz="1600" dirty="0" smtClean="0">
                <a:latin typeface="Courier"/>
                <a:cs typeface="Courier"/>
              </a:rPr>
              <a:t>3932.7997219</a:t>
            </a:r>
          </a:p>
        </p:txBody>
      </p:sp>
    </p:spTree>
    <p:extLst>
      <p:ext uri="{BB962C8B-B14F-4D97-AF65-F5344CB8AC3E}">
        <p14:creationId xmlns:p14="http://schemas.microsoft.com/office/powerpoint/2010/main" val="114234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11270</TotalTime>
  <Words>1752</Words>
  <Application>Microsoft Macintosh PowerPoint</Application>
  <PresentationFormat>On-screen Show (4:3)</PresentationFormat>
  <Paragraphs>321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 - II  Bioinformatics Applications (PLPTH813)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sapply and lapply</vt:lpstr>
      <vt:lpstr>mapply</vt:lpstr>
      <vt:lpstr>tapply</vt:lpstr>
      <vt:lpstr>aggregate</vt:lpstr>
      <vt:lpstr>table</vt:lpstr>
      <vt:lpstr>Linear models (I)</vt:lpstr>
      <vt:lpstr>Linear models (II)</vt:lpstr>
      <vt:lpstr>chi-square test</vt:lpstr>
      <vt:lpstr>t-test</vt:lpstr>
      <vt:lpstr>Online resources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121</cp:revision>
  <dcterms:created xsi:type="dcterms:W3CDTF">2014-12-15T18:58:14Z</dcterms:created>
  <dcterms:modified xsi:type="dcterms:W3CDTF">2017-02-08T22:29:35Z</dcterms:modified>
</cp:coreProperties>
</file>