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313" r:id="rId3"/>
    <p:sldId id="309" r:id="rId4"/>
    <p:sldId id="310" r:id="rId5"/>
    <p:sldId id="314" r:id="rId6"/>
    <p:sldId id="283" r:id="rId7"/>
    <p:sldId id="311" r:id="rId8"/>
    <p:sldId id="287" r:id="rId9"/>
    <p:sldId id="312" r:id="rId10"/>
    <p:sldId id="292" r:id="rId11"/>
    <p:sldId id="289" r:id="rId12"/>
    <p:sldId id="328" r:id="rId13"/>
    <p:sldId id="294" r:id="rId14"/>
    <p:sldId id="290" r:id="rId15"/>
    <p:sldId id="288" r:id="rId16"/>
    <p:sldId id="291" r:id="rId17"/>
    <p:sldId id="284" r:id="rId18"/>
    <p:sldId id="298" r:id="rId19"/>
    <p:sldId id="329" r:id="rId20"/>
    <p:sldId id="326" r:id="rId21"/>
    <p:sldId id="299" r:id="rId22"/>
    <p:sldId id="264" r:id="rId23"/>
    <p:sldId id="265" r:id="rId24"/>
    <p:sldId id="301" r:id="rId25"/>
    <p:sldId id="300" r:id="rId26"/>
    <p:sldId id="286" r:id="rId27"/>
    <p:sldId id="306" r:id="rId28"/>
    <p:sldId id="32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80" autoAdjust="0"/>
    <p:restoredTop sz="99331" autoAdjust="0"/>
  </p:normalViewPr>
  <p:slideViewPr>
    <p:cSldViewPr snapToGrid="0" snapToObjects="1">
      <p:cViewPr>
        <p:scale>
          <a:sx n="100" d="100"/>
          <a:sy n="100" d="100"/>
        </p:scale>
        <p:origin x="-106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6BB87-626E-9C4B-A7F4-9EF6478BD5F6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73F-96E8-4140-88A9-011E5B13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" TargetMode="External"/><Relationship Id="rId4" Type="http://schemas.openxmlformats.org/officeDocument/2006/relationships/hyperlink" Target="https://rstudio.beocat.cis.ksu.edu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-project.or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an.rstudio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an.r-project.org/doc/contrib/Short-refcard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smtClean="0"/>
              <a:t>PLPTH813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 smtClean="0"/>
              <a:t>2</a:t>
            </a:r>
            <a:r>
              <a:rPr lang="en-US" sz="2800" dirty="0" smtClean="0"/>
              <a:t>/2/</a:t>
            </a:r>
            <a:r>
              <a:rPr lang="en-US" sz="2800" dirty="0" smtClean="0"/>
              <a:t>2017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 subset and modify a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534" y="1384876"/>
            <a:ext cx="5994400" cy="474128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Select a subset of a vector</a:t>
            </a:r>
          </a:p>
          <a:p>
            <a:pPr marL="0" indent="0">
              <a:buNone/>
            </a:pPr>
            <a:r>
              <a:rPr lang="fr-FR" dirty="0"/>
              <a:t>x &lt;- c(10.4, 5.6, 3.1, 6.4, 21.7)</a:t>
            </a:r>
          </a:p>
          <a:p>
            <a:pPr marL="0" indent="0">
              <a:buNone/>
            </a:pPr>
            <a:r>
              <a:rPr lang="fr-FR" dirty="0"/>
              <a:t>x</a:t>
            </a:r>
            <a:r>
              <a:rPr lang="en-US" dirty="0" smtClean="0"/>
              <a:t>[c(2, 3)]</a:t>
            </a:r>
          </a:p>
          <a:p>
            <a:pPr marL="0" indent="0">
              <a:buNone/>
            </a:pPr>
            <a:r>
              <a:rPr lang="en-US" dirty="0" smtClean="0"/>
              <a:t>x[x&gt;10]</a:t>
            </a:r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[-c(1,5)]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Modify a vector</a:t>
            </a:r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[3] &lt;- 23.1</a:t>
            </a:r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 &lt;- c(x, 10.9)</a:t>
            </a:r>
          </a:p>
          <a:p>
            <a:pPr marL="0" indent="0">
              <a:buNone/>
            </a:pPr>
            <a:r>
              <a:rPr lang="en-US" dirty="0" smtClean="0"/>
              <a:t>names(x) &lt;- </a:t>
            </a:r>
            <a:r>
              <a:rPr lang="en-US" dirty="0"/>
              <a:t>c("a", "b", "</a:t>
            </a:r>
            <a:r>
              <a:rPr lang="en-US" dirty="0" smtClean="0"/>
              <a:t>c</a:t>
            </a:r>
            <a:r>
              <a:rPr lang="en-US" dirty="0"/>
              <a:t>"</a:t>
            </a:r>
            <a:r>
              <a:rPr lang="en-US" dirty="0" smtClean="0"/>
              <a:t>, </a:t>
            </a:r>
            <a:r>
              <a:rPr lang="en-US" dirty="0"/>
              <a:t>"</a:t>
            </a:r>
            <a:r>
              <a:rPr lang="en-US" dirty="0" smtClean="0"/>
              <a:t>d", </a:t>
            </a:r>
            <a:r>
              <a:rPr lang="en-US" dirty="0"/>
              <a:t>"</a:t>
            </a:r>
            <a:r>
              <a:rPr lang="en-US" dirty="0" smtClean="0"/>
              <a:t>e</a:t>
            </a:r>
            <a:r>
              <a:rPr lang="en-US" dirty="0"/>
              <a:t>"</a:t>
            </a:r>
            <a:r>
              <a:rPr lang="en-US" dirty="0" smtClean="0"/>
              <a:t>, </a:t>
            </a:r>
            <a:r>
              <a:rPr lang="en-US" dirty="0"/>
              <a:t>"</a:t>
            </a:r>
            <a:r>
              <a:rPr lang="en-US" dirty="0" smtClean="0"/>
              <a:t>f")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86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and length of a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9467" y="1329996"/>
            <a:ext cx="5969000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Mode</a:t>
            </a:r>
          </a:p>
          <a:p>
            <a:pPr marL="0" indent="0">
              <a:buNone/>
            </a:pPr>
            <a:r>
              <a:rPr lang="en-US" dirty="0" smtClean="0"/>
              <a:t># numeric, character, logical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z </a:t>
            </a:r>
            <a:r>
              <a:rPr lang="en-US" dirty="0"/>
              <a:t>&lt;- 0:9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igits &lt;- </a:t>
            </a:r>
            <a:r>
              <a:rPr lang="en-US" dirty="0" err="1" smtClean="0"/>
              <a:t>as.character</a:t>
            </a:r>
            <a:r>
              <a:rPr lang="en-US" dirty="0"/>
              <a:t>(z</a:t>
            </a:r>
            <a:r>
              <a:rPr lang="en-US" dirty="0" smtClean="0"/>
              <a:t>)  # convert to character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 &lt;- </a:t>
            </a:r>
            <a:r>
              <a:rPr lang="en-US" dirty="0" err="1" smtClean="0"/>
              <a:t>as.integer</a:t>
            </a:r>
            <a:r>
              <a:rPr lang="en-US" dirty="0"/>
              <a:t>(digits</a:t>
            </a:r>
            <a:r>
              <a:rPr lang="en-US" dirty="0" smtClean="0"/>
              <a:t>) # convert to integer</a:t>
            </a:r>
          </a:p>
          <a:p>
            <a:pPr marL="0" indent="0">
              <a:buNone/>
            </a:pPr>
            <a:endParaRPr lang="en-US" b="1" dirty="0" smtClean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Length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ength(z)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ength(z) &lt;- 5  # retain just the first 5 values</a:t>
            </a:r>
          </a:p>
        </p:txBody>
      </p:sp>
    </p:spTree>
    <p:extLst>
      <p:ext uri="{BB962C8B-B14F-4D97-AF65-F5344CB8AC3E}">
        <p14:creationId xmlns:p14="http://schemas.microsoft.com/office/powerpoint/2010/main" val="27223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738"/>
            <a:ext cx="8229600" cy="772987"/>
          </a:xfrm>
        </p:spPr>
        <p:txBody>
          <a:bodyPr/>
          <a:lstStyle/>
          <a:p>
            <a:r>
              <a:rPr lang="en-US" dirty="0" smtClean="0"/>
              <a:t>Can a vector contain different types of elements?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3300" y="1880176"/>
            <a:ext cx="5016500" cy="33395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try: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c(1, "a")</a:t>
            </a:r>
          </a:p>
          <a:p>
            <a:pPr marL="0" indent="0">
              <a:buNone/>
            </a:pPr>
            <a:r>
              <a:rPr lang="en-US" sz="2800" dirty="0" smtClean="0"/>
              <a:t>c(1, TRUE)</a:t>
            </a:r>
          </a:p>
          <a:p>
            <a:pPr marL="0" indent="0">
              <a:buNone/>
            </a:pPr>
            <a:r>
              <a:rPr lang="en-US" sz="2800" dirty="0" smtClean="0"/>
              <a:t>c(TRUE, "a")</a:t>
            </a:r>
          </a:p>
          <a:p>
            <a:pPr marL="0" indent="0">
              <a:buNone/>
            </a:pPr>
            <a:r>
              <a:rPr lang="en-US" sz="2800" dirty="0" smtClean="0"/>
              <a:t>c(1, "a", TRUE)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137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790" y="2177678"/>
            <a:ext cx="5679744" cy="3895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state &lt;- c("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",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</a:t>
            </a:r>
            <a:r>
              <a:rPr lang="en-US" sz="1600" dirty="0" smtClean="0">
                <a:latin typeface="Courier"/>
                <a:cs typeface="Courier"/>
              </a:rPr>
              <a:t>	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nt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",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</a:t>
            </a:r>
            <a:r>
              <a:rPr lang="en-US" sz="1600" dirty="0" smtClean="0">
                <a:latin typeface="Courier"/>
                <a:cs typeface="Courier"/>
              </a:rPr>
              <a:t>	"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 smtClean="0">
                <a:latin typeface="Courier"/>
                <a:cs typeface="Courier"/>
              </a:rPr>
              <a:t>vic</a:t>
            </a:r>
            <a:r>
              <a:rPr lang="en-US" sz="1600" dirty="0" smtClean="0">
                <a:latin typeface="Courier"/>
                <a:cs typeface="Courier"/>
              </a:rPr>
              <a:t>”)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</a:t>
            </a:r>
            <a:r>
              <a:rPr lang="en-US" sz="1600" dirty="0" err="1" smtClean="0">
                <a:latin typeface="Courier"/>
                <a:cs typeface="Courier"/>
              </a:rPr>
              <a:t>tatef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statef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&lt;- factor(state)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Statef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levels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</a:t>
            </a:r>
            <a:r>
              <a:rPr lang="en-US" sz="1600" dirty="0" smtClean="0">
                <a:latin typeface="Courier"/>
                <a:cs typeface="Courier"/>
              </a:rPr>
              <a:t>tate2 &lt;- </a:t>
            </a:r>
            <a:r>
              <a:rPr lang="en-US" sz="1600" dirty="0" err="1" smtClean="0">
                <a:latin typeface="Courier"/>
                <a:cs typeface="Courier"/>
              </a:rPr>
              <a:t>as.character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statef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state2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400" y="1329776"/>
            <a:ext cx="588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17375E"/>
                </a:solidFill>
              </a:rPr>
              <a:t># factor = regular vector + Levels</a:t>
            </a:r>
            <a:endParaRPr lang="en-US" sz="2000" b="1" dirty="0">
              <a:solidFill>
                <a:srgbClr val="17375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75" y="62785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5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029"/>
            <a:ext cx="8166442" cy="13864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# matrix</a:t>
            </a:r>
            <a:r>
              <a:rPr lang="en-US" dirty="0" smtClean="0"/>
              <a:t>: a special array with two dimensions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</a:t>
            </a:r>
            <a:r>
              <a:rPr lang="en-US" b="1" dirty="0" err="1" smtClean="0">
                <a:solidFill>
                  <a:srgbClr val="17375E"/>
                </a:solidFill>
              </a:rPr>
              <a:t>cbind</a:t>
            </a:r>
            <a:r>
              <a:rPr lang="en-US" b="1" dirty="0">
                <a:solidFill>
                  <a:srgbClr val="17375E"/>
                </a:solidFill>
              </a:rPr>
              <a:t>() </a:t>
            </a:r>
            <a:r>
              <a:rPr lang="en-US" dirty="0" smtClean="0"/>
              <a:t>by </a:t>
            </a:r>
            <a:r>
              <a:rPr lang="en-US" dirty="0"/>
              <a:t>binding together matrices horizontally, or column-wise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</a:t>
            </a:r>
            <a:r>
              <a:rPr lang="en-US" b="1" dirty="0" err="1" smtClean="0">
                <a:solidFill>
                  <a:srgbClr val="17375E"/>
                </a:solidFill>
              </a:rPr>
              <a:t>rbind</a:t>
            </a:r>
            <a:r>
              <a:rPr lang="en-US" b="1" dirty="0">
                <a:solidFill>
                  <a:srgbClr val="17375E"/>
                </a:solidFill>
              </a:rPr>
              <a:t>() </a:t>
            </a:r>
            <a:r>
              <a:rPr lang="en-US" dirty="0"/>
              <a:t>vertically, or row-wise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35924" y="3017621"/>
            <a:ext cx="5916810" cy="2896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err="1" smtClean="0">
                <a:latin typeface="Courier"/>
                <a:cs typeface="Courier"/>
              </a:rPr>
              <a:t>num</a:t>
            </a:r>
            <a:r>
              <a:rPr lang="en-US" sz="1600" dirty="0" smtClean="0">
                <a:latin typeface="Courier"/>
                <a:cs typeface="Courier"/>
              </a:rPr>
              <a:t> &lt;- 1:25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1600" dirty="0" err="1" smtClean="0">
                <a:latin typeface="Courier"/>
                <a:cs typeface="Courier"/>
              </a:rPr>
              <a:t>numm</a:t>
            </a:r>
            <a:r>
              <a:rPr lang="en-US" sz="1600" dirty="0" smtClean="0">
                <a:latin typeface="Courier"/>
                <a:cs typeface="Courier"/>
              </a:rPr>
              <a:t> &lt;- matrix(</a:t>
            </a:r>
            <a:r>
              <a:rPr lang="en-US" sz="1600" dirty="0" err="1" smtClean="0">
                <a:latin typeface="Courier"/>
                <a:cs typeface="Courier"/>
              </a:rPr>
              <a:t>num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nrow</a:t>
            </a:r>
            <a:r>
              <a:rPr lang="en-US" sz="1600" dirty="0" smtClean="0">
                <a:latin typeface="Courier"/>
                <a:cs typeface="Courier"/>
              </a:rPr>
              <a:t>=5, </a:t>
            </a:r>
            <a:r>
              <a:rPr lang="en-US" sz="1600" dirty="0" err="1" smtClean="0">
                <a:latin typeface="Courier"/>
                <a:cs typeface="Courier"/>
              </a:rPr>
              <a:t>byrow</a:t>
            </a:r>
            <a:r>
              <a:rPr lang="en-US" sz="1600" dirty="0" smtClean="0">
                <a:latin typeface="Courier"/>
                <a:cs typeface="Courier"/>
              </a:rPr>
              <a:t>=T)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matrix(</a:t>
            </a: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=5, </a:t>
            </a:r>
            <a:r>
              <a:rPr lang="en-US" sz="1600" dirty="0" err="1" smtClean="0">
                <a:latin typeface="Courier"/>
                <a:cs typeface="Courier"/>
              </a:rPr>
              <a:t>byrow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>
                <a:latin typeface="Courier"/>
                <a:cs typeface="Courier"/>
              </a:rPr>
              <a:t>F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1600" dirty="0" err="1" smtClean="0">
                <a:latin typeface="Courier"/>
                <a:cs typeface="Courier"/>
              </a:rPr>
              <a:t>nrow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numm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"/>
                <a:cs typeface="Courier"/>
              </a:rPr>
              <a:t>d</a:t>
            </a:r>
            <a:r>
              <a:rPr lang="en-US" sz="1600" dirty="0" smtClean="0">
                <a:latin typeface="Courier"/>
                <a:cs typeface="Courier"/>
              </a:rPr>
              <a:t>im(</a:t>
            </a:r>
            <a:r>
              <a:rPr lang="en-US" sz="1600" dirty="0" err="1" smtClean="0">
                <a:latin typeface="Courier"/>
                <a:cs typeface="Courier"/>
              </a:rPr>
              <a:t>numm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pPr marL="0" indent="0">
              <a:buFont typeface="Arial"/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cbind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[,1:2])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rbind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[1:2, ])</a:t>
            </a:r>
            <a:endParaRPr lang="en-US" sz="16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2720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2853"/>
            <a:ext cx="8229600" cy="2585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lst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&lt;- list(name="Fred", wife="Mary", </a:t>
            </a:r>
            <a:r>
              <a:rPr lang="en-US" sz="1600" dirty="0" err="1" smtClean="0">
                <a:latin typeface="Courier"/>
                <a:cs typeface="Courier"/>
              </a:rPr>
              <a:t>nkids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>
                <a:latin typeface="Courier"/>
                <a:cs typeface="Courier"/>
              </a:rPr>
              <a:t>3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kid.ages</a:t>
            </a:r>
            <a:r>
              <a:rPr lang="en-US" sz="1600" dirty="0">
                <a:latin typeface="Courier"/>
                <a:cs typeface="Courier"/>
              </a:rPr>
              <a:t>=c(4,7,9)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[1</a:t>
            </a:r>
            <a:r>
              <a:rPr lang="en-US" sz="1600" dirty="0" smtClean="0">
                <a:latin typeface="Courier"/>
                <a:cs typeface="Courier"/>
              </a:rPr>
              <a:t>]  # </a:t>
            </a:r>
            <a:r>
              <a:rPr lang="en-US" sz="1600" dirty="0" err="1" smtClean="0">
                <a:latin typeface="Courier"/>
                <a:cs typeface="Courier"/>
              </a:rPr>
              <a:t>sublist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[[1]</a:t>
            </a:r>
            <a:r>
              <a:rPr lang="en-US" sz="1600" dirty="0" smtClean="0">
                <a:latin typeface="Courier"/>
                <a:cs typeface="Courier"/>
              </a:rPr>
              <a:t>] # first element in the list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lst$name</a:t>
            </a:r>
            <a:r>
              <a:rPr lang="en-US" sz="1600" dirty="0" smtClean="0">
                <a:latin typeface="Courier"/>
                <a:cs typeface="Courier"/>
              </a:rPr>
              <a:t> # the element named “name”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345725"/>
            <a:ext cx="7202440" cy="440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Objects can be any types or modes</a:t>
            </a:r>
          </a:p>
        </p:txBody>
      </p:sp>
    </p:spTree>
    <p:extLst>
      <p:ext uri="{BB962C8B-B14F-4D97-AF65-F5344CB8AC3E}">
        <p14:creationId xmlns:p14="http://schemas.microsoft.com/office/powerpoint/2010/main" val="3967597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83255" cy="772987"/>
          </a:xfrm>
        </p:spPr>
        <p:txBody>
          <a:bodyPr/>
          <a:lstStyle/>
          <a:p>
            <a:r>
              <a:rPr lang="en-US" dirty="0" err="1" smtClean="0"/>
              <a:t>data.frame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58" y="1920764"/>
            <a:ext cx="8608919" cy="191463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7375E"/>
                </a:solidFill>
              </a:rPr>
              <a:t>Making </a:t>
            </a:r>
            <a:r>
              <a:rPr lang="en-US" b="1" dirty="0" smtClean="0">
                <a:solidFill>
                  <a:srgbClr val="17375E"/>
                </a:solidFill>
              </a:rPr>
              <a:t>a data frame: </a:t>
            </a:r>
            <a:r>
              <a:rPr lang="en-US" b="1" dirty="0" err="1" smtClean="0">
                <a:solidFill>
                  <a:srgbClr val="17375E"/>
                </a:solidFill>
              </a:rPr>
              <a:t>df</a:t>
            </a:r>
            <a:endParaRPr lang="en-US" b="1" dirty="0" smtClean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df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&lt;- </a:t>
            </a:r>
            <a:r>
              <a:rPr lang="en-US" sz="2000" dirty="0" err="1">
                <a:latin typeface="Courier"/>
                <a:cs typeface="Courier"/>
              </a:rPr>
              <a:t>data.frame</a:t>
            </a:r>
            <a:r>
              <a:rPr lang="en-US" sz="2000" dirty="0">
                <a:latin typeface="Courier"/>
                <a:cs typeface="Courier"/>
              </a:rPr>
              <a:t>(name=c("Josh", "rose"), age=c(23, 35)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endParaRPr lang="en-US" sz="2000" dirty="0" smtClean="0">
              <a:latin typeface="Courier"/>
              <a:cs typeface="Courier"/>
            </a:endParaRPr>
          </a:p>
          <a:p>
            <a:endParaRPr lang="en-US" b="1" dirty="0" smtClean="0">
              <a:solidFill>
                <a:srgbClr val="17375E"/>
              </a:solidFill>
            </a:endParaRPr>
          </a:p>
          <a:p>
            <a:r>
              <a:rPr lang="en-US" b="1" dirty="0" smtClean="0">
                <a:solidFill>
                  <a:srgbClr val="17375E"/>
                </a:solidFill>
              </a:rPr>
              <a:t>Working with data </a:t>
            </a:r>
            <a:r>
              <a:rPr lang="en-US" b="1" dirty="0" smtClean="0">
                <a:solidFill>
                  <a:srgbClr val="17375E"/>
                </a:solidFill>
              </a:rPr>
              <a:t>frames</a:t>
            </a:r>
            <a:endParaRPr lang="en-US" b="1" dirty="0" smtClean="0">
              <a:solidFill>
                <a:srgbClr val="17375E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3359" y="4627395"/>
            <a:ext cx="8229600" cy="162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8967" y="3842993"/>
            <a:ext cx="2278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df$name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d</a:t>
            </a:r>
            <a:r>
              <a:rPr lang="en-US" sz="2400" dirty="0" err="1" smtClean="0">
                <a:latin typeface="Courier"/>
                <a:cs typeface="Courier"/>
              </a:rPr>
              <a:t>f</a:t>
            </a:r>
            <a:r>
              <a:rPr lang="en-US" sz="2400" dirty="0" smtClean="0">
                <a:latin typeface="Courier"/>
                <a:cs typeface="Courier"/>
              </a:rPr>
              <a:t>[, 1]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df</a:t>
            </a:r>
            <a:r>
              <a:rPr lang="en-US" sz="2400" dirty="0">
                <a:latin typeface="Courier"/>
                <a:cs typeface="Courier"/>
              </a:rPr>
              <a:t>[[1]]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df</a:t>
            </a:r>
            <a:r>
              <a:rPr lang="en-US" sz="2400" dirty="0">
                <a:latin typeface="Courier"/>
                <a:cs typeface="Courier"/>
              </a:rPr>
              <a:t>[1</a:t>
            </a:r>
            <a:r>
              <a:rPr lang="en-US" sz="2400" dirty="0" smtClean="0">
                <a:latin typeface="Courier"/>
                <a:cs typeface="Courier"/>
              </a:rPr>
              <a:t>]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78234" y="3842993"/>
            <a:ext cx="2921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Courier"/>
                <a:cs typeface="Courier"/>
              </a:defRPr>
            </a:lvl1pPr>
          </a:lstStyle>
          <a:p>
            <a:r>
              <a:rPr lang="en-US" dirty="0"/>
              <a:t>head(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tail(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summary(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 </a:t>
            </a:r>
          </a:p>
        </p:txBody>
      </p:sp>
      <p:pic>
        <p:nvPicPr>
          <p:cNvPr id="6" name="Picture 5" descr="Screenshot 2017-02-01 23.12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74638"/>
            <a:ext cx="2628900" cy="15247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3999" y="2463801"/>
            <a:ext cx="8708277" cy="2666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7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import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1141" y="1406619"/>
            <a:ext cx="8773591" cy="4498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scan()</a:t>
            </a:r>
            <a:r>
              <a:rPr lang="en-US" dirty="0" smtClean="0"/>
              <a:t>: to read data from a file to a vector or list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cat(</a:t>
            </a:r>
            <a:r>
              <a:rPr lang="en-US" sz="2000" dirty="0">
                <a:latin typeface="Courier"/>
                <a:cs typeface="Courier"/>
              </a:rPr>
              <a:t>"</a:t>
            </a:r>
            <a:r>
              <a:rPr lang="en-US" sz="2000" dirty="0" err="1" smtClean="0">
                <a:latin typeface="Courier"/>
                <a:cs typeface="Courier"/>
              </a:rPr>
              <a:t>lisa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Jone</a:t>
            </a:r>
            <a:r>
              <a:rPr lang="en-US" sz="2000" dirty="0" smtClean="0">
                <a:latin typeface="Courier"/>
                <a:cs typeface="Courier"/>
              </a:rPr>
              <a:t>"</a:t>
            </a:r>
            <a:r>
              <a:rPr lang="en-US" sz="2000" dirty="0">
                <a:latin typeface="Courier"/>
                <a:cs typeface="Courier"/>
              </a:rPr>
              <a:t>, "</a:t>
            </a:r>
            <a:r>
              <a:rPr lang="en-US" sz="2000" dirty="0" smtClean="0">
                <a:latin typeface="Courier"/>
                <a:cs typeface="Courier"/>
              </a:rPr>
              <a:t>28 21</a:t>
            </a:r>
            <a:r>
              <a:rPr lang="en-US" sz="2000" dirty="0">
                <a:latin typeface="Courier"/>
                <a:cs typeface="Courier"/>
              </a:rPr>
              <a:t>"</a:t>
            </a:r>
            <a:r>
              <a:rPr lang="en-US" sz="2000" dirty="0" smtClean="0">
                <a:latin typeface="Courier"/>
                <a:cs typeface="Courier"/>
              </a:rPr>
              <a:t>, file </a:t>
            </a:r>
            <a:r>
              <a:rPr lang="en-US" sz="2000" dirty="0">
                <a:latin typeface="Courier"/>
                <a:cs typeface="Courier"/>
              </a:rPr>
              <a:t>= "</a:t>
            </a:r>
            <a:r>
              <a:rPr lang="en-US" sz="2000" dirty="0" err="1" smtClean="0">
                <a:latin typeface="Courier"/>
                <a:cs typeface="Courier"/>
              </a:rPr>
              <a:t>hrdb.txt</a:t>
            </a:r>
            <a:r>
              <a:rPr lang="en-US" sz="2000" dirty="0" smtClean="0">
                <a:latin typeface="Courier"/>
                <a:cs typeface="Courier"/>
              </a:rPr>
              <a:t>"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sep</a:t>
            </a:r>
            <a:r>
              <a:rPr lang="en-US" sz="2000" dirty="0">
                <a:latin typeface="Courier"/>
                <a:cs typeface="Courier"/>
              </a:rPr>
              <a:t> = "\n")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hr</a:t>
            </a:r>
            <a:r>
              <a:rPr lang="en-US" sz="2000" dirty="0" smtClean="0">
                <a:latin typeface="Courier"/>
                <a:cs typeface="Courier"/>
              </a:rPr>
              <a:t> &lt;- scan(</a:t>
            </a:r>
            <a:r>
              <a:rPr lang="en-US" sz="2000" dirty="0">
                <a:latin typeface="Courier"/>
                <a:cs typeface="Courier"/>
              </a:rPr>
              <a:t>"</a:t>
            </a:r>
            <a:r>
              <a:rPr lang="en-US" sz="2000" dirty="0" err="1" smtClean="0">
                <a:latin typeface="Courier"/>
                <a:cs typeface="Courier"/>
              </a:rPr>
              <a:t>hrdb.txt</a:t>
            </a:r>
            <a:r>
              <a:rPr lang="en-US" sz="2000" dirty="0" smtClean="0">
                <a:latin typeface="Courier"/>
                <a:cs typeface="Courier"/>
              </a:rPr>
              <a:t>"</a:t>
            </a:r>
            <a:r>
              <a:rPr lang="en-US" sz="2000" dirty="0">
                <a:latin typeface="Courier"/>
                <a:cs typeface="Courier"/>
              </a:rPr>
              <a:t>, what=character(</a:t>
            </a:r>
            <a:r>
              <a:rPr lang="en-US" sz="2000" dirty="0" smtClean="0">
                <a:latin typeface="Courier"/>
                <a:cs typeface="Courier"/>
              </a:rPr>
              <a:t>))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hr</a:t>
            </a:r>
            <a:endParaRPr lang="en-US" sz="2000" dirty="0" smtClean="0">
              <a:latin typeface="Courier"/>
              <a:cs typeface="Courier"/>
            </a:endParaRPr>
          </a:p>
          <a:p>
            <a:endParaRPr lang="en-US" b="1" dirty="0" smtClean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</a:t>
            </a:r>
            <a:r>
              <a:rPr lang="en-US" b="1" dirty="0" err="1" smtClean="0">
                <a:solidFill>
                  <a:srgbClr val="17375E"/>
                </a:solidFill>
              </a:rPr>
              <a:t>read.table</a:t>
            </a:r>
            <a:r>
              <a:rPr lang="en-US" b="1" dirty="0" smtClean="0">
                <a:solidFill>
                  <a:srgbClr val="17375E"/>
                </a:solidFill>
              </a:rPr>
              <a:t>()</a:t>
            </a:r>
            <a:r>
              <a:rPr lang="en-US" dirty="0" smtClean="0"/>
              <a:t>: to read a data frame (table) directly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</a:t>
            </a:r>
            <a:r>
              <a:rPr lang="en-US" b="1" dirty="0" err="1" smtClean="0">
                <a:solidFill>
                  <a:srgbClr val="17375E"/>
                </a:solidFill>
              </a:rPr>
              <a:t>read.delim</a:t>
            </a:r>
            <a:r>
              <a:rPr lang="en-US" b="1" dirty="0" smtClean="0">
                <a:solidFill>
                  <a:srgbClr val="17375E"/>
                </a:solidFill>
              </a:rPr>
              <a:t>, </a:t>
            </a:r>
            <a:r>
              <a:rPr lang="en-US" b="1" dirty="0" err="1" smtClean="0">
                <a:solidFill>
                  <a:srgbClr val="17375E"/>
                </a:solidFill>
              </a:rPr>
              <a:t>read.csv</a:t>
            </a:r>
            <a:endParaRPr lang="en-US" b="1" dirty="0" smtClean="0">
              <a:solidFill>
                <a:srgbClr val="17375E"/>
              </a:solidFill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d </a:t>
            </a:r>
            <a:r>
              <a:rPr lang="en-US" sz="2000" dirty="0">
                <a:latin typeface="Courier"/>
                <a:cs typeface="Courier"/>
              </a:rPr>
              <a:t>&lt;- </a:t>
            </a:r>
            <a:r>
              <a:rPr lang="en-US" sz="2000" dirty="0" err="1">
                <a:latin typeface="Courier"/>
                <a:cs typeface="Courier"/>
              </a:rPr>
              <a:t>read.delim</a:t>
            </a:r>
            <a:r>
              <a:rPr lang="en-US" sz="2000" dirty="0">
                <a:latin typeface="Courier"/>
                <a:cs typeface="Courier"/>
              </a:rPr>
              <a:t>("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 smtClean="0">
                <a:latin typeface="Courier"/>
                <a:cs typeface="Courier"/>
              </a:rPr>
              <a:t>", </a:t>
            </a:r>
            <a:r>
              <a:rPr lang="en-US" sz="2000" dirty="0" err="1" smtClean="0">
                <a:latin typeface="Courier"/>
                <a:cs typeface="Courier"/>
              </a:rPr>
              <a:t>sep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= "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"</a:t>
            </a:r>
            <a:r>
              <a:rPr lang="en-US" sz="2000" dirty="0" smtClean="0">
                <a:latin typeface="Courier"/>
                <a:cs typeface="Courier"/>
              </a:rPr>
              <a:t>, header = F)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c</a:t>
            </a:r>
            <a:r>
              <a:rPr lang="en-US" sz="2000" dirty="0" err="1" smtClean="0">
                <a:latin typeface="Courier"/>
                <a:cs typeface="Courier"/>
              </a:rPr>
              <a:t>olnames</a:t>
            </a:r>
            <a:r>
              <a:rPr lang="en-US" sz="2000" dirty="0" smtClean="0">
                <a:latin typeface="Courier"/>
                <a:cs typeface="Courier"/>
              </a:rPr>
              <a:t>(d) &lt;- </a:t>
            </a:r>
            <a:r>
              <a:rPr lang="en-US" sz="2000" dirty="0">
                <a:latin typeface="Courier"/>
                <a:cs typeface="Courier"/>
              </a:rPr>
              <a:t>c("</a:t>
            </a:r>
            <a:r>
              <a:rPr lang="en-US" sz="2000" dirty="0" smtClean="0">
                <a:latin typeface="Courier"/>
                <a:cs typeface="Courier"/>
              </a:rPr>
              <a:t>P1</a:t>
            </a:r>
            <a:r>
              <a:rPr lang="en-US" sz="2000" dirty="0">
                <a:latin typeface="Courier"/>
                <a:cs typeface="Courier"/>
              </a:rPr>
              <a:t>"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>
                <a:latin typeface="Courier"/>
                <a:cs typeface="Courier"/>
              </a:rPr>
              <a:t>"</a:t>
            </a:r>
            <a:r>
              <a:rPr lang="en-US" sz="2000" dirty="0" smtClean="0">
                <a:latin typeface="Courier"/>
                <a:cs typeface="Courier"/>
              </a:rPr>
              <a:t>P2</a:t>
            </a:r>
            <a:r>
              <a:rPr lang="en-US" sz="2000" dirty="0">
                <a:latin typeface="Courier"/>
                <a:cs typeface="Courier"/>
              </a:rPr>
              <a:t>")</a:t>
            </a:r>
            <a:endParaRPr lang="en-US" sz="20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169" y="1384876"/>
            <a:ext cx="8583804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</a:t>
            </a:r>
            <a:r>
              <a:rPr lang="en-US" b="1" dirty="0" err="1" smtClean="0">
                <a:solidFill>
                  <a:srgbClr val="17375E"/>
                </a:solidFill>
              </a:rPr>
              <a:t>write.table</a:t>
            </a:r>
            <a:r>
              <a:rPr lang="en-US" b="1" dirty="0" smtClean="0">
                <a:solidFill>
                  <a:srgbClr val="17375E"/>
                </a:solidFill>
              </a:rPr>
              <a:t>()</a:t>
            </a:r>
            <a:r>
              <a:rPr lang="en-US" dirty="0" smtClean="0"/>
              <a:t> or </a:t>
            </a:r>
            <a:r>
              <a:rPr lang="en-US" b="1" dirty="0" err="1" smtClean="0">
                <a:solidFill>
                  <a:srgbClr val="17375E"/>
                </a:solidFill>
              </a:rPr>
              <a:t>write.csv</a:t>
            </a:r>
            <a:r>
              <a:rPr lang="en-US" b="1" dirty="0" smtClean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endParaRPr lang="en-US" dirty="0" smtClean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rgbClr val="17375E"/>
                </a:solidFill>
                <a:latin typeface="Courier"/>
                <a:cs typeface="Courier"/>
              </a:rPr>
              <a:t>#</a:t>
            </a:r>
            <a:r>
              <a:rPr lang="en-US" sz="1900" dirty="0">
                <a:solidFill>
                  <a:srgbClr val="17375E"/>
                </a:solidFill>
                <a:latin typeface="Courier"/>
                <a:cs typeface="Courier"/>
              </a:rPr>
              <a:t># To write a </a:t>
            </a:r>
            <a:r>
              <a:rPr lang="en-US" sz="1900" dirty="0" smtClean="0">
                <a:solidFill>
                  <a:srgbClr val="17375E"/>
                </a:solidFill>
                <a:latin typeface="Courier"/>
                <a:cs typeface="Courier"/>
              </a:rPr>
              <a:t>tab-delimited file:</a:t>
            </a:r>
            <a:endParaRPr lang="en-US" sz="1900" dirty="0">
              <a:solidFill>
                <a:srgbClr val="17375E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1900" dirty="0">
                <a:latin typeface="Courier"/>
                <a:cs typeface="Courier"/>
              </a:rPr>
              <a:t>x &lt;- </a:t>
            </a:r>
            <a:r>
              <a:rPr lang="it-IT" sz="1900" dirty="0" err="1">
                <a:latin typeface="Courier"/>
                <a:cs typeface="Courier"/>
              </a:rPr>
              <a:t>data.frame</a:t>
            </a:r>
            <a:r>
              <a:rPr lang="it-IT" sz="1900" dirty="0">
                <a:latin typeface="Courier"/>
                <a:cs typeface="Courier"/>
              </a:rPr>
              <a:t>(a = "</a:t>
            </a:r>
            <a:r>
              <a:rPr lang="it-IT" sz="1900" dirty="0" err="1" smtClean="0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"</a:t>
            </a:r>
            <a:r>
              <a:rPr lang="it-IT" sz="1900" dirty="0" smtClean="0">
                <a:latin typeface="Courier"/>
                <a:cs typeface="Courier"/>
              </a:rPr>
              <a:t>, </a:t>
            </a:r>
            <a:r>
              <a:rPr lang="it-IT" sz="1900" dirty="0">
                <a:latin typeface="Courier"/>
                <a:cs typeface="Courier"/>
              </a:rPr>
              <a:t>b = 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it-IT" sz="1900" dirty="0" err="1">
                <a:latin typeface="Courier"/>
                <a:cs typeface="Courier"/>
              </a:rPr>
              <a:t>write.table</a:t>
            </a:r>
            <a:r>
              <a:rPr lang="it-IT" sz="1900" dirty="0">
                <a:latin typeface="Courier"/>
                <a:cs typeface="Courier"/>
              </a:rPr>
              <a:t>(x, </a:t>
            </a:r>
            <a:r>
              <a:rPr lang="it-IT" sz="1900" dirty="0" smtClean="0">
                <a:latin typeface="Courier"/>
                <a:cs typeface="Courier"/>
              </a:rPr>
              <a:t>file="</a:t>
            </a:r>
            <a:r>
              <a:rPr lang="it-IT" sz="1900" dirty="0" err="1" smtClean="0">
                <a:latin typeface="Courier"/>
                <a:cs typeface="Courier"/>
              </a:rPr>
              <a:t>foo.txt</a:t>
            </a:r>
            <a:r>
              <a:rPr lang="it-IT" sz="1900" dirty="0" smtClean="0">
                <a:latin typeface="Courier"/>
                <a:cs typeface="Courier"/>
              </a:rPr>
              <a:t>"</a:t>
            </a:r>
            <a:r>
              <a:rPr lang="it-IT" sz="1900" dirty="0">
                <a:latin typeface="Courier"/>
                <a:cs typeface="Courier"/>
              </a:rPr>
              <a:t>, </a:t>
            </a:r>
            <a:r>
              <a:rPr lang="it-IT" sz="1900" dirty="0" err="1" smtClean="0">
                <a:solidFill>
                  <a:srgbClr val="17375E"/>
                </a:solidFill>
                <a:latin typeface="Courier"/>
                <a:cs typeface="Courier"/>
              </a:rPr>
              <a:t>sep</a:t>
            </a:r>
            <a:r>
              <a:rPr lang="it-IT" sz="1900" dirty="0" smtClean="0">
                <a:solidFill>
                  <a:srgbClr val="17375E"/>
                </a:solidFill>
                <a:latin typeface="Courier"/>
                <a:cs typeface="Courier"/>
              </a:rPr>
              <a:t>=</a:t>
            </a:r>
            <a:r>
              <a:rPr lang="it-IT" sz="2000" dirty="0"/>
              <a:t>"</a:t>
            </a:r>
            <a:r>
              <a:rPr lang="it-IT" sz="1900" dirty="0" smtClean="0">
                <a:solidFill>
                  <a:srgbClr val="17375E"/>
                </a:solidFill>
                <a:latin typeface="Courier"/>
                <a:cs typeface="Courier"/>
              </a:rPr>
              <a:t>\t"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, </a:t>
            </a:r>
            <a:r>
              <a:rPr lang="it-IT" sz="1900" dirty="0" err="1" smtClean="0">
                <a:solidFill>
                  <a:srgbClr val="17375E"/>
                </a:solidFill>
                <a:latin typeface="Courier"/>
                <a:cs typeface="Courier"/>
              </a:rPr>
              <a:t>row.names</a:t>
            </a:r>
            <a:r>
              <a:rPr lang="it-IT" sz="1900" dirty="0" smtClean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endParaRPr lang="en-US" sz="19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 smtClean="0">
                <a:latin typeface="Courier"/>
                <a:cs typeface="Courier"/>
              </a:rPr>
              <a:t>#</a:t>
            </a:r>
            <a:r>
              <a:rPr lang="en-US" sz="1900" dirty="0">
                <a:latin typeface="Courier"/>
                <a:cs typeface="Courier"/>
              </a:rPr>
              <a:t># and to read this file back into R one needs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read.table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 smtClean="0">
                <a:latin typeface="Courier"/>
                <a:cs typeface="Courier"/>
              </a:rPr>
              <a:t>foo.txt</a:t>
            </a:r>
            <a:r>
              <a:rPr lang="it-IT" sz="1900" dirty="0" smtClean="0">
                <a:latin typeface="Courier"/>
                <a:cs typeface="Courier"/>
              </a:rPr>
              <a:t>"</a:t>
            </a:r>
            <a:r>
              <a:rPr lang="en-US" sz="1900" dirty="0" smtClean="0">
                <a:latin typeface="Courier"/>
                <a:cs typeface="Courier"/>
              </a:rPr>
              <a:t>)</a:t>
            </a: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</a:t>
            </a:r>
            <a:r>
              <a:rPr lang="en-US" sz="1900" dirty="0" smtClean="0">
                <a:latin typeface="Courier"/>
                <a:cs typeface="Courier"/>
              </a:rPr>
              <a:t># </a:t>
            </a:r>
            <a:r>
              <a:rPr lang="en-US" sz="1900" dirty="0">
                <a:latin typeface="Courier"/>
                <a:cs typeface="Courier"/>
              </a:rPr>
              <a:t>Alternatively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write.csv</a:t>
            </a:r>
            <a:r>
              <a:rPr lang="en-US" sz="1900" dirty="0">
                <a:latin typeface="Courier"/>
                <a:cs typeface="Courier"/>
              </a:rPr>
              <a:t>(x, file = "</a:t>
            </a:r>
            <a:r>
              <a:rPr lang="en-US" sz="1900" dirty="0" err="1" smtClean="0">
                <a:latin typeface="Courier"/>
                <a:cs typeface="Courier"/>
              </a:rPr>
              <a:t>foo.csv</a:t>
            </a:r>
            <a:r>
              <a:rPr lang="en-US" sz="1800" dirty="0">
                <a:latin typeface="Courier"/>
                <a:cs typeface="Courier"/>
              </a:rPr>
              <a:t>"</a:t>
            </a:r>
            <a:r>
              <a:rPr lang="en-US" sz="1900" dirty="0" smtClean="0">
                <a:latin typeface="Courier"/>
                <a:cs typeface="Courier"/>
              </a:rPr>
              <a:t>, </a:t>
            </a:r>
            <a:r>
              <a:rPr lang="en-US" sz="1900" dirty="0" err="1" smtClean="0">
                <a:latin typeface="Courier"/>
                <a:cs typeface="Courier"/>
              </a:rPr>
              <a:t>row.names</a:t>
            </a:r>
            <a:r>
              <a:rPr lang="en-US" sz="1900" dirty="0" smtClean="0">
                <a:latin typeface="Courier"/>
                <a:cs typeface="Courier"/>
              </a:rPr>
              <a:t>=FALSE)</a:t>
            </a: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 err="1" smtClean="0">
                <a:latin typeface="Courier"/>
                <a:cs typeface="Courier"/>
              </a:rPr>
              <a:t>read.csv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900" dirty="0">
                <a:latin typeface="Courier"/>
                <a:cs typeface="Courier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055068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3923724"/>
          </a:xfrm>
        </p:spPr>
        <p:txBody>
          <a:bodyPr/>
          <a:lstStyle/>
          <a:p>
            <a:r>
              <a:rPr lang="en-US" dirty="0" smtClean="0"/>
              <a:t>Create a data frame </a:t>
            </a:r>
          </a:p>
          <a:p>
            <a:pPr marL="0" indent="0">
              <a:buNone/>
            </a:pPr>
            <a:r>
              <a:rPr lang="en-US" dirty="0" smtClean="0"/>
              <a:t>three columns: 1. Name 2. Major 3. Gender</a:t>
            </a:r>
          </a:p>
          <a:p>
            <a:pPr marL="0" indent="0">
              <a:buNone/>
            </a:pPr>
            <a:r>
              <a:rPr lang="en-US" dirty="0" smtClean="0"/>
              <a:t>three rows (entries): your neighbors and you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write an output file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and then read the file to R and add one more column</a:t>
            </a:r>
          </a:p>
          <a:p>
            <a:pPr marL="0" indent="0">
              <a:buNone/>
            </a:pPr>
            <a:r>
              <a:rPr lang="en-US" dirty="0" smtClean="0"/>
              <a:t>(e.g., favorite color)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526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3059" y="1312070"/>
            <a:ext cx="7547061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Rstudio</a:t>
            </a:r>
            <a:r>
              <a:rPr lang="en-US" dirty="0" smtClean="0"/>
              <a:t> is an open source integrated development environment (IDE) for 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your own </a:t>
            </a:r>
            <a:r>
              <a:rPr lang="en-US" dirty="0" smtClean="0"/>
              <a:t>machine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Rstudio</a:t>
            </a:r>
            <a:r>
              <a:rPr lang="en-US" dirty="0" smtClean="0"/>
              <a:t> Desktop)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Download and install </a:t>
            </a:r>
            <a:r>
              <a:rPr lang="en-US" dirty="0" smtClean="0">
                <a:hlinkClick r:id="rId2"/>
              </a:rPr>
              <a:t>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Download and install </a:t>
            </a:r>
            <a:r>
              <a:rPr lang="en-US" dirty="0" err="1" smtClean="0">
                <a:hlinkClick r:id="rId3"/>
              </a:rPr>
              <a:t>Rstudio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Rstudio</a:t>
            </a:r>
            <a:r>
              <a:rPr lang="en-US" dirty="0"/>
              <a:t> </a:t>
            </a:r>
            <a:r>
              <a:rPr lang="en-US" dirty="0" smtClean="0"/>
              <a:t>at </a:t>
            </a:r>
            <a:r>
              <a:rPr lang="en-US" dirty="0" err="1" smtClean="0"/>
              <a:t>Beocat</a:t>
            </a:r>
            <a:r>
              <a:rPr lang="en-US" dirty="0" smtClean="0"/>
              <a:t> (</a:t>
            </a:r>
            <a:r>
              <a:rPr lang="en-US" dirty="0" err="1" smtClean="0"/>
              <a:t>Rstudio</a:t>
            </a:r>
            <a:r>
              <a:rPr lang="en-US" dirty="0" smtClean="0"/>
              <a:t> server)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https://rstudio.beocat.cis.ksu.edu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Your KSU ID and password to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06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594714"/>
            <a:ext cx="7734300" cy="2748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nstall.packages</a:t>
            </a:r>
            <a:r>
              <a:rPr lang="en-US" dirty="0" smtClean="0"/>
              <a:t>(</a:t>
            </a:r>
            <a:r>
              <a:rPr lang="en-US" dirty="0"/>
              <a:t>'ggplot2')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('</a:t>
            </a:r>
            <a:r>
              <a:rPr lang="en-US" dirty="0" smtClean="0"/>
              <a:t>ggplot2</a:t>
            </a:r>
            <a:r>
              <a:rPr lang="en-US" dirty="0"/>
              <a:t>'</a:t>
            </a:r>
            <a:r>
              <a:rPr lang="en-US" dirty="0" smtClean="0"/>
              <a:t>, repos</a:t>
            </a:r>
            <a:r>
              <a:rPr lang="en-US" dirty="0"/>
              <a:t>='</a:t>
            </a:r>
            <a:r>
              <a:rPr lang="en-US" dirty="0">
                <a:hlinkClick r:id="rId2"/>
              </a:rPr>
              <a:t>http://cran.rstudio.com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/>
              <a:t>'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### before using it, run: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library</a:t>
            </a:r>
            <a:r>
              <a:rPr lang="en-US" dirty="0"/>
              <a:t>('</a:t>
            </a:r>
            <a:r>
              <a:rPr lang="en-US" dirty="0" smtClean="0"/>
              <a:t>ggplot2</a:t>
            </a:r>
            <a:r>
              <a:rPr lang="en-US" dirty="0"/>
              <a:t>'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215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catter plot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85774" y="1425064"/>
            <a:ext cx="5448502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 </a:t>
            </a:r>
            <a:r>
              <a:rPr lang="en-US" dirty="0" smtClean="0">
                <a:latin typeface="Courier"/>
                <a:cs typeface="Courier"/>
              </a:rPr>
              <a:t>data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area &lt;- state.x77[, "Area"]</a:t>
            </a:r>
          </a:p>
          <a:p>
            <a:r>
              <a:rPr lang="en-US" dirty="0">
                <a:latin typeface="Courier"/>
                <a:cs typeface="Courier"/>
              </a:rPr>
              <a:t>pop &lt;- state.x77[, "Population"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scatter </a:t>
            </a:r>
            <a:r>
              <a:rPr lang="en-US" dirty="0" smtClean="0">
                <a:latin typeface="Courier"/>
                <a:cs typeface="Courier"/>
              </a:rPr>
              <a:t>plot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plot</a:t>
            </a:r>
            <a:r>
              <a:rPr lang="en-US" dirty="0">
                <a:latin typeface="Courier"/>
                <a:cs typeface="Courier"/>
              </a:rPr>
              <a:t>(area, pop, main="US States 1977")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# label points</a:t>
            </a:r>
          </a:p>
          <a:p>
            <a:r>
              <a:rPr lang="en-US" dirty="0" err="1" smtClean="0">
                <a:latin typeface="Courier"/>
                <a:cs typeface="Courier"/>
              </a:rPr>
              <a:t>state.max.area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&lt;- </a:t>
            </a:r>
            <a:r>
              <a:rPr lang="en-US" dirty="0" err="1">
                <a:latin typeface="Courier"/>
                <a:cs typeface="Courier"/>
              </a:rPr>
              <a:t>which.max</a:t>
            </a:r>
            <a:r>
              <a:rPr lang="en-US" dirty="0">
                <a:latin typeface="Courier"/>
                <a:cs typeface="Courier"/>
              </a:rPr>
              <a:t>(area)</a:t>
            </a:r>
          </a:p>
          <a:p>
            <a:r>
              <a:rPr lang="en-US" dirty="0" smtClean="0">
                <a:latin typeface="Courier"/>
                <a:cs typeface="Courier"/>
              </a:rPr>
              <a:t>points</a:t>
            </a:r>
            <a:r>
              <a:rPr lang="en-US" dirty="0">
                <a:latin typeface="Courier"/>
                <a:cs typeface="Courier"/>
              </a:rPr>
              <a:t>(area[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pop</a:t>
            </a:r>
            <a:r>
              <a:rPr lang="en-US" dirty="0">
                <a:latin typeface="Courier"/>
                <a:cs typeface="Courier"/>
              </a:rPr>
              <a:t>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col</a:t>
            </a:r>
            <a:r>
              <a:rPr lang="en-US" dirty="0">
                <a:latin typeface="Courier"/>
                <a:cs typeface="Courier"/>
              </a:rPr>
              <a:t>="red",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points(area["Kansas"], pop["Kansas"]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col</a:t>
            </a:r>
            <a:r>
              <a:rPr lang="en-US" dirty="0">
                <a:latin typeface="Courier"/>
                <a:cs typeface="Courier"/>
              </a:rPr>
              <a:t>="purple",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67808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7843"/>
          </a:xfrm>
        </p:spPr>
        <p:txBody>
          <a:bodyPr>
            <a:normAutofit/>
          </a:bodyPr>
          <a:lstStyle/>
          <a:p>
            <a:r>
              <a:rPr lang="en-US" dirty="0" err="1"/>
              <a:t>B</a:t>
            </a:r>
            <a:r>
              <a:rPr lang="en-US" dirty="0" err="1" smtClean="0"/>
              <a:t>arplot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6999" y="1996846"/>
            <a:ext cx="8957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>
                <a:latin typeface="Courier"/>
                <a:cs typeface="Courier"/>
              </a:rPr>
              <a:t>barplot(pop/</a:t>
            </a:r>
            <a:r>
              <a:rPr lang="fi-FI" sz="1600" dirty="0" smtClean="0">
                <a:latin typeface="Courier"/>
                <a:cs typeface="Courier"/>
              </a:rPr>
              <a:t>1000, </a:t>
            </a:r>
            <a:r>
              <a:rPr lang="fi-FI" sz="1600" dirty="0" err="1" smtClean="0">
                <a:latin typeface="Courier"/>
                <a:cs typeface="Courier"/>
              </a:rPr>
              <a:t>ylab</a:t>
            </a:r>
            <a:r>
              <a:rPr lang="fi-FI" sz="1600" dirty="0" err="1">
                <a:latin typeface="Courier"/>
                <a:cs typeface="Courier"/>
              </a:rPr>
              <a:t>="Pop</a:t>
            </a:r>
            <a:r>
              <a:rPr lang="fi-FI" sz="1600" dirty="0">
                <a:latin typeface="Courier"/>
                <a:cs typeface="Courier"/>
              </a:rPr>
              <a:t> (x1000,000</a:t>
            </a:r>
            <a:r>
              <a:rPr lang="fi-FI" sz="1600" dirty="0" smtClean="0">
                <a:latin typeface="Courier"/>
                <a:cs typeface="Courier"/>
              </a:rPr>
              <a:t>)"</a:t>
            </a:r>
            <a:r>
              <a:rPr lang="fi-FI" sz="1600" dirty="0">
                <a:latin typeface="Courier"/>
                <a:cs typeface="Courier"/>
              </a:rPr>
              <a:t>, </a:t>
            </a:r>
            <a:r>
              <a:rPr lang="fi-FI" sz="1600" dirty="0" err="1" smtClean="0">
                <a:latin typeface="Courier"/>
                <a:cs typeface="Courier"/>
              </a:rPr>
              <a:t>main</a:t>
            </a:r>
            <a:r>
              <a:rPr lang="fi-FI" sz="1600" dirty="0" err="1">
                <a:latin typeface="Courier"/>
                <a:cs typeface="Courier"/>
              </a:rPr>
              <a:t>="US</a:t>
            </a:r>
            <a:r>
              <a:rPr lang="fi-FI" sz="1600" dirty="0">
                <a:latin typeface="Courier"/>
                <a:cs typeface="Courier"/>
              </a:rPr>
              <a:t> </a:t>
            </a:r>
            <a:r>
              <a:rPr lang="fi-FI" sz="1600" dirty="0" smtClean="0">
                <a:latin typeface="Courier"/>
                <a:cs typeface="Courier"/>
              </a:rPr>
              <a:t>1977")</a:t>
            </a:r>
          </a:p>
          <a:p>
            <a:endParaRPr lang="fi-FI" sz="1600" dirty="0" smtClean="0">
              <a:latin typeface="Courier"/>
              <a:cs typeface="Courier"/>
            </a:endParaRPr>
          </a:p>
          <a:p>
            <a:r>
              <a:rPr lang="fi-FI" sz="1600" dirty="0">
                <a:latin typeface="Courier"/>
                <a:cs typeface="Courier"/>
              </a:rPr>
              <a:t>barplot(pop/1000, </a:t>
            </a:r>
            <a:r>
              <a:rPr lang="fi-FI" sz="1600" dirty="0" err="1">
                <a:latin typeface="Courier"/>
                <a:cs typeface="Courier"/>
              </a:rPr>
              <a:t>ylab="Pop</a:t>
            </a:r>
            <a:r>
              <a:rPr lang="fi-FI" sz="1600" dirty="0">
                <a:latin typeface="Courier"/>
                <a:cs typeface="Courier"/>
              </a:rPr>
              <a:t> (x1000,000</a:t>
            </a:r>
            <a:r>
              <a:rPr lang="fi-FI" sz="1600" dirty="0" smtClean="0">
                <a:latin typeface="Courier"/>
                <a:cs typeface="Courier"/>
              </a:rPr>
              <a:t>)"</a:t>
            </a:r>
            <a:r>
              <a:rPr lang="fi-FI" sz="1600" dirty="0">
                <a:latin typeface="Courier"/>
                <a:cs typeface="Courier"/>
              </a:rPr>
              <a:t>, </a:t>
            </a:r>
            <a:r>
              <a:rPr lang="fi-FI" sz="1600" dirty="0" err="1">
                <a:latin typeface="Courier"/>
                <a:cs typeface="Courier"/>
              </a:rPr>
              <a:t>main="US</a:t>
            </a:r>
            <a:r>
              <a:rPr lang="fi-FI" sz="1600" dirty="0">
                <a:latin typeface="Courier"/>
                <a:cs typeface="Courier"/>
              </a:rPr>
              <a:t> </a:t>
            </a:r>
            <a:r>
              <a:rPr lang="fi-FI" sz="1600" dirty="0" smtClean="0">
                <a:latin typeface="Courier"/>
                <a:cs typeface="Courier"/>
              </a:rPr>
              <a:t>1977</a:t>
            </a:r>
            <a:r>
              <a:rPr lang="en-US" sz="1600" dirty="0">
                <a:latin typeface="Courier"/>
                <a:cs typeface="Courier"/>
              </a:rPr>
              <a:t>"</a:t>
            </a:r>
            <a:r>
              <a:rPr lang="fi-FI" sz="1600" dirty="0" smtClean="0">
                <a:latin typeface="Courier"/>
                <a:cs typeface="Courier"/>
              </a:rPr>
              <a:t>, </a:t>
            </a:r>
            <a:r>
              <a:rPr lang="fi-FI" sz="1600" dirty="0" smtClean="0">
                <a:solidFill>
                  <a:srgbClr val="FF0000"/>
                </a:solidFill>
                <a:latin typeface="Courier"/>
                <a:cs typeface="Courier"/>
              </a:rPr>
              <a:t>las</a:t>
            </a:r>
            <a:r>
              <a:rPr lang="fi-FI" sz="1600" dirty="0">
                <a:solidFill>
                  <a:srgbClr val="FF0000"/>
                </a:solidFill>
                <a:latin typeface="Courier"/>
                <a:cs typeface="Courier"/>
              </a:rPr>
              <a:t>=2, </a:t>
            </a:r>
            <a:r>
              <a:rPr lang="fi-FI" sz="1600" dirty="0" smtClean="0">
                <a:solidFill>
                  <a:srgbClr val="FF0000"/>
                </a:solidFill>
                <a:latin typeface="Courier"/>
                <a:cs typeface="Courier"/>
              </a:rPr>
              <a:t> cex.names</a:t>
            </a:r>
            <a:r>
              <a:rPr lang="fi-FI" sz="1600" dirty="0">
                <a:solidFill>
                  <a:srgbClr val="FF0000"/>
                </a:solidFill>
                <a:latin typeface="Courier"/>
                <a:cs typeface="Courier"/>
              </a:rPr>
              <a:t>=</a:t>
            </a:r>
            <a:r>
              <a:rPr lang="fi-FI" sz="1600" dirty="0" smtClean="0">
                <a:solidFill>
                  <a:srgbClr val="FF0000"/>
                </a:solidFill>
                <a:latin typeface="Courier"/>
                <a:cs typeface="Courier"/>
              </a:rPr>
              <a:t>0.65</a:t>
            </a:r>
            <a:r>
              <a:rPr lang="fi-FI" sz="1600" dirty="0">
                <a:latin typeface="Courier"/>
                <a:cs typeface="Courier"/>
              </a:rPr>
              <a:t>)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03336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7648" y="2533565"/>
            <a:ext cx="8582189" cy="420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</a:t>
            </a:r>
            <a:r>
              <a:rPr lang="en-US" sz="1600" dirty="0" err="1">
                <a:latin typeface="Courier"/>
                <a:cs typeface="Courier"/>
              </a:rPr>
              <a:t>ylab</a:t>
            </a:r>
            <a:r>
              <a:rPr lang="en-US" sz="1600" dirty="0">
                <a:latin typeface="Courier"/>
                <a:cs typeface="Courier"/>
              </a:rPr>
              <a:t>="Number of states", main="US States 1977 Population")</a:t>
            </a:r>
          </a:p>
        </p:txBody>
      </p:sp>
    </p:spTree>
    <p:extLst>
      <p:ext uri="{BB962C8B-B14F-4D97-AF65-F5344CB8AC3E}">
        <p14:creationId xmlns:p14="http://schemas.microsoft.com/office/powerpoint/2010/main" val="2868525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ggplot2 - 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5063" y="2347941"/>
            <a:ext cx="73715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 &lt;- diamonds[sample(</a:t>
            </a:r>
            <a:r>
              <a:rPr lang="en-US" dirty="0" err="1">
                <a:latin typeface="Courier"/>
                <a:cs typeface="Courier"/>
              </a:rPr>
              <a:t>nrow</a:t>
            </a:r>
            <a:r>
              <a:rPr lang="en-US" dirty="0">
                <a:latin typeface="Courier"/>
                <a:cs typeface="Courier"/>
              </a:rPr>
              <a:t>(diamonds), 100), 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qplot</a:t>
            </a:r>
            <a:r>
              <a:rPr lang="en-US" dirty="0">
                <a:latin typeface="Courier"/>
                <a:cs typeface="Courier"/>
              </a:rPr>
              <a:t>(carat, price, data = </a:t>
            </a:r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 err="1">
                <a:latin typeface="Courier"/>
                <a:cs typeface="Courier"/>
              </a:rPr>
              <a:t>qplot</a:t>
            </a:r>
            <a:r>
              <a:rPr lang="en-US" dirty="0">
                <a:latin typeface="Courier"/>
                <a:cs typeface="Courier"/>
              </a:rPr>
              <a:t>(carat, price, data = </a:t>
            </a:r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colour</a:t>
            </a:r>
            <a:r>
              <a:rPr lang="en-US" dirty="0">
                <a:latin typeface="Courier"/>
                <a:cs typeface="Courier"/>
              </a:rPr>
              <a:t> = color)</a:t>
            </a:r>
          </a:p>
          <a:p>
            <a:r>
              <a:rPr lang="en-US" dirty="0" err="1">
                <a:latin typeface="Courier"/>
                <a:cs typeface="Courier"/>
              </a:rPr>
              <a:t>qplot</a:t>
            </a:r>
            <a:r>
              <a:rPr lang="en-US" dirty="0">
                <a:latin typeface="Courier"/>
                <a:cs typeface="Courier"/>
              </a:rPr>
              <a:t>(carat, price, data = </a:t>
            </a:r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, shape = cut)</a:t>
            </a:r>
          </a:p>
        </p:txBody>
      </p:sp>
    </p:spTree>
    <p:extLst>
      <p:ext uri="{BB962C8B-B14F-4D97-AF65-F5344CB8AC3E}">
        <p14:creationId xmlns:p14="http://schemas.microsoft.com/office/powerpoint/2010/main" val="3107285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gplot2 - </a:t>
            </a:r>
            <a:r>
              <a:rPr lang="en-US" dirty="0" err="1" smtClean="0"/>
              <a:t>geom</a:t>
            </a:r>
            <a:r>
              <a:rPr lang="en-US" dirty="0" smtClean="0"/>
              <a:t> to control plot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400" y="1166452"/>
            <a:ext cx="6256867" cy="286368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 err="1"/>
              <a:t>qplot</a:t>
            </a:r>
            <a:r>
              <a:rPr lang="en-US" sz="2000" dirty="0"/>
              <a:t> is not limited to scatterplots, but can produce almost any kind of </a:t>
            </a:r>
            <a:r>
              <a:rPr lang="en-US" sz="2000" dirty="0" smtClean="0"/>
              <a:t>plot by </a:t>
            </a:r>
            <a:r>
              <a:rPr lang="en-US" sz="2000" dirty="0"/>
              <a:t>varying the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geom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geom</a:t>
            </a:r>
            <a:r>
              <a:rPr lang="en-US" sz="2000" dirty="0" smtClean="0"/>
              <a:t> has many options: </a:t>
            </a:r>
            <a:endParaRPr lang="en-US" sz="2000" dirty="0"/>
          </a:p>
          <a:p>
            <a:r>
              <a:rPr lang="en-US" sz="2000" dirty="0" smtClean="0"/>
              <a:t>"</a:t>
            </a:r>
            <a:r>
              <a:rPr lang="en-US" sz="2000" dirty="0"/>
              <a:t>point" draws a</a:t>
            </a:r>
            <a:r>
              <a:rPr lang="en-US" sz="2000" dirty="0" smtClean="0"/>
              <a:t> </a:t>
            </a:r>
            <a:r>
              <a:rPr lang="en-US" sz="2000" dirty="0"/>
              <a:t>scatterplot. This is the </a:t>
            </a:r>
            <a:r>
              <a:rPr lang="en-US" sz="2000" dirty="0" smtClean="0"/>
              <a:t>default.</a:t>
            </a:r>
            <a:endParaRPr lang="en-US" sz="2000" dirty="0"/>
          </a:p>
          <a:p>
            <a:r>
              <a:rPr lang="en-US" sz="2000" dirty="0" smtClean="0"/>
              <a:t>"</a:t>
            </a:r>
            <a:r>
              <a:rPr lang="en-US" sz="2000" dirty="0"/>
              <a:t>smooth" fits a smoother to the </a:t>
            </a:r>
            <a:r>
              <a:rPr lang="en-US" sz="2000" dirty="0" smtClean="0"/>
              <a:t>data</a:t>
            </a:r>
          </a:p>
          <a:p>
            <a:r>
              <a:rPr lang="en-US" sz="2000" dirty="0" smtClean="0"/>
              <a:t>"</a:t>
            </a:r>
            <a:r>
              <a:rPr lang="en-US" sz="2000" dirty="0"/>
              <a:t>boxplot" produces a box-and-whisker </a:t>
            </a:r>
            <a:r>
              <a:rPr lang="en-US" sz="2000" dirty="0" smtClean="0"/>
              <a:t>plot</a:t>
            </a:r>
          </a:p>
          <a:p>
            <a:r>
              <a:rPr lang="en-US" sz="2000" dirty="0" smtClean="0"/>
              <a:t>"</a:t>
            </a:r>
            <a:r>
              <a:rPr lang="en-US" sz="2000" dirty="0"/>
              <a:t>line" draw lines between the data points.</a:t>
            </a:r>
          </a:p>
          <a:p>
            <a:r>
              <a:rPr lang="en-US" sz="2000" dirty="0" smtClean="0"/>
              <a:t>"</a:t>
            </a:r>
            <a:r>
              <a:rPr lang="en-US" sz="2000" dirty="0"/>
              <a:t>histogram" draws a </a:t>
            </a:r>
            <a:r>
              <a:rPr lang="en-US" sz="2000" dirty="0" smtClean="0"/>
              <a:t>histogram</a:t>
            </a:r>
            <a:endParaRPr lang="en-US" sz="2000" dirty="0"/>
          </a:p>
          <a:p>
            <a:r>
              <a:rPr lang="en-US" sz="2000" dirty="0" smtClean="0"/>
              <a:t>"</a:t>
            </a:r>
            <a:r>
              <a:rPr lang="en-US" sz="2000" dirty="0"/>
              <a:t>bar" makes a bar </a:t>
            </a:r>
            <a:r>
              <a:rPr lang="en-US" sz="2000" dirty="0" smtClean="0"/>
              <a:t>chart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9467" y="4995334"/>
            <a:ext cx="7941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17375E"/>
                </a:solidFill>
              </a:rPr>
              <a:t># Adding a smooth </a:t>
            </a:r>
            <a:r>
              <a:rPr lang="en-US" sz="2400" b="1" dirty="0">
                <a:solidFill>
                  <a:srgbClr val="17375E"/>
                </a:solidFill>
              </a:rPr>
              <a:t>line or a fitted line</a:t>
            </a:r>
          </a:p>
          <a:p>
            <a:r>
              <a:rPr lang="en-US" sz="1600" dirty="0" err="1">
                <a:latin typeface="Courier"/>
                <a:cs typeface="Courier"/>
              </a:rPr>
              <a:t>qplot</a:t>
            </a:r>
            <a:r>
              <a:rPr lang="en-US" sz="1600" dirty="0">
                <a:latin typeface="Courier"/>
                <a:cs typeface="Courier"/>
              </a:rPr>
              <a:t>(carat, price, data = </a:t>
            </a:r>
            <a:r>
              <a:rPr lang="en-US" sz="1600" dirty="0" err="1">
                <a:latin typeface="Courier"/>
                <a:cs typeface="Courier"/>
              </a:rPr>
              <a:t>dsmall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geom</a:t>
            </a:r>
            <a:r>
              <a:rPr lang="en-US" sz="1600" dirty="0">
                <a:latin typeface="Courier"/>
                <a:cs typeface="Courier"/>
              </a:rPr>
              <a:t> = c("point", "smooth")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5460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123" y="3476417"/>
            <a:ext cx="2837510" cy="247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</a:t>
            </a:r>
            <a:r>
              <a:rPr lang="en-US" b="1" dirty="0" err="1" smtClean="0">
                <a:solidFill>
                  <a:srgbClr val="17375E"/>
                </a:solidFill>
              </a:rPr>
              <a:t>nchar</a:t>
            </a:r>
            <a:r>
              <a:rPr lang="en-US" b="1" dirty="0" smtClean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 smtClean="0"/>
              <a:t>nchar</a:t>
            </a:r>
            <a:r>
              <a:rPr lang="en-US" dirty="0" smtClean="0"/>
              <a:t>(</a:t>
            </a:r>
            <a:r>
              <a:rPr lang="en-US" dirty="0" err="1" smtClean="0"/>
              <a:t>cvec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grep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("o",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04093" y="1306674"/>
            <a:ext cx="60857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# data of “</a:t>
            </a:r>
            <a:r>
              <a:rPr lang="en-US" sz="2000" dirty="0" err="1" smtClean="0">
                <a:latin typeface="Courier"/>
                <a:cs typeface="Courier"/>
              </a:rPr>
              <a:t>cvec</a:t>
            </a:r>
            <a:r>
              <a:rPr lang="en-US" sz="2000" dirty="0" smtClean="0">
                <a:latin typeface="Courier"/>
                <a:cs typeface="Courier"/>
              </a:rPr>
              <a:t>”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#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"world"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54458" y="3476417"/>
            <a:ext cx="2837510" cy="2479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sub()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ub(</a:t>
            </a:r>
            <a:r>
              <a:rPr lang="en-US" dirty="0"/>
              <a:t>"o", "O", </a:t>
            </a:r>
            <a:r>
              <a:rPr lang="en-US" dirty="0" err="1"/>
              <a:t>cvec</a:t>
            </a:r>
            <a:r>
              <a:rPr lang="en-US" dirty="0" smtClean="0"/>
              <a:t>)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</a:t>
            </a:r>
            <a:r>
              <a:rPr lang="en-US" b="1" dirty="0" err="1" smtClean="0">
                <a:solidFill>
                  <a:srgbClr val="17375E"/>
                </a:solidFill>
              </a:rPr>
              <a:t>gsub</a:t>
            </a:r>
            <a:r>
              <a:rPr lang="en-US" b="1" dirty="0" smtClean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 smtClean="0"/>
              <a:t>gsub</a:t>
            </a:r>
            <a:r>
              <a:rPr lang="en-US" dirty="0" smtClean="0"/>
              <a:t>(</a:t>
            </a:r>
            <a:r>
              <a:rPr lang="en-US" dirty="0"/>
              <a:t>"o", "O", </a:t>
            </a:r>
            <a:r>
              <a:rPr lang="en-US" dirty="0" err="1"/>
              <a:t>cvec</a:t>
            </a:r>
            <a:r>
              <a:rPr lang="en-US" dirty="0" smtClean="0"/>
              <a:t>)</a:t>
            </a:r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2413000"/>
            <a:ext cx="831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c</a:t>
            </a:r>
            <a:r>
              <a:rPr lang="en-US" sz="2400" dirty="0" err="1" smtClean="0">
                <a:latin typeface="Courier"/>
                <a:cs typeface="Courier"/>
              </a:rPr>
              <a:t>vec</a:t>
            </a:r>
            <a:r>
              <a:rPr lang="en-US" sz="2400" dirty="0" smtClean="0">
                <a:latin typeface="Courier"/>
                <a:cs typeface="Courier"/>
              </a:rPr>
              <a:t> &lt;- c(</a:t>
            </a:r>
            <a:r>
              <a:rPr lang="en-US" sz="2400" dirty="0">
                <a:latin typeface="Courier"/>
                <a:cs typeface="Courier"/>
              </a:rPr>
              <a:t>"</a:t>
            </a:r>
            <a:r>
              <a:rPr lang="en-US" sz="2400" dirty="0" err="1" smtClean="0">
                <a:latin typeface="Courier"/>
                <a:cs typeface="Courier"/>
              </a:rPr>
              <a:t>google</a:t>
            </a:r>
            <a:r>
              <a:rPr lang="en-US" sz="2400" dirty="0">
                <a:latin typeface="Courier"/>
                <a:cs typeface="Courier"/>
              </a:rPr>
              <a:t>"</a:t>
            </a:r>
            <a:r>
              <a:rPr lang="en-US" sz="2400" dirty="0" smtClean="0">
                <a:latin typeface="Courier"/>
                <a:cs typeface="Courier"/>
              </a:rPr>
              <a:t>, "hello</a:t>
            </a:r>
            <a:r>
              <a:rPr lang="en-US" sz="2400" dirty="0">
                <a:latin typeface="Courier"/>
                <a:cs typeface="Courier"/>
              </a:rPr>
              <a:t>"</a:t>
            </a:r>
            <a:r>
              <a:rPr lang="en-US" sz="2400" dirty="0" smtClean="0">
                <a:latin typeface="Courier"/>
                <a:cs typeface="Courier"/>
              </a:rPr>
              <a:t>, "the</a:t>
            </a:r>
            <a:r>
              <a:rPr lang="en-US" sz="2400" dirty="0">
                <a:latin typeface="Courier"/>
                <a:cs typeface="Courier"/>
              </a:rPr>
              <a:t>"</a:t>
            </a:r>
            <a:r>
              <a:rPr lang="en-US" sz="2400" dirty="0" smtClean="0">
                <a:latin typeface="Courier"/>
                <a:cs typeface="Courier"/>
              </a:rPr>
              <a:t>, "world</a:t>
            </a:r>
            <a:r>
              <a:rPr lang="en-US" sz="2400" dirty="0">
                <a:latin typeface="Courier"/>
                <a:cs typeface="Courier"/>
              </a:rPr>
              <a:t>"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4507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7266" y="1256168"/>
            <a:ext cx="8229600" cy="1043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table(): </a:t>
            </a:r>
            <a:r>
              <a:rPr lang="en-US" dirty="0" smtClean="0"/>
              <a:t>determining counts for each category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0549" y="2779856"/>
            <a:ext cx="78362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"/>
                <a:cs typeface="Courier"/>
              </a:rPr>
              <a:t>table(</a:t>
            </a:r>
            <a:r>
              <a:rPr lang="en-US" sz="2800" dirty="0" err="1" smtClean="0">
                <a:latin typeface="Courier"/>
                <a:cs typeface="Courier"/>
              </a:rPr>
              <a:t>diamonds$cut</a:t>
            </a:r>
            <a:r>
              <a:rPr lang="en-US" sz="2800" dirty="0" smtClean="0">
                <a:latin typeface="Courier"/>
                <a:cs typeface="Courier"/>
              </a:rPr>
              <a:t>)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 smtClean="0">
                <a:latin typeface="Courier"/>
                <a:cs typeface="Courier"/>
              </a:rPr>
              <a:t>table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 smtClean="0">
                <a:latin typeface="Courier"/>
                <a:cs typeface="Courier"/>
              </a:rPr>
              <a:t>diamonds$cut</a:t>
            </a:r>
            <a:r>
              <a:rPr lang="en-US" sz="2800" dirty="0" smtClean="0">
                <a:latin typeface="Courier"/>
                <a:cs typeface="Courier"/>
              </a:rPr>
              <a:t>, </a:t>
            </a:r>
            <a:r>
              <a:rPr lang="en-US" sz="2800" dirty="0" err="1" smtClean="0">
                <a:latin typeface="Courier"/>
                <a:cs typeface="Courier"/>
              </a:rPr>
              <a:t>diamonds$color</a:t>
            </a:r>
            <a:r>
              <a:rPr lang="en-US" sz="2800" dirty="0" smtClean="0">
                <a:latin typeface="Courier"/>
                <a:cs typeface="Courier"/>
              </a:rPr>
              <a:t>)</a:t>
            </a:r>
            <a:endParaRPr lang="en-US" sz="2800" dirty="0">
              <a:latin typeface="Courier"/>
              <a:cs typeface="Courier"/>
            </a:endParaRPr>
          </a:p>
          <a:p>
            <a:endParaRPr lang="en-US" sz="28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72904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information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57171" y="1506835"/>
            <a:ext cx="6557539" cy="3647279"/>
          </a:xfrm>
        </p:spPr>
        <p:txBody>
          <a:bodyPr>
            <a:normAutofit/>
          </a:bodyPr>
          <a:lstStyle/>
          <a:p>
            <a:r>
              <a:rPr lang="en-US" sz="3200" dirty="0"/>
              <a:t>h</a:t>
            </a:r>
            <a:r>
              <a:rPr lang="en-US" sz="3200" dirty="0" smtClean="0"/>
              <a:t>elp(</a:t>
            </a:r>
            <a:r>
              <a:rPr lang="en-US" sz="3200" dirty="0" err="1" smtClean="0"/>
              <a:t>nchar</a:t>
            </a:r>
            <a:r>
              <a:rPr lang="en-US" sz="3200" dirty="0" smtClean="0"/>
              <a:t>)</a:t>
            </a:r>
            <a:endParaRPr lang="en-US" sz="3200" dirty="0"/>
          </a:p>
          <a:p>
            <a:r>
              <a:rPr lang="en-US" sz="3200" dirty="0" smtClean="0"/>
              <a:t>?</a:t>
            </a:r>
            <a:r>
              <a:rPr lang="en-US" sz="3200" dirty="0" err="1" smtClean="0"/>
              <a:t>nchar</a:t>
            </a:r>
            <a:endParaRPr lang="en-US" sz="3200" dirty="0" smtClean="0"/>
          </a:p>
          <a:p>
            <a:r>
              <a:rPr lang="en-US" sz="3200" dirty="0" smtClean="0"/>
              <a:t>??</a:t>
            </a:r>
            <a:r>
              <a:rPr lang="en-US" sz="3200" dirty="0" err="1" smtClean="0"/>
              <a:t>colsum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>
                <a:hlinkClick r:id="rId3"/>
              </a:rPr>
              <a:t>R reference card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200856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at </a:t>
            </a:r>
            <a:r>
              <a:rPr lang="en-US" dirty="0" err="1" smtClean="0"/>
              <a:t>Beocat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5784" y="1384872"/>
            <a:ext cx="5227807" cy="6531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err="1"/>
              <a:t>rstudio.beocat.cis.ksu.edu</a:t>
            </a:r>
            <a:endParaRPr lang="en-US" sz="3200" dirty="0"/>
          </a:p>
        </p:txBody>
      </p:sp>
      <p:pic>
        <p:nvPicPr>
          <p:cNvPr id="4" name="Picture 3" descr="Screen Shot 2015-02-04 at 9.56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73" y="2204940"/>
            <a:ext cx="7250228" cy="430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95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pic>
        <p:nvPicPr>
          <p:cNvPr id="4" name="Picture 3" descr="Screen Shot 2015-02-04 at 10.02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70" y="1252291"/>
            <a:ext cx="7191163" cy="529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03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folder in the </a:t>
            </a:r>
            <a:r>
              <a:rPr lang="en-US" dirty="0" err="1" smtClean="0"/>
              <a:t>Beocat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134" y="1943676"/>
            <a:ext cx="6815667" cy="2704524"/>
          </a:xfrm>
        </p:spPr>
        <p:txBody>
          <a:bodyPr/>
          <a:lstStyle/>
          <a:p>
            <a:r>
              <a:rPr lang="en-US" dirty="0" smtClean="0"/>
              <a:t>Login </a:t>
            </a:r>
            <a:r>
              <a:rPr lang="en-US" dirty="0" err="1" smtClean="0"/>
              <a:t>Beocat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Create a “lab03R” folder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err="1" smtClean="0"/>
              <a:t>mkdir</a:t>
            </a:r>
            <a:r>
              <a:rPr lang="en-US" sz="2800" dirty="0" smtClean="0"/>
              <a:t> ~</a:t>
            </a:r>
            <a:r>
              <a:rPr lang="en-US" sz="2800" dirty="0" smtClean="0"/>
              <a:t>/BA17</a:t>
            </a:r>
            <a:r>
              <a:rPr lang="en-US" sz="2800" dirty="0" smtClean="0"/>
              <a:t>/labs/lab03R</a:t>
            </a:r>
            <a:endParaRPr lang="en-US" sz="28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94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47587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2 + 4</a:t>
            </a:r>
          </a:p>
          <a:p>
            <a:pPr marL="0" indent="0">
              <a:buNone/>
            </a:pPr>
            <a:r>
              <a:rPr lang="en-US" dirty="0"/>
              <a:t>y</a:t>
            </a:r>
            <a:r>
              <a:rPr lang="en-US" dirty="0" smtClean="0"/>
              <a:t> &lt;- 2 + 4 </a:t>
            </a:r>
          </a:p>
          <a:p>
            <a:pPr marL="0" indent="0">
              <a:buNone/>
            </a:pPr>
            <a:r>
              <a:rPr lang="en-US" dirty="0"/>
              <a:t>y</a:t>
            </a:r>
          </a:p>
          <a:p>
            <a:pPr marL="0" indent="0">
              <a:buNone/>
            </a:pPr>
            <a:r>
              <a:rPr lang="en-US" dirty="0"/>
              <a:t>Y</a:t>
            </a:r>
            <a:r>
              <a:rPr lang="en-US" dirty="0" smtClean="0"/>
              <a:t> </a:t>
            </a:r>
            <a:r>
              <a:rPr lang="en-US" dirty="0"/>
              <a:t>&lt;- 2 + </a:t>
            </a:r>
            <a:r>
              <a:rPr lang="en-US" dirty="0" smtClean="0"/>
              <a:t>4  # an example of the assignment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y == Y</a:t>
            </a:r>
          </a:p>
          <a:p>
            <a:pPr marL="0" indent="0">
              <a:buNone/>
            </a:pP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comments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(#)</a:t>
            </a:r>
          </a:p>
          <a:p>
            <a:pPr marL="0" indent="0">
              <a:buNone/>
            </a:pPr>
            <a:r>
              <a:rPr lang="en-US" dirty="0" smtClean="0"/>
              <a:t># Notes</a:t>
            </a:r>
            <a:r>
              <a:rPr lang="en-US" dirty="0"/>
              <a:t>/explanation to the scripts, starting with a </a:t>
            </a:r>
            <a:r>
              <a:rPr lang="en-US" dirty="0" err="1"/>
              <a:t>hashmark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‘#’), everything to the end of the line is a comment.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(“hello world”)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638"/>
            <a:ext cx="8229600" cy="772987"/>
          </a:xfrm>
        </p:spPr>
        <p:txBody>
          <a:bodyPr/>
          <a:lstStyle/>
          <a:p>
            <a:r>
              <a:rPr lang="en-US" dirty="0" smtClean="0"/>
              <a:t>Start to write R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266" y="1825142"/>
            <a:ext cx="7018867" cy="3788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####################################################</a:t>
            </a:r>
            <a:r>
              <a:rPr lang="en-US" sz="2000" dirty="0" smtClean="0"/>
              <a:t>#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### </a:t>
            </a:r>
            <a:r>
              <a:rPr lang="en-US" sz="2000" dirty="0" smtClean="0"/>
              <a:t>PLPTH813 </a:t>
            </a:r>
            <a:r>
              <a:rPr lang="en-US" sz="2000" dirty="0"/>
              <a:t>- Bioinformatics Application</a:t>
            </a:r>
          </a:p>
          <a:p>
            <a:pPr marL="0" indent="0">
              <a:buNone/>
            </a:pPr>
            <a:r>
              <a:rPr lang="en-US" sz="2000" dirty="0"/>
              <a:t>### </a:t>
            </a:r>
            <a:r>
              <a:rPr lang="en-US" sz="2000" dirty="0" smtClean="0"/>
              <a:t>lab </a:t>
            </a:r>
            <a:r>
              <a:rPr lang="en-US" sz="2000" dirty="0"/>
              <a:t>3 - R</a:t>
            </a:r>
          </a:p>
          <a:p>
            <a:pPr marL="0" indent="0">
              <a:buNone/>
            </a:pPr>
            <a:r>
              <a:rPr lang="en-US" sz="2000" dirty="0"/>
              <a:t>### </a:t>
            </a:r>
            <a:r>
              <a:rPr lang="en-US" sz="2000" dirty="0" err="1" smtClean="0"/>
              <a:t>xxxxx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### 2</a:t>
            </a:r>
            <a:r>
              <a:rPr lang="en-US" sz="2000" dirty="0" smtClean="0"/>
              <a:t>/2/</a:t>
            </a:r>
            <a:r>
              <a:rPr lang="en-US" sz="2000" dirty="0" smtClean="0"/>
              <a:t>2017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####################################################</a:t>
            </a:r>
            <a:r>
              <a:rPr lang="en-US" sz="2000" dirty="0" smtClean="0"/>
              <a:t>#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### setup working directory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</a:t>
            </a:r>
            <a:r>
              <a:rPr lang="en-US" sz="2000" dirty="0" err="1" smtClean="0"/>
              <a:t>etwd</a:t>
            </a:r>
            <a:r>
              <a:rPr lang="en-US" sz="2000" dirty="0" smtClean="0"/>
              <a:t>(</a:t>
            </a:r>
            <a:r>
              <a:rPr lang="en-US" sz="2000" dirty="0"/>
              <a:t>"</a:t>
            </a:r>
            <a:r>
              <a:rPr lang="en-US" sz="2000" dirty="0" smtClean="0"/>
              <a:t>~</a:t>
            </a:r>
            <a:r>
              <a:rPr lang="en-US" sz="2000" dirty="0" smtClean="0"/>
              <a:t>/BA17/labs</a:t>
            </a:r>
            <a:r>
              <a:rPr lang="en-US" sz="2000" dirty="0" smtClean="0"/>
              <a:t>/lab03R</a:t>
            </a:r>
            <a:r>
              <a:rPr lang="en-US" sz="2000" dirty="0"/>
              <a:t>"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0419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ector -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124" y="992744"/>
            <a:ext cx="6223943" cy="53657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Numeric vector</a:t>
            </a:r>
          </a:p>
          <a:p>
            <a:pPr marL="0" indent="0">
              <a:buNone/>
            </a:pPr>
            <a:r>
              <a:rPr lang="fr-FR" dirty="0" smtClean="0"/>
              <a:t>x </a:t>
            </a:r>
            <a:r>
              <a:rPr lang="fr-FR" dirty="0"/>
              <a:t>&lt;- c(10.4, 5.6, 3.1, 6.4, 21.7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r>
              <a:rPr lang="fr-FR" dirty="0" err="1"/>
              <a:t>s</a:t>
            </a:r>
            <a:r>
              <a:rPr lang="fr-FR" dirty="0" err="1" smtClean="0"/>
              <a:t>um</a:t>
            </a:r>
            <a:r>
              <a:rPr lang="fr-FR" dirty="0" smtClean="0"/>
              <a:t>(x)</a:t>
            </a:r>
          </a:p>
          <a:p>
            <a:pPr marL="0" indent="0">
              <a:buNone/>
            </a:pPr>
            <a:r>
              <a:rPr lang="fr-FR" dirty="0" err="1"/>
              <a:t>m</a:t>
            </a:r>
            <a:r>
              <a:rPr lang="fr-FR" dirty="0" err="1" smtClean="0"/>
              <a:t>ean</a:t>
            </a:r>
            <a:r>
              <a:rPr lang="fr-FR" dirty="0" smtClean="0"/>
              <a:t>(x)</a:t>
            </a:r>
          </a:p>
          <a:p>
            <a:pPr marL="0" indent="0">
              <a:buNone/>
            </a:pPr>
            <a:r>
              <a:rPr lang="fr-FR" dirty="0" smtClean="0"/>
              <a:t>y &lt;- 2</a:t>
            </a:r>
          </a:p>
          <a:p>
            <a:pPr marL="0" indent="0">
              <a:buNone/>
            </a:pPr>
            <a:r>
              <a:rPr lang="fr-FR" dirty="0" smtClean="0"/>
              <a:t>2*x + 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Logical vector</a:t>
            </a:r>
          </a:p>
          <a:p>
            <a:pPr marL="0" indent="0">
              <a:buNone/>
            </a:pPr>
            <a:r>
              <a:rPr lang="en-US" dirty="0" smtClean="0"/>
              <a:t>lv &lt;- c(TRUE, FALSE, TRUE, TRUE)</a:t>
            </a:r>
          </a:p>
          <a:p>
            <a:pPr marL="0" indent="0">
              <a:buNone/>
            </a:pPr>
            <a:r>
              <a:rPr lang="en-US" dirty="0" smtClean="0"/>
              <a:t>sum(lv) # count the number of TRUE</a:t>
            </a:r>
            <a:endParaRPr lang="en-US" dirty="0"/>
          </a:p>
          <a:p>
            <a:pPr marL="0" indent="0">
              <a:buNone/>
            </a:pPr>
            <a:r>
              <a:rPr lang="fr-FR" dirty="0" smtClean="0"/>
              <a:t>x </a:t>
            </a:r>
            <a:r>
              <a:rPr lang="fr-FR" dirty="0"/>
              <a:t>&lt;- c(10.4, 5.6, 3.1, 6.4, 21.7)</a:t>
            </a:r>
          </a:p>
          <a:p>
            <a:pPr marL="0" indent="0">
              <a:buNone/>
            </a:pPr>
            <a:r>
              <a:rPr lang="en-US" dirty="0" smtClean="0"/>
              <a:t>lv2 &lt;- x &gt; 10</a:t>
            </a:r>
          </a:p>
        </p:txBody>
      </p:sp>
    </p:spTree>
    <p:extLst>
      <p:ext uri="{BB962C8B-B14F-4D97-AF65-F5344CB8AC3E}">
        <p14:creationId xmlns:p14="http://schemas.microsoft.com/office/powerpoint/2010/main" val="1981787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ector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124" y="1314478"/>
            <a:ext cx="6223943" cy="3858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Character vectors</a:t>
            </a:r>
          </a:p>
          <a:p>
            <a:pPr marL="0" indent="0">
              <a:buNone/>
            </a:pPr>
            <a:r>
              <a:rPr lang="en-US" dirty="0"/>
              <a:t>cv &lt;- c("a", "b", "c")</a:t>
            </a:r>
          </a:p>
          <a:p>
            <a:pPr marL="0" indent="0">
              <a:buNone/>
            </a:pPr>
            <a:r>
              <a:rPr lang="en-US" dirty="0"/>
              <a:t>cv2 &lt;- paste(cv, 1:3, </a:t>
            </a:r>
            <a:r>
              <a:rPr lang="en-US" dirty="0" err="1"/>
              <a:t>sep</a:t>
            </a:r>
            <a:r>
              <a:rPr lang="en-US" dirty="0"/>
              <a:t>="")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Missing values: NA, not available</a:t>
            </a:r>
          </a:p>
          <a:p>
            <a:pPr marL="0" indent="0">
              <a:buNone/>
            </a:pPr>
            <a:r>
              <a:rPr lang="en-US" dirty="0" err="1"/>
              <a:t>mvv</a:t>
            </a:r>
            <a:r>
              <a:rPr lang="en-US" dirty="0"/>
              <a:t> &lt;- c("a", "b", "c", NA)</a:t>
            </a:r>
          </a:p>
          <a:p>
            <a:pPr marL="0" indent="0">
              <a:buNone/>
            </a:pPr>
            <a:r>
              <a:rPr lang="en-US" dirty="0" err="1"/>
              <a:t>is.na</a:t>
            </a:r>
            <a:r>
              <a:rPr lang="en-US" dirty="0"/>
              <a:t>(</a:t>
            </a:r>
            <a:r>
              <a:rPr lang="en-US" dirty="0" err="1"/>
              <a:t>mvv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3977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7621</TotalTime>
  <Words>1688</Words>
  <Application>Microsoft Macintosh PowerPoint</Application>
  <PresentationFormat>On-screen Show (4:3)</PresentationFormat>
  <Paragraphs>253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R  Bioinformatics Applications (PLPTH813)</vt:lpstr>
      <vt:lpstr>Rstudio</vt:lpstr>
      <vt:lpstr>Rstudio at Beocat</vt:lpstr>
      <vt:lpstr>Rstudio</vt:lpstr>
      <vt:lpstr>Create a folder in the Beocat server</vt:lpstr>
      <vt:lpstr>Simple examples</vt:lpstr>
      <vt:lpstr>Start to write R scripts</vt:lpstr>
      <vt:lpstr>vector - I</vt:lpstr>
      <vt:lpstr>vector - II</vt:lpstr>
      <vt:lpstr>Select a subset and modify a vector</vt:lpstr>
      <vt:lpstr>mode and length of a vector</vt:lpstr>
      <vt:lpstr>Can a vector contain different types of elements?</vt:lpstr>
      <vt:lpstr>factor</vt:lpstr>
      <vt:lpstr>matrix</vt:lpstr>
      <vt:lpstr>list</vt:lpstr>
      <vt:lpstr>data.frame</vt:lpstr>
      <vt:lpstr>Data import</vt:lpstr>
      <vt:lpstr>Data export</vt:lpstr>
      <vt:lpstr>Problem</vt:lpstr>
      <vt:lpstr>Package installation</vt:lpstr>
      <vt:lpstr>Scatter plot</vt:lpstr>
      <vt:lpstr>Barplot</vt:lpstr>
      <vt:lpstr>Histogram</vt:lpstr>
      <vt:lpstr>ggplot2 - I</vt:lpstr>
      <vt:lpstr>ggplot2 - geom to control plot type</vt:lpstr>
      <vt:lpstr>String operations</vt:lpstr>
      <vt:lpstr>table</vt:lpstr>
      <vt:lpstr>Help information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120</cp:revision>
  <dcterms:created xsi:type="dcterms:W3CDTF">2014-12-15T18:58:14Z</dcterms:created>
  <dcterms:modified xsi:type="dcterms:W3CDTF">2017-02-02T05:29:01Z</dcterms:modified>
</cp:coreProperties>
</file>