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EA4A-EFD2-4ABA-AB30-7A54C459975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A10-F633-4238-AA85-3A262F38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FA10-F633-4238-AA85-3A262F380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FA10-F633-4238-AA85-3A262F380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number of purchases over ‘X’ days of time – X can be next time period or months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FA10-F633-4238-AA85-3A262F380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selected : PAG000201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FA10-F633-4238-AA85-3A262F380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95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10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33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94E9-4E97-4075-9010-6827391CFB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CFF09-ADDC-4254-BE7F-E64E9B6C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53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41A7-5429-4124-9400-96B17BCA2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Hasbro clothing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AF97-4864-467C-8F00-890C27C24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Analytics perspective</a:t>
            </a:r>
          </a:p>
        </p:txBody>
      </p:sp>
    </p:spTree>
    <p:extLst>
      <p:ext uri="{BB962C8B-B14F-4D97-AF65-F5344CB8AC3E}">
        <p14:creationId xmlns:p14="http://schemas.microsoft.com/office/powerpoint/2010/main" val="356901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8F371-01B8-44EC-886D-73834B2B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17" y="3439020"/>
            <a:ext cx="3874596" cy="260234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06AD709-D4DB-42A6-B31A-244A4656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47" y="609600"/>
            <a:ext cx="3874134" cy="260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804FE-9113-4050-A625-016310A5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sz="3300"/>
              <a:t>BG-NBD model - Validation</a:t>
            </a:r>
            <a:endParaRPr lang="en-US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7B5E45-2637-42CC-8B95-1896CB76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2"/>
          </a:xfrm>
        </p:spPr>
        <p:txBody>
          <a:bodyPr>
            <a:normAutofit/>
          </a:bodyPr>
          <a:lstStyle/>
          <a:p>
            <a:r>
              <a:rPr lang="en-US" dirty="0"/>
              <a:t>The model does a good job of predicting repeat transactions up until 7 and progressively decay</a:t>
            </a:r>
          </a:p>
          <a:p>
            <a:endParaRPr lang="en-US" dirty="0"/>
          </a:p>
          <a:p>
            <a:r>
              <a:rPr lang="en-US" dirty="0"/>
              <a:t>Also the actual and hold out period average purchases performs well until 5 with very little overfitting.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166A6-E07C-4B94-AD8E-B879EE7D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43" y="3439020"/>
            <a:ext cx="2926508" cy="2602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67E163-030C-4603-80B2-0405C155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772568"/>
            <a:ext cx="3150527" cy="2275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AF447-5C04-4B16-8424-964BBC7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en-US" dirty="0"/>
              <a:t>How RFA components affects our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CD8-5A5F-4F1A-A464-0EA90EE9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en-US" dirty="0"/>
              <a:t>Intuitive to understand customers with higher R and F components purchase more and have longer relationship.</a:t>
            </a:r>
          </a:p>
          <a:p>
            <a:endParaRPr lang="en-US" dirty="0"/>
          </a:p>
          <a:p>
            <a:r>
              <a:rPr lang="en-US" dirty="0"/>
              <a:t>The customers in the light blue </a:t>
            </a:r>
            <a:r>
              <a:rPr lang="en-US" dirty="0" err="1"/>
              <a:t>colour</a:t>
            </a:r>
            <a:r>
              <a:rPr lang="en-US" dirty="0"/>
              <a:t> in the second graph requires extra servicing and wooing as their probability exists in the 0.6-0.8 range and may be they are in the midst of their purchase cycle.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3CD0B1-6D27-4184-A69F-C0CF9A09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1338008"/>
            <a:ext cx="4602747" cy="3677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BBC85-EE0B-4F57-977B-198A9882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Projecting future sales of customer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5F6-EBD4-4F56-8434-DCCC2AC9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The model was tuned to project the future expected number of purchases from customers for the next 3 months time period.</a:t>
            </a:r>
          </a:p>
          <a:p>
            <a:endParaRPr lang="en-US" dirty="0"/>
          </a:p>
          <a:p>
            <a:r>
              <a:rPr lang="en-US" dirty="0"/>
              <a:t>The top 10 customers list based on the model has been shared here. </a:t>
            </a:r>
          </a:p>
        </p:txBody>
      </p:sp>
    </p:spTree>
    <p:extLst>
      <p:ext uri="{BB962C8B-B14F-4D97-AF65-F5344CB8AC3E}">
        <p14:creationId xmlns:p14="http://schemas.microsoft.com/office/powerpoint/2010/main" val="155543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F35CA-8AA0-428F-ABED-5B77A6C391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43561E9-1291-4440-A6DF-5F15C8890C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curtain&#10;&#10;Description generated with high confidence">
            <a:extLst>
              <a:ext uri="{FF2B5EF4-FFF2-40B4-BE49-F238E27FC236}">
                <a16:creationId xmlns:a16="http://schemas.microsoft.com/office/drawing/2014/main" id="{2BCBE2D5-3821-4438-A065-C156B27C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95" y="1261330"/>
            <a:ext cx="4624362" cy="433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CABF7-7349-4F0B-9928-196627AB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Inferences from Historical purchase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A09-81F4-4FB7-B74D-ADCD1E7A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5" y="4263992"/>
            <a:ext cx="3179628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pattern of one of the selected top 10 customers from the previous model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63A161-DBC9-45D0-882E-755987D32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Queries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1AD7-D6D9-4B9A-BC23-EA1AF0712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804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63A161-DBC9-45D0-882E-755987D32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THANKS FOR THE OPPORTUNITY!!!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1AD7-D6D9-4B9A-BC23-EA1AF0712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4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684E-20A8-4546-A687-5DC30FF5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pilot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ADFF-9F63-47C8-9962-A1727F71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0" y="2082018"/>
            <a:ext cx="9774962" cy="2160309"/>
          </a:xfrm>
        </p:spPr>
        <p:txBody>
          <a:bodyPr>
            <a:normAutofit/>
          </a:bodyPr>
          <a:lstStyle/>
          <a:p>
            <a:r>
              <a:rPr lang="en-US" dirty="0"/>
              <a:t>To mine the customer and transaction data sources to gain insights on product affinities.</a:t>
            </a:r>
          </a:p>
          <a:p>
            <a:endParaRPr lang="en-US" dirty="0"/>
          </a:p>
          <a:p>
            <a:r>
              <a:rPr lang="en-US" dirty="0"/>
              <a:t>Analytics reports for sell through replenishments</a:t>
            </a:r>
          </a:p>
          <a:p>
            <a:endParaRPr lang="en-US" dirty="0"/>
          </a:p>
          <a:p>
            <a:r>
              <a:rPr lang="en-US" dirty="0"/>
              <a:t>Data Source : </a:t>
            </a:r>
            <a:r>
              <a:rPr lang="en-US" dirty="0" err="1"/>
              <a:t>MySQLDB</a:t>
            </a:r>
            <a:r>
              <a:rPr lang="en-US" dirty="0"/>
              <a:t> with 2016 &amp; 2017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B46D0-370B-4C2E-B673-D5208F4D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4356735" cy="2392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872BD-5485-4C14-9AB9-14FECCEC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Hasbro – Top movers 2016 &amp;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8978-2682-4641-BB97-188AB2E3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70178"/>
            <a:ext cx="8596668" cy="1541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 10 moving products for 2016 and 2017 do not have much changes.</a:t>
            </a:r>
          </a:p>
          <a:p>
            <a:r>
              <a:rPr lang="en-US" dirty="0"/>
              <a:t>Shirts dominates the sales followed by </a:t>
            </a:r>
            <a:r>
              <a:rPr lang="en-US" dirty="0" err="1"/>
              <a:t>T.shirts</a:t>
            </a:r>
            <a:r>
              <a:rPr lang="en-US" dirty="0"/>
              <a:t>.</a:t>
            </a:r>
          </a:p>
          <a:p>
            <a:r>
              <a:rPr lang="en-US" dirty="0"/>
              <a:t>In 2017 Trousers outpaced Jeans to get in to 3</a:t>
            </a:r>
            <a:r>
              <a:rPr lang="en-US" baseline="30000" dirty="0"/>
              <a:t>rd</a:t>
            </a:r>
            <a:r>
              <a:rPr lang="en-US" dirty="0"/>
              <a:t> position.</a:t>
            </a:r>
          </a:p>
          <a:p>
            <a:r>
              <a:rPr lang="en-US" dirty="0"/>
              <a:t>Promo Vouchers were the new addition in 2017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6B1BD-DEC2-4486-927A-9229C364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068" y="1270000"/>
            <a:ext cx="4239933" cy="23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55BD-06D4-4FE9-8D2C-A157055E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r>
              <a:rPr lang="en-US" dirty="0"/>
              <a:t>Product affinities –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DA24-2481-4805-97F7-CBA1C484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704" y="1725490"/>
            <a:ext cx="7666893" cy="3296676"/>
          </a:xfrm>
        </p:spPr>
        <p:txBody>
          <a:bodyPr>
            <a:normAutofit/>
          </a:bodyPr>
          <a:lstStyle/>
          <a:p>
            <a:r>
              <a:rPr lang="en-US" dirty="0"/>
              <a:t>Apriori algorithm was used to generate product affinities separately for 2016 and 2017 years</a:t>
            </a:r>
          </a:p>
          <a:p>
            <a:r>
              <a:rPr lang="en-US" dirty="0"/>
              <a:t>Rules were generated for all the products based on confidence and lift metrics</a:t>
            </a:r>
          </a:p>
          <a:p>
            <a:r>
              <a:rPr lang="en-US" dirty="0"/>
              <a:t>Customer and Product matrix data was generated to zero-in on any ‘NOT BOUGHT’ customer analysis.</a:t>
            </a:r>
          </a:p>
          <a:p>
            <a:r>
              <a:rPr lang="en-US" dirty="0"/>
              <a:t>‘Not bought customers’ case pertaining to target customers having not bought </a:t>
            </a:r>
            <a:r>
              <a:rPr lang="en-US" dirty="0" err="1"/>
              <a:t>T.Shirts</a:t>
            </a:r>
            <a:r>
              <a:rPr lang="en-US" dirty="0"/>
              <a:t> and Jeans (including </a:t>
            </a:r>
            <a:r>
              <a:rPr lang="en-US" dirty="0" err="1"/>
              <a:t>core.Tshirts</a:t>
            </a:r>
            <a:r>
              <a:rPr lang="en-US" dirty="0"/>
              <a:t> and Core Jeans) for 2016 &amp; 2017 data comes around 30,262.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227ED-E997-482D-A6BF-393D8F1A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0" y="1678671"/>
            <a:ext cx="27717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1B9E-61D5-471E-BCB9-0FA8A625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Targeting </a:t>
            </a:r>
            <a:r>
              <a:rPr lang="en-US" dirty="0"/>
              <a:t>items – Using Association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2F8B-ABB0-4498-9320-7B38B279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5" y="1508369"/>
            <a:ext cx="9931790" cy="456887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What are customers likely to buy before buying Jeans ?</a:t>
            </a:r>
          </a:p>
          <a:p>
            <a:endParaRPr lang="en-US" dirty="0"/>
          </a:p>
          <a:p>
            <a:r>
              <a:rPr lang="en-US" dirty="0"/>
              <a:t>What are customers likely to buy if they purchase Bags?</a:t>
            </a:r>
          </a:p>
          <a:p>
            <a:endParaRPr lang="en-US" dirty="0"/>
          </a:p>
          <a:p>
            <a:r>
              <a:rPr lang="en-US" dirty="0"/>
              <a:t>Customer preferences and buying pattern can be used for personalized promotion offers (works as a elementary recommender system)</a:t>
            </a:r>
          </a:p>
          <a:p>
            <a:endParaRPr lang="en-US" dirty="0"/>
          </a:p>
          <a:p>
            <a:r>
              <a:rPr lang="en-US" dirty="0"/>
              <a:t>Regional and store wise analysis results in products moving/not moving in stores and to understand the customer segments</a:t>
            </a:r>
          </a:p>
          <a:p>
            <a:endParaRPr lang="en-US" dirty="0"/>
          </a:p>
          <a:p>
            <a:r>
              <a:rPr lang="en-US" dirty="0"/>
              <a:t>Product affinity rules gives us the ability to find expected/unexpected buying trend which can be used for cross-merchandising and joint-promotional displays.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3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27FE-EAFB-4AA1-AE67-8278893C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addressed by 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A4F5-C152-4FA6-8F88-4A41087A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54457" cy="2664629"/>
          </a:xfrm>
        </p:spPr>
        <p:txBody>
          <a:bodyPr/>
          <a:lstStyle/>
          <a:p>
            <a:r>
              <a:rPr lang="en-US" dirty="0"/>
              <a:t>Total Store baskets – Baskets at customer level for a given timeframe </a:t>
            </a:r>
          </a:p>
          <a:p>
            <a:endParaRPr lang="en-US" dirty="0"/>
          </a:p>
          <a:p>
            <a:r>
              <a:rPr lang="en-US" dirty="0"/>
              <a:t>Units per basket  -  Average units for baskets containing selected products</a:t>
            </a:r>
          </a:p>
          <a:p>
            <a:endParaRPr lang="en-US" dirty="0"/>
          </a:p>
          <a:p>
            <a:r>
              <a:rPr lang="en-US" dirty="0"/>
              <a:t>Interaction – The interaction effects of products based on rules which </a:t>
            </a:r>
            <a:r>
              <a:rPr lang="en-US"/>
              <a:t>decides sales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C5FED-D608-49B2-B810-108D0E7A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probability models – RF based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BEC40-4DA7-43CF-8AFF-6A9E93C51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5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10A5-FF36-459F-B4D3-87F095DC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customer probability model provides business 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90ED-80DD-4572-99C3-58089EF7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2124820"/>
            <a:ext cx="9155983" cy="2608359"/>
          </a:xfrm>
        </p:spPr>
        <p:txBody>
          <a:bodyPr>
            <a:normAutofit/>
          </a:bodyPr>
          <a:lstStyle/>
          <a:p>
            <a:r>
              <a:rPr lang="en-US" dirty="0"/>
              <a:t>This class of models has been developed for non-contractual settings kind of businesses.</a:t>
            </a:r>
          </a:p>
          <a:p>
            <a:r>
              <a:rPr lang="en-US" dirty="0"/>
              <a:t>The probability that a customer has made ‘x’ repeat purchases within ‘t’ time periods.</a:t>
            </a:r>
          </a:p>
          <a:p>
            <a:r>
              <a:rPr lang="en-US" dirty="0"/>
              <a:t>The expected number of repeat purchases for a customer within ‘t’ time periods.</a:t>
            </a:r>
          </a:p>
          <a:p>
            <a:r>
              <a:rPr lang="en-US" dirty="0"/>
              <a:t>Historical probabilities of when the customer was active in his whole tenure with the business in the given timeframe. </a:t>
            </a:r>
          </a:p>
        </p:txBody>
      </p:sp>
    </p:spTree>
    <p:extLst>
      <p:ext uri="{BB962C8B-B14F-4D97-AF65-F5344CB8AC3E}">
        <p14:creationId xmlns:p14="http://schemas.microsoft.com/office/powerpoint/2010/main" val="143319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E5F6-8CA0-4034-BE18-382F706C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9600"/>
            <a:ext cx="10269415" cy="1320800"/>
          </a:xfrm>
        </p:spPr>
        <p:txBody>
          <a:bodyPr>
            <a:normAutofit/>
          </a:bodyPr>
          <a:lstStyle/>
          <a:p>
            <a:r>
              <a:rPr lang="en-US" dirty="0"/>
              <a:t>Exploration of customer base – Frequency and Recency metric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F600D7-B3EE-418B-9105-E685E246E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06209"/>
            <a:ext cx="36766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4BA9D-8D4A-4DA2-AC73-831078CA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84" y="2206209"/>
            <a:ext cx="3552825" cy="1362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A188B6-3B84-4F27-8A8B-6829A4D6ABD5}"/>
              </a:ext>
            </a:extLst>
          </p:cNvPr>
          <p:cNvSpPr txBox="1"/>
          <p:nvPr/>
        </p:nvSpPr>
        <p:spPr>
          <a:xfrm>
            <a:off x="576776" y="4417255"/>
            <a:ext cx="865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repeat purchases range from 0 – 40 among the customer 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recency spread is more within 0 – 100 days range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97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623</Words>
  <Application>Microsoft Office PowerPoint</Application>
  <PresentationFormat>Widescreen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Hasbro clothing </vt:lpstr>
      <vt:lpstr>Scope of the pilot    </vt:lpstr>
      <vt:lpstr>Hasbro – Top movers 2016 &amp; 2017</vt:lpstr>
      <vt:lpstr>Product affinities – Rule generation</vt:lpstr>
      <vt:lpstr>Targeting items – Using Association rules </vt:lpstr>
      <vt:lpstr>Key metrics addressed by Market basket analysis</vt:lpstr>
      <vt:lpstr>Customer probability models – RF based Analysis</vt:lpstr>
      <vt:lpstr>What customer probability model provides business ?  </vt:lpstr>
      <vt:lpstr>Exploration of customer base – Frequency and Recency metric</vt:lpstr>
      <vt:lpstr>BG-NBD model - Validation</vt:lpstr>
      <vt:lpstr>How RFA components affects our model?</vt:lpstr>
      <vt:lpstr>Projecting future sales of customer base</vt:lpstr>
      <vt:lpstr>Inferences from Historical purchase history</vt:lpstr>
      <vt:lpstr>Queries ?</vt:lpstr>
      <vt:lpstr>THANKS FOR THE OPPORTUNITY!!!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Hashbro clothing</dc:title>
  <dc:creator>VNB 3</dc:creator>
  <cp:lastModifiedBy>VNB 3</cp:lastModifiedBy>
  <cp:revision>34</cp:revision>
  <dcterms:created xsi:type="dcterms:W3CDTF">2018-02-26T10:32:17Z</dcterms:created>
  <dcterms:modified xsi:type="dcterms:W3CDTF">2018-02-27T12:22:22Z</dcterms:modified>
</cp:coreProperties>
</file>