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Attrition and Monthly Income Prediction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29965"/>
          </a:xfrm>
        </p:spPr>
        <p:txBody>
          <a:bodyPr>
            <a:noAutofit/>
          </a:bodyPr>
          <a:lstStyle/>
          <a:p>
            <a:r>
              <a:rPr lang="en-US" sz="1400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13B7-CC44-42C9-9C07-4555B94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Job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48ED-B5CE-4423-9731-FF15FFCAE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Attrition by Job role</a:t>
            </a:r>
          </a:p>
          <a:p>
            <a:r>
              <a:rPr lang="en-US" dirty="0"/>
              <a:t>Looking at the plot of Attrition By Job Role gives misleading inference</a:t>
            </a:r>
          </a:p>
          <a:p>
            <a:pPr lvl="1"/>
            <a:r>
              <a:rPr lang="en-US" dirty="0"/>
              <a:t>Indicates Sales Executive, Research Scientist and Laboratory Technician have highest turnover by count</a:t>
            </a:r>
          </a:p>
          <a:p>
            <a:r>
              <a:rPr lang="en-US" dirty="0"/>
              <a:t>If we look at percent attrition by Job Role, we get a different picture. Looking at it this way, we see the top 3 turnover roles are</a:t>
            </a:r>
          </a:p>
          <a:p>
            <a:pPr lvl="1"/>
            <a:r>
              <a:rPr lang="en-US" sz="2100" dirty="0"/>
              <a:t>Sales Representative (45.3%)</a:t>
            </a:r>
          </a:p>
          <a:p>
            <a:pPr lvl="1"/>
            <a:r>
              <a:rPr lang="en-US" sz="2100" dirty="0"/>
              <a:t>Human Resources (22.2%)</a:t>
            </a:r>
          </a:p>
          <a:p>
            <a:pPr lvl="1"/>
            <a:r>
              <a:rPr lang="en-US" sz="2100" dirty="0"/>
              <a:t>Laboratory  Technician (19.6)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4CF6A0-CA45-4DA2-95B5-F2FA9CAE3E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079626"/>
            <a:ext cx="4645025" cy="3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CA3-5BED-4E42-A96C-DF8CA44F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Monthly income Regression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7AC48-8D0B-4F4D-9C85-ABAEE4AF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>
              <a:lnSpc>
                <a:spcPct val="90000"/>
              </a:lnSpc>
            </a:pPr>
            <a:r>
              <a:rPr lang="en-US" sz="3600" dirty="0">
                <a:latin typeface="Corbel (Body)."/>
              </a:rPr>
              <a:t>Multiple Linear Regression: Model Selection</a:t>
            </a:r>
          </a:p>
          <a:p>
            <a:pPr marL="514350" lvl="1">
              <a:lnSpc>
                <a:spcPct val="90000"/>
              </a:lnSpc>
            </a:pPr>
            <a:r>
              <a:rPr lang="en-US" sz="3600" dirty="0">
                <a:latin typeface="Corbel (Body)."/>
              </a:rPr>
              <a:t>Forward Selection</a:t>
            </a:r>
          </a:p>
          <a:p>
            <a:pPr marL="514350" lvl="1">
              <a:lnSpc>
                <a:spcPct val="90000"/>
              </a:lnSpc>
            </a:pPr>
            <a:r>
              <a:rPr lang="en-US" sz="3600" dirty="0">
                <a:latin typeface="Corbel (Body)."/>
              </a:rPr>
              <a:t>Backward Selection</a:t>
            </a:r>
          </a:p>
          <a:p>
            <a:pPr marL="514350" lvl="1">
              <a:lnSpc>
                <a:spcPct val="90000"/>
              </a:lnSpc>
            </a:pPr>
            <a:r>
              <a:rPr lang="en-US" sz="3600" dirty="0">
                <a:latin typeface="Corbel (Body)."/>
              </a:rPr>
              <a:t>Stepwise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3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853-7114-41A5-A550-C08E8DF2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MLR Cont…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8180D-F3E2-4B2F-A9AA-D943A658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marL="514350" lvl="1">
              <a:lnSpc>
                <a:spcPct val="90000"/>
              </a:lnSpc>
            </a:pPr>
            <a:r>
              <a:rPr lang="en-US" sz="2400">
                <a:latin typeface="Corbel (Body)."/>
              </a:rPr>
              <a:t>Forward Selection model </a:t>
            </a:r>
            <a:r>
              <a:rPr lang="en-US" sz="2400"/>
              <a:t>has the lowest RMSE of 948.32 at around 15 variables </a:t>
            </a:r>
            <a:r>
              <a:rPr lang="en-US" sz="2400">
                <a:latin typeface="Corbel (Body)."/>
              </a:rPr>
              <a:t> 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92BC6D-F3F9-411A-B4D3-4A8C2E4528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71" y="351941"/>
            <a:ext cx="4645025" cy="3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EA92B-6C5E-4785-BDD8-CE97A341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71" y="4345048"/>
            <a:ext cx="10829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49CDA-2512-4CD5-A869-0E6F7BEF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42C91-8EE2-4B68-BEC3-B26F7638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67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Classification of Attrition</a:t>
            </a:r>
          </a:p>
          <a:p>
            <a:pPr lvl="1"/>
            <a:r>
              <a:rPr lang="en-US" dirty="0"/>
              <a:t>Attrition can be classified with a model that has  </a:t>
            </a:r>
          </a:p>
          <a:p>
            <a:pPr lvl="2"/>
            <a:r>
              <a:rPr lang="en-US" dirty="0"/>
              <a:t>Accuracy : 86.01</a:t>
            </a:r>
          </a:p>
          <a:p>
            <a:pPr lvl="2"/>
            <a:r>
              <a:rPr lang="en-US" dirty="0"/>
              <a:t>Sensitivity: 85.13</a:t>
            </a:r>
          </a:p>
          <a:p>
            <a:pPr lvl="2"/>
            <a:r>
              <a:rPr lang="en-US" dirty="0"/>
              <a:t>Specificity : 86.89</a:t>
            </a:r>
          </a:p>
          <a:p>
            <a:pPr lvl="1"/>
            <a:r>
              <a:rPr lang="en-US" dirty="0"/>
              <a:t>There does appear to be a pattern of high turnover in the following job roles:</a:t>
            </a:r>
          </a:p>
          <a:p>
            <a:pPr lvl="2"/>
            <a:r>
              <a:rPr lang="en-US" dirty="0"/>
              <a:t>Sales Representative</a:t>
            </a:r>
          </a:p>
          <a:p>
            <a:pPr lvl="2"/>
            <a:r>
              <a:rPr lang="en-US" dirty="0"/>
              <a:t>Human Resources</a:t>
            </a:r>
          </a:p>
          <a:p>
            <a:pPr lvl="2"/>
            <a:r>
              <a:rPr lang="en-US" dirty="0"/>
              <a:t>Laboratory  Technician</a:t>
            </a:r>
          </a:p>
          <a:p>
            <a:r>
              <a:rPr lang="en-US" dirty="0"/>
              <a:t>Prediction of Monthly Income</a:t>
            </a:r>
          </a:p>
          <a:p>
            <a:pPr lvl="1"/>
            <a:r>
              <a:rPr lang="en-US" dirty="0"/>
              <a:t>Monthly income can be predicted with a model that has  </a:t>
            </a:r>
          </a:p>
          <a:p>
            <a:pPr lvl="2"/>
            <a:r>
              <a:rPr lang="en-US" dirty="0"/>
              <a:t>Adjusted R-Squared:  0.9527</a:t>
            </a:r>
          </a:p>
          <a:p>
            <a:pPr lvl="2"/>
            <a:r>
              <a:rPr lang="en-US" dirty="0"/>
              <a:t>RMSE:  948.32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0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0C41-F7E5-4441-81A5-E13E939D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2E4C-FEA8-481C-946B-1BC945E3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Description</a:t>
            </a:r>
          </a:p>
          <a:p>
            <a:r>
              <a:rPr lang="en-US" b="1" dirty="0"/>
              <a:t>Explanatory Data Analysis</a:t>
            </a:r>
          </a:p>
          <a:p>
            <a:r>
              <a:rPr lang="en-US" b="1" dirty="0"/>
              <a:t>Attrition Classification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dirty="0"/>
              <a:t>Classify employees whether they are likely to quit or not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dirty="0"/>
              <a:t>Observe attrition patterns based on Job Role</a:t>
            </a:r>
          </a:p>
          <a:p>
            <a:r>
              <a:rPr lang="en-US" b="1" dirty="0"/>
              <a:t>Monthly Income Prediction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dirty="0"/>
              <a:t>Predict Monthly Income based on various employee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3599-6000-4FF6-93DA-9BC8B09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F063-435B-43BA-A0E2-63F2E2BB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provided 870 employee records with 36 columns</a:t>
            </a:r>
          </a:p>
          <a:p>
            <a:r>
              <a:rPr lang="en-US" dirty="0"/>
              <a:t>For the purposes of classification of whether or not an employee is likely to quit, we use the column “Attrition”</a:t>
            </a:r>
          </a:p>
          <a:p>
            <a:pPr lvl="1"/>
            <a:r>
              <a:rPr lang="en-US" dirty="0"/>
              <a:t>The dataset is unbalanced based on Attrition:</a:t>
            </a:r>
          </a:p>
          <a:p>
            <a:pPr lvl="2"/>
            <a:r>
              <a:rPr lang="en-US" dirty="0"/>
              <a:t>No: 730 records</a:t>
            </a:r>
          </a:p>
          <a:p>
            <a:pPr lvl="2"/>
            <a:r>
              <a:rPr lang="en-US" dirty="0"/>
              <a:t>Yes:  140 records</a:t>
            </a:r>
          </a:p>
          <a:p>
            <a:pPr lvl="1"/>
            <a:r>
              <a:rPr lang="en-US" dirty="0"/>
              <a:t>For modeling, we have balanced the data by </a:t>
            </a:r>
            <a:r>
              <a:rPr lang="en-US" dirty="0" err="1"/>
              <a:t>upsampling</a:t>
            </a:r>
            <a:r>
              <a:rPr lang="en-US" dirty="0"/>
              <a:t> such that we have an equal number (730) of records for each classification</a:t>
            </a:r>
          </a:p>
          <a:p>
            <a:r>
              <a:rPr lang="en-US" dirty="0"/>
              <a:t>We have several other variables such as: Age, Business Travel, </a:t>
            </a:r>
            <a:r>
              <a:rPr lang="en-US" dirty="0" err="1"/>
              <a:t>DailyRate</a:t>
            </a:r>
            <a:r>
              <a:rPr lang="en-US" dirty="0"/>
              <a:t>, Department, </a:t>
            </a:r>
            <a:r>
              <a:rPr lang="en-US" dirty="0" err="1"/>
              <a:t>DistanceFromHome</a:t>
            </a:r>
            <a:r>
              <a:rPr lang="en-US" dirty="0"/>
              <a:t>, Education,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5ECC-4FFD-46C9-B9D4-B0F50C9B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9CA4-224D-460C-BF43-5F64113E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eliminate 3 columns due to them having the same value for every row: - </a:t>
            </a:r>
          </a:p>
          <a:p>
            <a:pPr lvl="1"/>
            <a:r>
              <a:rPr lang="en-US" dirty="0"/>
              <a:t>Over18 (‘Y’ in every row) </a:t>
            </a:r>
          </a:p>
          <a:p>
            <a:pPr lvl="1"/>
            <a:r>
              <a:rPr lang="en-US" dirty="0" err="1"/>
              <a:t>EmployeeCount</a:t>
            </a:r>
            <a:r>
              <a:rPr lang="en-US" dirty="0"/>
              <a:t> (‘1’ in every row) </a:t>
            </a:r>
          </a:p>
          <a:p>
            <a:pPr lvl="1"/>
            <a:r>
              <a:rPr lang="en-US" dirty="0" err="1"/>
              <a:t>StandardHours</a:t>
            </a:r>
            <a:r>
              <a:rPr lang="en-US" dirty="0"/>
              <a:t> (‘80’ in every row)</a:t>
            </a:r>
          </a:p>
          <a:p>
            <a:r>
              <a:rPr lang="en-US" dirty="0"/>
              <a:t>We also see that there are numerous variables seen as integers which should actually be seen as factors, or categorical. Converted below numerical variables as factors.</a:t>
            </a:r>
          </a:p>
          <a:p>
            <a:pPr lvl="1"/>
            <a:r>
              <a:rPr lang="en-US" dirty="0"/>
              <a:t>Education			</a:t>
            </a:r>
            <a:r>
              <a:rPr lang="en-US" dirty="0" err="1"/>
              <a:t>EnvironmentSatisfaction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JobInvolvement</a:t>
            </a:r>
            <a:r>
              <a:rPr lang="en-US" dirty="0"/>
              <a:t> 		</a:t>
            </a:r>
            <a:r>
              <a:rPr lang="en-US" dirty="0" err="1"/>
              <a:t>JobLevel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JobSatisfaction</a:t>
            </a:r>
            <a:r>
              <a:rPr lang="en-US" dirty="0"/>
              <a:t> 		</a:t>
            </a:r>
            <a:r>
              <a:rPr lang="en-US" dirty="0" err="1"/>
              <a:t>PerformanceRating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RelationshipSatisfaction</a:t>
            </a:r>
            <a:r>
              <a:rPr lang="en-US" dirty="0"/>
              <a:t> 	</a:t>
            </a:r>
            <a:r>
              <a:rPr lang="en-US" dirty="0" err="1"/>
              <a:t>StockOptionLevel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TrainingTimesLastYear</a:t>
            </a:r>
            <a:r>
              <a:rPr lang="en-US" dirty="0"/>
              <a:t> 		</a:t>
            </a:r>
            <a:r>
              <a:rPr lang="en-US" dirty="0" err="1"/>
              <a:t>WorkLifeBalance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1DF1-471B-4CAB-98D8-9FB834B3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Data Analysis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F014-9831-4084-85FB-8BCF7DC0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200" dirty="0"/>
              <a:t>Factors with Strongest Impact on Attrition (Chi-Squared test, alpha = 0.05)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Overtime </a:t>
            </a:r>
            <a:r>
              <a:rPr lang="en-US" sz="1600" i="1" dirty="0"/>
              <a:t>(p = 1.024e-15)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Stock Option Level </a:t>
            </a:r>
            <a:r>
              <a:rPr lang="en-US" sz="1600" i="1" dirty="0"/>
              <a:t>(p = 3.724e-12)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Job Involvement </a:t>
            </a:r>
            <a:r>
              <a:rPr lang="en-US" sz="1600" i="1" dirty="0"/>
              <a:t>(p = 5.211e-09)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Job Level </a:t>
            </a:r>
            <a:r>
              <a:rPr lang="en-US" sz="1600" i="1" dirty="0"/>
              <a:t>(p = 2.085e-08)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Marital Status</a:t>
            </a:r>
            <a:r>
              <a:rPr lang="en-US" sz="1600" i="1" dirty="0"/>
              <a:t> (p = 3.379e-08)</a:t>
            </a:r>
            <a:endParaRPr lang="en-US" sz="2200" dirty="0"/>
          </a:p>
          <a:p>
            <a:pPr marL="342900" indent="-342900"/>
            <a:r>
              <a:rPr lang="en-US" sz="2200" dirty="0"/>
              <a:t>No Significant Impact (Chi-Squared test, alpha = 0.05)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Gender, Education, Daily/Hourly Rate, Monthly Income, Performance Rating, Relationship Satisfaction, and Time Allotted for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4433C1-8264-4074-B4AD-E562B89C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BF476C-A6AB-4CEC-B574-5E865660BD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302066"/>
            <a:ext cx="4645025" cy="286664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C29AC4-F857-4AF9-A11B-014680284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305241"/>
            <a:ext cx="4645025" cy="2866643"/>
          </a:xfrm>
          <a:prstGeom prst="rect">
            <a:avLst/>
          </a:prstGeom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B595E299-E9FC-4562-88F9-A6A548FAA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091CF8-578D-4D34-8752-29433FE3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EDA Cont…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C3AF63-C256-4A02-8F2F-F8E3268300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9488" y="2094881"/>
            <a:ext cx="5334462" cy="32921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6655B-1AFB-475B-AF0E-38E1E5BD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274" y="481109"/>
            <a:ext cx="4035475" cy="24919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6E1388-8B2B-4B4D-BBF5-715F54BE2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493274" y="3138486"/>
            <a:ext cx="4035476" cy="24919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5427A-87D1-41F3-B67A-771FF569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Classification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88F5C-934D-43CB-9C36-5F74C89F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en-US" sz="2400" dirty="0">
                <a:latin typeface="Corbel (Body)."/>
              </a:rPr>
              <a:t>Logistic Regression Model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rbel (Body)."/>
              </a:rPr>
              <a:t>Model 1</a:t>
            </a:r>
          </a:p>
          <a:p>
            <a:pPr marL="1371600" lvl="2" indent="-457200"/>
            <a:r>
              <a:rPr lang="en-US" sz="2400" dirty="0">
                <a:latin typeface="Corbel (Body)."/>
              </a:rPr>
              <a:t>All variables included in this model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rbel (Body)."/>
              </a:rPr>
              <a:t>Model 2</a:t>
            </a:r>
          </a:p>
          <a:p>
            <a:pPr marL="1371600" lvl="2" indent="-457200"/>
            <a:r>
              <a:rPr lang="en-US" sz="2400" dirty="0">
                <a:latin typeface="Corbel (Body)."/>
              </a:rPr>
              <a:t>Removed Variables that had high correlations with other variables 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rbel (Body)."/>
              </a:rPr>
              <a:t>Model 3</a:t>
            </a:r>
          </a:p>
          <a:p>
            <a:pPr marL="1371600" lvl="2" indent="-457200"/>
            <a:r>
              <a:rPr lang="en-US" sz="2400" dirty="0">
                <a:latin typeface="Corbel (Body)."/>
              </a:rPr>
              <a:t>Removed all non-significant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094B5E-FD4E-4868-8EFE-A2318038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Classification Model Cont…</a:t>
            </a:r>
            <a:endParaRPr lang="en-US" dirty="0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C2C7-CD7C-4A6F-9D40-5E9A55AB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Accuracy : 86.01</a:t>
            </a:r>
          </a:p>
          <a:p>
            <a:r>
              <a:rPr lang="en-US" dirty="0"/>
              <a:t>Sensitivity: 85.13</a:t>
            </a:r>
          </a:p>
          <a:p>
            <a:r>
              <a:rPr lang="en-US" dirty="0"/>
              <a:t>Specificity : 86.89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04A41-632E-478D-83CC-84D9D2AA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43" y="805583"/>
            <a:ext cx="3148377" cy="4660762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765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 (Body).</vt:lpstr>
      <vt:lpstr>Gill Sans MT</vt:lpstr>
      <vt:lpstr>Wingdings</vt:lpstr>
      <vt:lpstr>Gallery</vt:lpstr>
      <vt:lpstr>Attrition and Monthly Income Prediction Models</vt:lpstr>
      <vt:lpstr>Overview</vt:lpstr>
      <vt:lpstr>Data Description</vt:lpstr>
      <vt:lpstr>Explanatory Data Analysis </vt:lpstr>
      <vt:lpstr>Explanatory Data Analysis Cont…</vt:lpstr>
      <vt:lpstr>EDA Cont…</vt:lpstr>
      <vt:lpstr>EDA Cont…</vt:lpstr>
      <vt:lpstr>Attrition Classification Model</vt:lpstr>
      <vt:lpstr>Classification Model Cont…</vt:lpstr>
      <vt:lpstr>Attrition by Job Role</vt:lpstr>
      <vt:lpstr>Monthly income Regression Model</vt:lpstr>
      <vt:lpstr>MLR Cont…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and Monthly Income Prediction Models</dc:title>
  <dc:creator>Belaji Avvaru</dc:creator>
  <cp:lastModifiedBy>Belaji Avvaru</cp:lastModifiedBy>
  <cp:revision>7</cp:revision>
  <dcterms:created xsi:type="dcterms:W3CDTF">2020-04-17T04:48:54Z</dcterms:created>
  <dcterms:modified xsi:type="dcterms:W3CDTF">2020-04-17T06:11:20Z</dcterms:modified>
</cp:coreProperties>
</file>