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81" r:id="rId2"/>
    <p:sldId id="278" r:id="rId3"/>
    <p:sldId id="294" r:id="rId4"/>
    <p:sldId id="277" r:id="rId5"/>
    <p:sldId id="279" r:id="rId6"/>
    <p:sldId id="280" r:id="rId7"/>
    <p:sldId id="282" r:id="rId8"/>
    <p:sldId id="283" r:id="rId9"/>
    <p:sldId id="284" r:id="rId10"/>
    <p:sldId id="286" r:id="rId11"/>
    <p:sldId id="297" r:id="rId12"/>
    <p:sldId id="295" r:id="rId13"/>
    <p:sldId id="298" r:id="rId14"/>
    <p:sldId id="296" r:id="rId15"/>
    <p:sldId id="309" r:id="rId16"/>
    <p:sldId id="300" r:id="rId17"/>
    <p:sldId id="301" r:id="rId18"/>
    <p:sldId id="302" r:id="rId19"/>
    <p:sldId id="303" r:id="rId20"/>
    <p:sldId id="304" r:id="rId21"/>
    <p:sldId id="305" r:id="rId22"/>
    <p:sldId id="306" r:id="rId23"/>
    <p:sldId id="307" r:id="rId24"/>
    <p:sldId id="310" r:id="rId25"/>
    <p:sldId id="308" r:id="rId26"/>
    <p:sldId id="29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6.xml.rels><?xml version="1.0" encoding="UTF-8" standalone="yes"?>
<Relationships xmlns="http://schemas.openxmlformats.org/package/2006/relationships"><Relationship Id="rId1" Type="http://schemas.openxmlformats.org/officeDocument/2006/relationships/image" Target="../media/image90.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74DC-1867-42E3-909E-12900985A74A}"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en-US"/>
        </a:p>
      </dgm:t>
    </dgm:pt>
    <dgm:pt modelId="{58D17076-7D8C-473D-8ECB-B4EF6B31DB51}">
      <dgm:prSet phldrT="[Text]" custT="1"/>
      <dgm:spPr/>
      <dgm:t>
        <a:bodyPr/>
        <a:lstStyle/>
        <a:p>
          <a:r>
            <a:rPr lang="en-US" sz="1200" dirty="0">
              <a:latin typeface="+mj-lt"/>
            </a:rPr>
            <a:t>Response Variable</a:t>
          </a:r>
        </a:p>
      </dgm:t>
    </dgm:pt>
    <dgm:pt modelId="{3655B287-4BB7-468E-B82D-9E32E20B4958}" type="parTrans" cxnId="{2B816CCD-9FF2-4995-944D-BDFDBA224BC2}">
      <dgm:prSet/>
      <dgm:spPr/>
      <dgm:t>
        <a:bodyPr/>
        <a:lstStyle/>
        <a:p>
          <a:endParaRPr lang="en-US">
            <a:latin typeface="Abadi Extra Light" panose="020B0204020104020204" pitchFamily="34" charset="0"/>
          </a:endParaRPr>
        </a:p>
      </dgm:t>
    </dgm:pt>
    <dgm:pt modelId="{13586D0E-1220-4B22-B135-4C946FA4AE5C}" type="sibTrans" cxnId="{2B816CCD-9FF2-4995-944D-BDFDBA224BC2}">
      <dgm:prSet/>
      <dgm:spPr/>
      <dgm:t>
        <a:bodyPr/>
        <a:lstStyle/>
        <a:p>
          <a:endParaRPr lang="en-US">
            <a:latin typeface="Abadi Extra Light" panose="020B0204020104020204" pitchFamily="34" charset="0"/>
          </a:endParaRPr>
        </a:p>
      </dgm:t>
    </dgm:pt>
    <dgm:pt modelId="{8FB7B4E6-4DBF-4E7D-BBD0-091C7FBB7631}">
      <dgm:prSet phldrT="[Text]" custT="1"/>
      <dgm:spPr/>
      <dgm:t>
        <a:bodyPr/>
        <a:lstStyle/>
        <a:p>
          <a:r>
            <a:rPr lang="en-US" sz="1200" dirty="0">
              <a:latin typeface="+mj-lt"/>
            </a:rPr>
            <a:t>Exogenous Variables</a:t>
          </a:r>
        </a:p>
      </dgm:t>
    </dgm:pt>
    <dgm:pt modelId="{55F25285-3375-4C27-AE44-49916874D2DF}" type="parTrans" cxnId="{515BD28F-4CA8-4F7B-865B-6A007F8915E5}">
      <dgm:prSet/>
      <dgm:spPr/>
      <dgm:t>
        <a:bodyPr/>
        <a:lstStyle/>
        <a:p>
          <a:endParaRPr lang="en-US">
            <a:latin typeface="Abadi Extra Light" panose="020B0204020104020204" pitchFamily="34" charset="0"/>
          </a:endParaRPr>
        </a:p>
      </dgm:t>
    </dgm:pt>
    <dgm:pt modelId="{4411B263-6BD8-4B63-98E1-4CFEC4615626}" type="sibTrans" cxnId="{515BD28F-4CA8-4F7B-865B-6A007F8915E5}">
      <dgm:prSet/>
      <dgm:spPr/>
      <dgm:t>
        <a:bodyPr/>
        <a:lstStyle/>
        <a:p>
          <a:endParaRPr lang="en-US">
            <a:latin typeface="Abadi Extra Light" panose="020B0204020104020204" pitchFamily="34" charset="0"/>
          </a:endParaRPr>
        </a:p>
      </dgm:t>
    </dgm:pt>
    <dgm:pt modelId="{B5661173-A772-45C9-91CF-321CC9DB04E6}">
      <dgm:prSet phldrT="[Text]" custT="1"/>
      <dgm:spPr/>
      <dgm:t>
        <a:bodyPr/>
        <a:lstStyle/>
        <a:p>
          <a:pPr>
            <a:buFont typeface="Wingdings" panose="05000000000000000000" pitchFamily="2" charset="2"/>
            <a:buChar char="Ø"/>
          </a:pPr>
          <a:r>
            <a:rPr lang="en-US" sz="1600" dirty="0"/>
            <a:t>Response Variable: New positive cases in Washington state and USA</a:t>
          </a:r>
          <a:endParaRPr lang="en-US" sz="1600" dirty="0">
            <a:latin typeface="Abadi Extra Light" panose="020B0204020104020204" pitchFamily="34" charset="0"/>
          </a:endParaRPr>
        </a:p>
      </dgm:t>
    </dgm:pt>
    <dgm:pt modelId="{1ED58AD3-81FF-439D-84BE-6FE535B17084}" type="parTrans" cxnId="{963E4F43-B688-4EE5-A3B8-992255B71F7A}">
      <dgm:prSet/>
      <dgm:spPr/>
      <dgm:t>
        <a:bodyPr/>
        <a:lstStyle/>
        <a:p>
          <a:endParaRPr lang="en-US">
            <a:latin typeface="Abadi Extra Light" panose="020B0204020104020204" pitchFamily="34" charset="0"/>
          </a:endParaRPr>
        </a:p>
      </dgm:t>
    </dgm:pt>
    <dgm:pt modelId="{8E3D6D92-874B-461B-84E1-8BE81C1684B8}" type="sibTrans" cxnId="{963E4F43-B688-4EE5-A3B8-992255B71F7A}">
      <dgm:prSet/>
      <dgm:spPr/>
      <dgm:t>
        <a:bodyPr/>
        <a:lstStyle/>
        <a:p>
          <a:endParaRPr lang="en-US">
            <a:latin typeface="Abadi Extra Light" panose="020B0204020104020204" pitchFamily="34" charset="0"/>
          </a:endParaRPr>
        </a:p>
      </dgm:t>
    </dgm:pt>
    <dgm:pt modelId="{C1317E46-5110-4BB9-BB68-036C800ED2BF}">
      <dgm:prSet phldrT="[Text]" custT="1"/>
      <dgm:spPr/>
      <dgm:t>
        <a:bodyPr/>
        <a:lstStyle/>
        <a:p>
          <a:pPr>
            <a:buFont typeface="Wingdings" panose="05000000000000000000" pitchFamily="2" charset="2"/>
            <a:buChar char="Ø"/>
          </a:pPr>
          <a:r>
            <a:rPr lang="en-US" sz="1600" dirty="0"/>
            <a:t>Daily observations from 01/22/2020 to 07/25/2020 for Washington state with 186 observations </a:t>
          </a:r>
          <a:endParaRPr lang="en-US" sz="1600" dirty="0">
            <a:latin typeface="Abadi Extra Light" panose="020B0204020104020204" pitchFamily="34" charset="0"/>
          </a:endParaRPr>
        </a:p>
      </dgm:t>
    </dgm:pt>
    <dgm:pt modelId="{4605816F-BB15-44C1-B63C-821F772B03DD}" type="parTrans" cxnId="{871358FE-FAD0-4960-900F-CEFF3AA01BEA}">
      <dgm:prSet/>
      <dgm:spPr/>
      <dgm:t>
        <a:bodyPr/>
        <a:lstStyle/>
        <a:p>
          <a:endParaRPr lang="en-US"/>
        </a:p>
      </dgm:t>
    </dgm:pt>
    <dgm:pt modelId="{B76337B0-8ACB-41E3-83C3-16B9F4D44A35}" type="sibTrans" cxnId="{871358FE-FAD0-4960-900F-CEFF3AA01BEA}">
      <dgm:prSet/>
      <dgm:spPr/>
      <dgm:t>
        <a:bodyPr/>
        <a:lstStyle/>
        <a:p>
          <a:endParaRPr lang="en-US"/>
        </a:p>
      </dgm:t>
    </dgm:pt>
    <dgm:pt modelId="{25646C20-EB41-4C98-A7B7-D15FD8E55166}">
      <dgm:prSet phldrT="[Text]" custT="1"/>
      <dgm:spPr/>
      <dgm:t>
        <a:bodyPr/>
        <a:lstStyle/>
        <a:p>
          <a:pPr>
            <a:buFont typeface="Wingdings" panose="05000000000000000000" pitchFamily="2" charset="2"/>
            <a:buChar char="Ø"/>
          </a:pPr>
          <a:r>
            <a:rPr lang="en-US" sz="1600" dirty="0"/>
            <a:t>Daily observations from 01/22/2020 to 07/25/2020 for US with 186 observations </a:t>
          </a:r>
          <a:endParaRPr lang="en-US" sz="1600" dirty="0">
            <a:latin typeface="Abadi Extra Light" panose="020B0204020104020204" pitchFamily="34" charset="0"/>
          </a:endParaRPr>
        </a:p>
      </dgm:t>
    </dgm:pt>
    <dgm:pt modelId="{0377A5DF-9775-4D0A-8AFA-5B481D36C4E0}" type="parTrans" cxnId="{0ADFDD99-0E51-43DF-8757-ED0F915350E3}">
      <dgm:prSet/>
      <dgm:spPr/>
      <dgm:t>
        <a:bodyPr/>
        <a:lstStyle/>
        <a:p>
          <a:endParaRPr lang="en-US"/>
        </a:p>
      </dgm:t>
    </dgm:pt>
    <dgm:pt modelId="{BE68B8F8-239C-454D-8465-03392F57699B}" type="sibTrans" cxnId="{0ADFDD99-0E51-43DF-8757-ED0F915350E3}">
      <dgm:prSet/>
      <dgm:spPr/>
      <dgm:t>
        <a:bodyPr/>
        <a:lstStyle/>
        <a:p>
          <a:endParaRPr lang="en-US"/>
        </a:p>
      </dgm:t>
    </dgm:pt>
    <dgm:pt modelId="{6F7DA5E3-773B-484A-A507-ACDC186024A8}">
      <dgm:prSet phldrT="[Text]" custT="1"/>
      <dgm:spPr/>
      <dgm:t>
        <a:bodyPr/>
        <a:lstStyle/>
        <a:p>
          <a:pPr>
            <a:buFont typeface="Wingdings" panose="05000000000000000000" pitchFamily="2" charset="2"/>
            <a:buChar char="Ø"/>
          </a:pPr>
          <a:r>
            <a:rPr lang="en-US" sz="1600" kern="1200" dirty="0">
              <a:latin typeface="+mn-lt"/>
            </a:rPr>
            <a:t>An additional exogenous variables were also collected. </a:t>
          </a:r>
        </a:p>
      </dgm:t>
    </dgm:pt>
    <dgm:pt modelId="{9CDFCADF-3F82-4FA6-B676-3E52977C16BF}" type="sibTrans" cxnId="{8BBCA94F-38CA-45B7-9E74-7F402C36225B}">
      <dgm:prSet/>
      <dgm:spPr/>
      <dgm:t>
        <a:bodyPr/>
        <a:lstStyle/>
        <a:p>
          <a:endParaRPr lang="en-US">
            <a:latin typeface="Abadi Extra Light" panose="020B0204020104020204" pitchFamily="34" charset="0"/>
          </a:endParaRPr>
        </a:p>
      </dgm:t>
    </dgm:pt>
    <dgm:pt modelId="{A1F0B941-DE02-413F-9A50-1E5D81928532}" type="parTrans" cxnId="{8BBCA94F-38CA-45B7-9E74-7F402C36225B}">
      <dgm:prSet/>
      <dgm:spPr/>
      <dgm:t>
        <a:bodyPr/>
        <a:lstStyle/>
        <a:p>
          <a:endParaRPr lang="en-US">
            <a:latin typeface="Abadi Extra Light" panose="020B0204020104020204" pitchFamily="34" charset="0"/>
          </a:endParaRPr>
        </a:p>
      </dgm:t>
    </dgm:pt>
    <dgm:pt modelId="{7303E7B1-DDC6-490D-A4C2-3183811111A1}">
      <dgm:prSet phldrT="[Text]" custT="1"/>
      <dgm:spPr/>
      <dgm:t>
        <a:bodyPr/>
        <a:lstStyle/>
        <a:p>
          <a:pPr rtl="0">
            <a:buFont typeface="Wingdings" panose="05000000000000000000" pitchFamily="2" charset="2"/>
            <a:buChar char="Ø"/>
          </a:pPr>
          <a:r>
            <a:rPr lang="en-US" sz="1600" kern="1200" dirty="0">
              <a:latin typeface="+mn-lt"/>
              <a:ea typeface="+mn-ea"/>
              <a:cs typeface="+mn-cs"/>
            </a:rPr>
            <a:t>Contained cumulative positive cases, cumulative negative cases, cumulative deaths</a:t>
          </a:r>
        </a:p>
      </dgm:t>
    </dgm:pt>
    <dgm:pt modelId="{27790D5C-B180-46A3-81CC-89FD6DA01592}" type="sibTrans" cxnId="{1E79DF4E-9BE0-4276-9269-468CC6BE825C}">
      <dgm:prSet/>
      <dgm:spPr/>
      <dgm:t>
        <a:bodyPr/>
        <a:lstStyle/>
        <a:p>
          <a:endParaRPr lang="en-US"/>
        </a:p>
      </dgm:t>
    </dgm:pt>
    <dgm:pt modelId="{A37A153C-6FE3-4846-A5E0-85D8949E0CA4}" type="parTrans" cxnId="{1E79DF4E-9BE0-4276-9269-468CC6BE825C}">
      <dgm:prSet/>
      <dgm:spPr/>
      <dgm:t>
        <a:bodyPr/>
        <a:lstStyle/>
        <a:p>
          <a:endParaRPr lang="en-US"/>
        </a:p>
      </dgm:t>
    </dgm:pt>
    <dgm:pt modelId="{82E6A7C5-A756-4B3A-9C68-472CE12FB759}">
      <dgm:prSet phldrT="[Text]" custT="1"/>
      <dgm:spPr/>
      <dgm:t>
        <a:bodyPr/>
        <a:lstStyle/>
        <a:p>
          <a:pPr>
            <a:buFont typeface="Wingdings" panose="05000000000000000000" pitchFamily="2" charset="2"/>
            <a:buNone/>
          </a:pPr>
          <a:endParaRPr lang="en-US" sz="1600" kern="1200" dirty="0">
            <a:latin typeface="+mn-lt"/>
          </a:endParaRPr>
        </a:p>
      </dgm:t>
    </dgm:pt>
    <dgm:pt modelId="{0C6860F4-83BB-4911-8EEC-FC107F69617C}" type="parTrans" cxnId="{49641548-CCF8-4E23-A079-1B2EE7DBBCB8}">
      <dgm:prSet/>
      <dgm:spPr/>
      <dgm:t>
        <a:bodyPr/>
        <a:lstStyle/>
        <a:p>
          <a:endParaRPr lang="en-US"/>
        </a:p>
      </dgm:t>
    </dgm:pt>
    <dgm:pt modelId="{64747E8F-D0BF-4608-9603-0038B9622869}" type="sibTrans" cxnId="{49641548-CCF8-4E23-A079-1B2EE7DBBCB8}">
      <dgm:prSet/>
      <dgm:spPr/>
      <dgm:t>
        <a:bodyPr/>
        <a:lstStyle/>
        <a:p>
          <a:endParaRPr lang="en-US"/>
        </a:p>
      </dgm:t>
    </dgm:pt>
    <dgm:pt modelId="{A9A9C652-B013-4627-8F8D-B3192D618E27}">
      <dgm:prSet phldrT="[Text]" custT="1"/>
      <dgm:spPr/>
      <dgm:t>
        <a:bodyPr/>
        <a:lstStyle/>
        <a:p>
          <a:pPr>
            <a:buFont typeface="Wingdings" panose="05000000000000000000" pitchFamily="2" charset="2"/>
            <a:buNone/>
          </a:pPr>
          <a:endParaRPr lang="en-US" sz="1600" dirty="0">
            <a:latin typeface="Abadi Extra Light" panose="020B0204020104020204" pitchFamily="34" charset="0"/>
          </a:endParaRPr>
        </a:p>
      </dgm:t>
    </dgm:pt>
    <dgm:pt modelId="{6EBEB81B-9216-453A-9CB1-2CD80B9FC386}" type="parTrans" cxnId="{D034C663-405E-4486-AA9A-9DF21012F66A}">
      <dgm:prSet/>
      <dgm:spPr/>
      <dgm:t>
        <a:bodyPr/>
        <a:lstStyle/>
        <a:p>
          <a:endParaRPr lang="en-US"/>
        </a:p>
      </dgm:t>
    </dgm:pt>
    <dgm:pt modelId="{5E8350B8-3AA2-4B7B-BCA9-2C085CD1A124}" type="sibTrans" cxnId="{D034C663-405E-4486-AA9A-9DF21012F66A}">
      <dgm:prSet/>
      <dgm:spPr/>
      <dgm:t>
        <a:bodyPr/>
        <a:lstStyle/>
        <a:p>
          <a:endParaRPr lang="en-US"/>
        </a:p>
      </dgm:t>
    </dgm:pt>
    <dgm:pt modelId="{34C497F3-BA11-4D84-BB6C-BDCC319E8A33}">
      <dgm:prSet phldrT="[Text]" custT="1"/>
      <dgm:spPr/>
      <dgm:t>
        <a:bodyPr/>
        <a:lstStyle/>
        <a:p>
          <a:pPr>
            <a:buFont typeface="Wingdings" panose="05000000000000000000" pitchFamily="2" charset="2"/>
            <a:buNone/>
          </a:pPr>
          <a:endParaRPr lang="en-US" sz="1600" dirty="0">
            <a:latin typeface="Abadi Extra Light" panose="020B0204020104020204" pitchFamily="34" charset="0"/>
          </a:endParaRPr>
        </a:p>
      </dgm:t>
    </dgm:pt>
    <dgm:pt modelId="{DEB3C656-206F-43FC-87AD-450051FD1584}" type="parTrans" cxnId="{D3D60E63-D0F8-4367-88F7-6780AE49195D}">
      <dgm:prSet/>
      <dgm:spPr/>
      <dgm:t>
        <a:bodyPr/>
        <a:lstStyle/>
        <a:p>
          <a:endParaRPr lang="en-US"/>
        </a:p>
      </dgm:t>
    </dgm:pt>
    <dgm:pt modelId="{1A54205C-FB26-409A-95E3-A9BCC92AE49B}" type="sibTrans" cxnId="{D3D60E63-D0F8-4367-88F7-6780AE49195D}">
      <dgm:prSet/>
      <dgm:spPr/>
      <dgm:t>
        <a:bodyPr/>
        <a:lstStyle/>
        <a:p>
          <a:endParaRPr lang="en-US"/>
        </a:p>
      </dgm:t>
    </dgm:pt>
    <dgm:pt modelId="{BEA36711-256A-4786-9242-00BACBE8CBC3}">
      <dgm:prSet phldrT="[Text]" custT="1"/>
      <dgm:spPr/>
      <dgm:t>
        <a:bodyPr/>
        <a:lstStyle/>
        <a:p>
          <a:pPr rtl="0">
            <a:buFont typeface="Wingdings" panose="05000000000000000000" pitchFamily="2" charset="2"/>
            <a:buChar char="Ø"/>
          </a:pPr>
          <a:endParaRPr lang="en-US" sz="1600" kern="1200" dirty="0">
            <a:latin typeface="+mn-lt"/>
            <a:ea typeface="+mn-ea"/>
            <a:cs typeface="+mn-cs"/>
          </a:endParaRPr>
        </a:p>
      </dgm:t>
    </dgm:pt>
    <dgm:pt modelId="{D742D471-0E66-49FB-8698-6ABE62655274}" type="parTrans" cxnId="{5BBD1DF7-8551-49DB-BBEB-C3A5B3026B27}">
      <dgm:prSet/>
      <dgm:spPr/>
      <dgm:t>
        <a:bodyPr/>
        <a:lstStyle/>
        <a:p>
          <a:endParaRPr lang="en-US"/>
        </a:p>
      </dgm:t>
    </dgm:pt>
    <dgm:pt modelId="{F8FA65C4-157E-4A46-B45A-78617804AE5F}" type="sibTrans" cxnId="{5BBD1DF7-8551-49DB-BBEB-C3A5B3026B27}">
      <dgm:prSet/>
      <dgm:spPr/>
      <dgm:t>
        <a:bodyPr/>
        <a:lstStyle/>
        <a:p>
          <a:endParaRPr lang="en-US"/>
        </a:p>
      </dgm:t>
    </dgm:pt>
    <dgm:pt modelId="{43CA992D-DACE-42AD-BDBD-EC9064C155E7}">
      <dgm:prSet phldrT="[Text]" custT="1"/>
      <dgm:spPr/>
      <dgm:t>
        <a:bodyPr/>
        <a:lstStyle/>
        <a:p>
          <a:pPr rtl="0">
            <a:buFont typeface="Wingdings" panose="05000000000000000000" pitchFamily="2" charset="2"/>
            <a:buChar char="Ø"/>
          </a:pPr>
          <a:r>
            <a:rPr lang="en-US" sz="1600" kern="1200" dirty="0">
              <a:latin typeface="+mn-lt"/>
              <a:ea typeface="+mn-ea"/>
              <a:cs typeface="+mn-cs"/>
            </a:rPr>
            <a:t>Mobility data which consists of </a:t>
          </a:r>
          <a:r>
            <a:rPr lang="en-US" sz="1600" b="0" i="0" u="none" kern="1200" dirty="0"/>
            <a:t>Trips by Distance and number of people staying home and not staying home</a:t>
          </a:r>
          <a:endParaRPr lang="en-US" sz="1600" kern="1200" dirty="0">
            <a:latin typeface="+mn-lt"/>
            <a:ea typeface="+mn-ea"/>
            <a:cs typeface="+mn-cs"/>
          </a:endParaRPr>
        </a:p>
      </dgm:t>
    </dgm:pt>
    <dgm:pt modelId="{A8677ED8-6D86-4B47-84BA-ABC33EEEA3B0}" type="parTrans" cxnId="{8A52A244-9518-4956-9AE4-77E2A40ABCE5}">
      <dgm:prSet/>
      <dgm:spPr/>
      <dgm:t>
        <a:bodyPr/>
        <a:lstStyle/>
        <a:p>
          <a:endParaRPr lang="en-US"/>
        </a:p>
      </dgm:t>
    </dgm:pt>
    <dgm:pt modelId="{FA3050B2-7CD2-4C7B-8048-4D65D77615F6}" type="sibTrans" cxnId="{8A52A244-9518-4956-9AE4-77E2A40ABCE5}">
      <dgm:prSet/>
      <dgm:spPr/>
      <dgm:t>
        <a:bodyPr/>
        <a:lstStyle/>
        <a:p>
          <a:endParaRPr lang="en-US"/>
        </a:p>
      </dgm:t>
    </dgm:pt>
    <dgm:pt modelId="{F784C5C4-C6B9-4194-B2B0-BD7C8ED03553}">
      <dgm:prSet phldrT="[Text]" custT="1"/>
      <dgm:spPr/>
      <dgm:t>
        <a:bodyPr/>
        <a:lstStyle/>
        <a:p>
          <a:pPr rtl="0">
            <a:buFont typeface="Wingdings" panose="05000000000000000000" pitchFamily="2" charset="2"/>
            <a:buNone/>
          </a:pPr>
          <a:endParaRPr lang="en-US" sz="1600" kern="1200" dirty="0">
            <a:latin typeface="+mn-lt"/>
            <a:ea typeface="+mn-ea"/>
            <a:cs typeface="+mn-cs"/>
          </a:endParaRPr>
        </a:p>
      </dgm:t>
    </dgm:pt>
    <dgm:pt modelId="{B3BC7FCB-DBAC-4414-B090-78B714057760}" type="parTrans" cxnId="{CEF99A84-5B81-4B3F-B4B8-EF312F28AD59}">
      <dgm:prSet/>
      <dgm:spPr/>
      <dgm:t>
        <a:bodyPr/>
        <a:lstStyle/>
        <a:p>
          <a:endParaRPr lang="en-US"/>
        </a:p>
      </dgm:t>
    </dgm:pt>
    <dgm:pt modelId="{5A0597E5-BEA6-4150-8155-C0336D0E9EB1}" type="sibTrans" cxnId="{CEF99A84-5B81-4B3F-B4B8-EF312F28AD59}">
      <dgm:prSet/>
      <dgm:spPr/>
      <dgm:t>
        <a:bodyPr/>
        <a:lstStyle/>
        <a:p>
          <a:endParaRPr lang="en-US"/>
        </a:p>
      </dgm:t>
    </dgm:pt>
    <dgm:pt modelId="{A2DFC64B-7487-41DD-8098-17F54259E040}">
      <dgm:prSet phldrT="[Text]" custT="1"/>
      <dgm:spPr/>
      <dgm:t>
        <a:bodyPr/>
        <a:lstStyle/>
        <a:p>
          <a:pPr>
            <a:buFont typeface="Wingdings" panose="05000000000000000000" pitchFamily="2" charset="2"/>
            <a:buChar char="Ø"/>
          </a:pPr>
          <a:r>
            <a:rPr lang="en-US" sz="1600" kern="1200" dirty="0">
              <a:latin typeface="+mn-lt"/>
              <a:ea typeface="+mn-ea"/>
              <a:cs typeface="+mn-cs"/>
            </a:rPr>
            <a:t>Positive percentage measure created </a:t>
          </a:r>
          <a:endParaRPr lang="en-US" sz="1600" kern="1200" dirty="0">
            <a:latin typeface="+mn-lt"/>
          </a:endParaRPr>
        </a:p>
      </dgm:t>
    </dgm:pt>
    <dgm:pt modelId="{4D0D6708-7ACC-41B9-8A93-4EEFE3742932}" type="parTrans" cxnId="{21404940-DE2A-4FEA-9A0D-5CB4E4ED5280}">
      <dgm:prSet/>
      <dgm:spPr/>
      <dgm:t>
        <a:bodyPr/>
        <a:lstStyle/>
        <a:p>
          <a:endParaRPr lang="en-US"/>
        </a:p>
      </dgm:t>
    </dgm:pt>
    <dgm:pt modelId="{78A94B2F-E84D-4B74-8539-BB17838558F8}" type="sibTrans" cxnId="{21404940-DE2A-4FEA-9A0D-5CB4E4ED5280}">
      <dgm:prSet/>
      <dgm:spPr/>
      <dgm:t>
        <a:bodyPr/>
        <a:lstStyle/>
        <a:p>
          <a:endParaRPr lang="en-US"/>
        </a:p>
      </dgm:t>
    </dgm:pt>
    <dgm:pt modelId="{DF99F6DE-2E43-4548-9FB5-6338CCB729DB}">
      <dgm:prSet phldrT="[Text]" custT="1"/>
      <dgm:spPr/>
      <dgm:t>
        <a:bodyPr/>
        <a:lstStyle/>
        <a:p>
          <a:pPr>
            <a:buFont typeface="Wingdings" panose="05000000000000000000" pitchFamily="2" charset="2"/>
            <a:buChar char="Ø"/>
          </a:pPr>
          <a:endParaRPr lang="en-US" sz="1600" kern="1200" dirty="0">
            <a:latin typeface="+mn-lt"/>
          </a:endParaRPr>
        </a:p>
      </dgm:t>
    </dgm:pt>
    <dgm:pt modelId="{99F9762C-ECA7-40DB-BE79-56A6FACA90C6}" type="parTrans" cxnId="{D9C3F119-31AB-4999-A69B-597F8AE3F79C}">
      <dgm:prSet/>
      <dgm:spPr/>
      <dgm:t>
        <a:bodyPr/>
        <a:lstStyle/>
        <a:p>
          <a:endParaRPr lang="en-US"/>
        </a:p>
      </dgm:t>
    </dgm:pt>
    <dgm:pt modelId="{29AA67B1-BA46-4569-96D6-1795A1C5860C}" type="sibTrans" cxnId="{D9C3F119-31AB-4999-A69B-597F8AE3F79C}">
      <dgm:prSet/>
      <dgm:spPr/>
      <dgm:t>
        <a:bodyPr/>
        <a:lstStyle/>
        <a:p>
          <a:endParaRPr lang="en-US"/>
        </a:p>
      </dgm:t>
    </dgm:pt>
    <dgm:pt modelId="{233FC187-D73C-45DC-9000-1FE996575E4E}" type="pres">
      <dgm:prSet presAssocID="{FA7F74DC-1867-42E3-909E-12900985A74A}" presName="linear" presStyleCnt="0">
        <dgm:presLayoutVars>
          <dgm:dir/>
          <dgm:animLvl val="lvl"/>
          <dgm:resizeHandles val="exact"/>
        </dgm:presLayoutVars>
      </dgm:prSet>
      <dgm:spPr/>
    </dgm:pt>
    <dgm:pt modelId="{80CC2700-E18E-4F11-BF0A-476569C8B38B}" type="pres">
      <dgm:prSet presAssocID="{58D17076-7D8C-473D-8ECB-B4EF6B31DB51}" presName="parentLin" presStyleCnt="0"/>
      <dgm:spPr/>
    </dgm:pt>
    <dgm:pt modelId="{630DF7A5-DB6D-42CF-96A6-242DD955E4F5}" type="pres">
      <dgm:prSet presAssocID="{58D17076-7D8C-473D-8ECB-B4EF6B31DB51}" presName="parentLeftMargin" presStyleLbl="node1" presStyleIdx="0" presStyleCnt="2"/>
      <dgm:spPr/>
    </dgm:pt>
    <dgm:pt modelId="{A9252541-B131-45F3-9CC4-BFBBA15A34A4}" type="pres">
      <dgm:prSet presAssocID="{58D17076-7D8C-473D-8ECB-B4EF6B31DB51}" presName="parentText" presStyleLbl="node1" presStyleIdx="0" presStyleCnt="2">
        <dgm:presLayoutVars>
          <dgm:chMax val="0"/>
          <dgm:bulletEnabled val="1"/>
        </dgm:presLayoutVars>
      </dgm:prSet>
      <dgm:spPr/>
    </dgm:pt>
    <dgm:pt modelId="{F342F3F0-6D6B-4A83-B32C-5AA4B010B881}" type="pres">
      <dgm:prSet presAssocID="{58D17076-7D8C-473D-8ECB-B4EF6B31DB51}" presName="negativeSpace" presStyleCnt="0"/>
      <dgm:spPr/>
    </dgm:pt>
    <dgm:pt modelId="{76846426-7C65-4560-9C4A-540042F4410A}" type="pres">
      <dgm:prSet presAssocID="{58D17076-7D8C-473D-8ECB-B4EF6B31DB51}" presName="childText" presStyleLbl="conFgAcc1" presStyleIdx="0" presStyleCnt="2">
        <dgm:presLayoutVars>
          <dgm:bulletEnabled val="1"/>
        </dgm:presLayoutVars>
      </dgm:prSet>
      <dgm:spPr/>
    </dgm:pt>
    <dgm:pt modelId="{40039322-6E5C-4EDD-B51B-DC88A0011183}" type="pres">
      <dgm:prSet presAssocID="{13586D0E-1220-4B22-B135-4C946FA4AE5C}" presName="spaceBetweenRectangles" presStyleCnt="0"/>
      <dgm:spPr/>
    </dgm:pt>
    <dgm:pt modelId="{4B962EEB-F4C4-4A77-A33E-A4BAEB5CE57F}" type="pres">
      <dgm:prSet presAssocID="{8FB7B4E6-4DBF-4E7D-BBD0-091C7FBB7631}" presName="parentLin" presStyleCnt="0"/>
      <dgm:spPr/>
    </dgm:pt>
    <dgm:pt modelId="{5B2FE2E0-511F-44D1-966F-6F2556094DA6}" type="pres">
      <dgm:prSet presAssocID="{8FB7B4E6-4DBF-4E7D-BBD0-091C7FBB7631}" presName="parentLeftMargin" presStyleLbl="node1" presStyleIdx="0" presStyleCnt="2"/>
      <dgm:spPr/>
    </dgm:pt>
    <dgm:pt modelId="{24B4503C-6632-40A3-B3A1-586C6AAD6C89}" type="pres">
      <dgm:prSet presAssocID="{8FB7B4E6-4DBF-4E7D-BBD0-091C7FBB7631}" presName="parentText" presStyleLbl="node1" presStyleIdx="1" presStyleCnt="2">
        <dgm:presLayoutVars>
          <dgm:chMax val="0"/>
          <dgm:bulletEnabled val="1"/>
        </dgm:presLayoutVars>
      </dgm:prSet>
      <dgm:spPr/>
    </dgm:pt>
    <dgm:pt modelId="{1CFFC942-695A-4AE6-BF44-05CB11DE907D}" type="pres">
      <dgm:prSet presAssocID="{8FB7B4E6-4DBF-4E7D-BBD0-091C7FBB7631}" presName="negativeSpace" presStyleCnt="0"/>
      <dgm:spPr/>
    </dgm:pt>
    <dgm:pt modelId="{B0390728-A921-4E59-820A-D0CD9FD7295B}" type="pres">
      <dgm:prSet presAssocID="{8FB7B4E6-4DBF-4E7D-BBD0-091C7FBB7631}" presName="childText" presStyleLbl="conFgAcc1" presStyleIdx="1" presStyleCnt="2">
        <dgm:presLayoutVars>
          <dgm:bulletEnabled val="1"/>
        </dgm:presLayoutVars>
      </dgm:prSet>
      <dgm:spPr/>
    </dgm:pt>
  </dgm:ptLst>
  <dgm:cxnLst>
    <dgm:cxn modelId="{B2E3130B-BFFA-4204-AB76-29F60633FD32}" type="presOf" srcId="{58D17076-7D8C-473D-8ECB-B4EF6B31DB51}" destId="{A9252541-B131-45F3-9CC4-BFBBA15A34A4}" srcOrd="1" destOrd="0" presId="urn:microsoft.com/office/officeart/2005/8/layout/list1"/>
    <dgm:cxn modelId="{D297CB0D-4DEC-488F-93D7-69797299F983}" type="presOf" srcId="{BEA36711-256A-4786-9242-00BACBE8CBC3}" destId="{B0390728-A921-4E59-820A-D0CD9FD7295B}" srcOrd="0" destOrd="7" presId="urn:microsoft.com/office/officeart/2005/8/layout/list1"/>
    <dgm:cxn modelId="{39F5E115-1411-46EE-959A-C67AEA0DFFED}" type="presOf" srcId="{B5661173-A772-45C9-91CF-321CC9DB04E6}" destId="{76846426-7C65-4560-9C4A-540042F4410A}" srcOrd="0" destOrd="0" presId="urn:microsoft.com/office/officeart/2005/8/layout/list1"/>
    <dgm:cxn modelId="{615C5617-2AA4-401C-BE02-40557BF7F666}" type="presOf" srcId="{82E6A7C5-A756-4B3A-9C68-472CE12FB759}" destId="{B0390728-A921-4E59-820A-D0CD9FD7295B}" srcOrd="0" destOrd="3" presId="urn:microsoft.com/office/officeart/2005/8/layout/list1"/>
    <dgm:cxn modelId="{A2252619-B024-4C3A-A87A-37C3AC9AB0F7}" type="presOf" srcId="{8FB7B4E6-4DBF-4E7D-BBD0-091C7FBB7631}" destId="{5B2FE2E0-511F-44D1-966F-6F2556094DA6}" srcOrd="0" destOrd="0" presId="urn:microsoft.com/office/officeart/2005/8/layout/list1"/>
    <dgm:cxn modelId="{D9C3F119-31AB-4999-A69B-597F8AE3F79C}" srcId="{8FB7B4E6-4DBF-4E7D-BBD0-091C7FBB7631}" destId="{DF99F6DE-2E43-4548-9FB5-6338CCB729DB}" srcOrd="1" destOrd="0" parTransId="{99F9762C-ECA7-40DB-BE79-56A6FACA90C6}" sibTransId="{29AA67B1-BA46-4569-96D6-1795A1C5860C}"/>
    <dgm:cxn modelId="{DC828821-5371-4267-B000-5DAC6131AFBC}" type="presOf" srcId="{43CA992D-DACE-42AD-BDBD-EC9064C155E7}" destId="{B0390728-A921-4E59-820A-D0CD9FD7295B}" srcOrd="0" destOrd="6" presId="urn:microsoft.com/office/officeart/2005/8/layout/list1"/>
    <dgm:cxn modelId="{42271D22-7DDE-4347-A187-9B47878D2E24}" type="presOf" srcId="{58D17076-7D8C-473D-8ECB-B4EF6B31DB51}" destId="{630DF7A5-DB6D-42CF-96A6-242DD955E4F5}" srcOrd="0" destOrd="0" presId="urn:microsoft.com/office/officeart/2005/8/layout/list1"/>
    <dgm:cxn modelId="{3FE2AD28-63DF-4A8C-B0C9-D1F56E708213}" type="presOf" srcId="{7303E7B1-DDC6-490D-A4C2-3183811111A1}" destId="{B0390728-A921-4E59-820A-D0CD9FD7295B}" srcOrd="0" destOrd="4" presId="urn:microsoft.com/office/officeart/2005/8/layout/list1"/>
    <dgm:cxn modelId="{1129B62E-269C-4ED8-98A5-1A4BE719A8A3}" type="presOf" srcId="{F784C5C4-C6B9-4194-B2B0-BD7C8ED03553}" destId="{B0390728-A921-4E59-820A-D0CD9FD7295B}" srcOrd="0" destOrd="5" presId="urn:microsoft.com/office/officeart/2005/8/layout/list1"/>
    <dgm:cxn modelId="{5D302431-F9B0-418A-84FF-CA8AF77AC698}" type="presOf" srcId="{34C497F3-BA11-4D84-BB6C-BDCC319E8A33}" destId="{76846426-7C65-4560-9C4A-540042F4410A}" srcOrd="0" destOrd="3" presId="urn:microsoft.com/office/officeart/2005/8/layout/list1"/>
    <dgm:cxn modelId="{21404940-DE2A-4FEA-9A0D-5CB4E4ED5280}" srcId="{8FB7B4E6-4DBF-4E7D-BBD0-091C7FBB7631}" destId="{A2DFC64B-7487-41DD-8098-17F54259E040}" srcOrd="2" destOrd="0" parTransId="{4D0D6708-7ACC-41B9-8A93-4EEFE3742932}" sibTransId="{78A94B2F-E84D-4B74-8539-BB17838558F8}"/>
    <dgm:cxn modelId="{E1B16D61-CA55-4020-9D30-0EE963C56A32}" type="presOf" srcId="{C1317E46-5110-4BB9-BB68-036C800ED2BF}" destId="{76846426-7C65-4560-9C4A-540042F4410A}" srcOrd="0" destOrd="2" presId="urn:microsoft.com/office/officeart/2005/8/layout/list1"/>
    <dgm:cxn modelId="{7C6DAC62-6344-4EB2-BE44-3B423AF4D4C4}" type="presOf" srcId="{25646C20-EB41-4C98-A7B7-D15FD8E55166}" destId="{76846426-7C65-4560-9C4A-540042F4410A}" srcOrd="0" destOrd="4" presId="urn:microsoft.com/office/officeart/2005/8/layout/list1"/>
    <dgm:cxn modelId="{D3D60E63-D0F8-4367-88F7-6780AE49195D}" srcId="{58D17076-7D8C-473D-8ECB-B4EF6B31DB51}" destId="{34C497F3-BA11-4D84-BB6C-BDCC319E8A33}" srcOrd="3" destOrd="0" parTransId="{DEB3C656-206F-43FC-87AD-450051FD1584}" sibTransId="{1A54205C-FB26-409A-95E3-A9BCC92AE49B}"/>
    <dgm:cxn modelId="{963E4F43-B688-4EE5-A3B8-992255B71F7A}" srcId="{58D17076-7D8C-473D-8ECB-B4EF6B31DB51}" destId="{B5661173-A772-45C9-91CF-321CC9DB04E6}" srcOrd="0" destOrd="0" parTransId="{1ED58AD3-81FF-439D-84BE-6FE535B17084}" sibTransId="{8E3D6D92-874B-461B-84E1-8BE81C1684B8}"/>
    <dgm:cxn modelId="{D034C663-405E-4486-AA9A-9DF21012F66A}" srcId="{58D17076-7D8C-473D-8ECB-B4EF6B31DB51}" destId="{A9A9C652-B013-4627-8F8D-B3192D618E27}" srcOrd="1" destOrd="0" parTransId="{6EBEB81B-9216-453A-9CB1-2CD80B9FC386}" sibTransId="{5E8350B8-3AA2-4B7B-BCA9-2C085CD1A124}"/>
    <dgm:cxn modelId="{8A52A244-9518-4956-9AE4-77E2A40ABCE5}" srcId="{8FB7B4E6-4DBF-4E7D-BBD0-091C7FBB7631}" destId="{43CA992D-DACE-42AD-BDBD-EC9064C155E7}" srcOrd="6" destOrd="0" parTransId="{A8677ED8-6D86-4B47-84BA-ABC33EEEA3B0}" sibTransId="{FA3050B2-7CD2-4C7B-8048-4D65D77615F6}"/>
    <dgm:cxn modelId="{49641548-CCF8-4E23-A079-1B2EE7DBBCB8}" srcId="{8FB7B4E6-4DBF-4E7D-BBD0-091C7FBB7631}" destId="{82E6A7C5-A756-4B3A-9C68-472CE12FB759}" srcOrd="3" destOrd="0" parTransId="{0C6860F4-83BB-4911-8EEC-FC107F69617C}" sibTransId="{64747E8F-D0BF-4608-9603-0038B9622869}"/>
    <dgm:cxn modelId="{1E79DF4E-9BE0-4276-9269-468CC6BE825C}" srcId="{8FB7B4E6-4DBF-4E7D-BBD0-091C7FBB7631}" destId="{7303E7B1-DDC6-490D-A4C2-3183811111A1}" srcOrd="4" destOrd="0" parTransId="{A37A153C-6FE3-4846-A5E0-85D8949E0CA4}" sibTransId="{27790D5C-B180-46A3-81CC-89FD6DA01592}"/>
    <dgm:cxn modelId="{8BBCA94F-38CA-45B7-9E74-7F402C36225B}" srcId="{8FB7B4E6-4DBF-4E7D-BBD0-091C7FBB7631}" destId="{6F7DA5E3-773B-484A-A507-ACDC186024A8}" srcOrd="0" destOrd="0" parTransId="{A1F0B941-DE02-413F-9A50-1E5D81928532}" sibTransId="{9CDFCADF-3F82-4FA6-B676-3E52977C16BF}"/>
    <dgm:cxn modelId="{1ED51974-AA71-41AD-BCB6-CB5AB4ED2F37}" type="presOf" srcId="{8FB7B4E6-4DBF-4E7D-BBD0-091C7FBB7631}" destId="{24B4503C-6632-40A3-B3A1-586C6AAD6C89}" srcOrd="1" destOrd="0" presId="urn:microsoft.com/office/officeart/2005/8/layout/list1"/>
    <dgm:cxn modelId="{93003384-97E6-40A7-B59D-E081A73A7E03}" type="presOf" srcId="{A2DFC64B-7487-41DD-8098-17F54259E040}" destId="{B0390728-A921-4E59-820A-D0CD9FD7295B}" srcOrd="0" destOrd="2" presId="urn:microsoft.com/office/officeart/2005/8/layout/list1"/>
    <dgm:cxn modelId="{CEF99A84-5B81-4B3F-B4B8-EF312F28AD59}" srcId="{8FB7B4E6-4DBF-4E7D-BBD0-091C7FBB7631}" destId="{F784C5C4-C6B9-4194-B2B0-BD7C8ED03553}" srcOrd="5" destOrd="0" parTransId="{B3BC7FCB-DBAC-4414-B090-78B714057760}" sibTransId="{5A0597E5-BEA6-4150-8155-C0336D0E9EB1}"/>
    <dgm:cxn modelId="{BE0ABA8D-D970-4EF1-80E9-A179EDD57E7C}" type="presOf" srcId="{DF99F6DE-2E43-4548-9FB5-6338CCB729DB}" destId="{B0390728-A921-4E59-820A-D0CD9FD7295B}" srcOrd="0" destOrd="1" presId="urn:microsoft.com/office/officeart/2005/8/layout/list1"/>
    <dgm:cxn modelId="{515BD28F-4CA8-4F7B-865B-6A007F8915E5}" srcId="{FA7F74DC-1867-42E3-909E-12900985A74A}" destId="{8FB7B4E6-4DBF-4E7D-BBD0-091C7FBB7631}" srcOrd="1" destOrd="0" parTransId="{55F25285-3375-4C27-AE44-49916874D2DF}" sibTransId="{4411B263-6BD8-4B63-98E1-4CFEC4615626}"/>
    <dgm:cxn modelId="{0ADFDD99-0E51-43DF-8757-ED0F915350E3}" srcId="{58D17076-7D8C-473D-8ECB-B4EF6B31DB51}" destId="{25646C20-EB41-4C98-A7B7-D15FD8E55166}" srcOrd="4" destOrd="0" parTransId="{0377A5DF-9775-4D0A-8AFA-5B481D36C4E0}" sibTransId="{BE68B8F8-239C-454D-8465-03392F57699B}"/>
    <dgm:cxn modelId="{7B010FB5-D16D-44D3-BD63-A37988A5B5E3}" type="presOf" srcId="{FA7F74DC-1867-42E3-909E-12900985A74A}" destId="{233FC187-D73C-45DC-9000-1FE996575E4E}" srcOrd="0" destOrd="0" presId="urn:microsoft.com/office/officeart/2005/8/layout/list1"/>
    <dgm:cxn modelId="{2B816CCD-9FF2-4995-944D-BDFDBA224BC2}" srcId="{FA7F74DC-1867-42E3-909E-12900985A74A}" destId="{58D17076-7D8C-473D-8ECB-B4EF6B31DB51}" srcOrd="0" destOrd="0" parTransId="{3655B287-4BB7-468E-B82D-9E32E20B4958}" sibTransId="{13586D0E-1220-4B22-B135-4C946FA4AE5C}"/>
    <dgm:cxn modelId="{808698CE-F337-4D80-9304-347E8E8E8B0F}" type="presOf" srcId="{A9A9C652-B013-4627-8F8D-B3192D618E27}" destId="{76846426-7C65-4560-9C4A-540042F4410A}" srcOrd="0" destOrd="1" presId="urn:microsoft.com/office/officeart/2005/8/layout/list1"/>
    <dgm:cxn modelId="{0AE8AAF4-3C73-4890-8019-34F86290B981}" type="presOf" srcId="{6F7DA5E3-773B-484A-A507-ACDC186024A8}" destId="{B0390728-A921-4E59-820A-D0CD9FD7295B}" srcOrd="0" destOrd="0" presId="urn:microsoft.com/office/officeart/2005/8/layout/list1"/>
    <dgm:cxn modelId="{5BBD1DF7-8551-49DB-BBEB-C3A5B3026B27}" srcId="{8FB7B4E6-4DBF-4E7D-BBD0-091C7FBB7631}" destId="{BEA36711-256A-4786-9242-00BACBE8CBC3}" srcOrd="7" destOrd="0" parTransId="{D742D471-0E66-49FB-8698-6ABE62655274}" sibTransId="{F8FA65C4-157E-4A46-B45A-78617804AE5F}"/>
    <dgm:cxn modelId="{871358FE-FAD0-4960-900F-CEFF3AA01BEA}" srcId="{58D17076-7D8C-473D-8ECB-B4EF6B31DB51}" destId="{C1317E46-5110-4BB9-BB68-036C800ED2BF}" srcOrd="2" destOrd="0" parTransId="{4605816F-BB15-44C1-B63C-821F772B03DD}" sibTransId="{B76337B0-8ACB-41E3-83C3-16B9F4D44A35}"/>
    <dgm:cxn modelId="{7D378F6D-2D44-499C-B94D-17205F6AD433}" type="presParOf" srcId="{233FC187-D73C-45DC-9000-1FE996575E4E}" destId="{80CC2700-E18E-4F11-BF0A-476569C8B38B}" srcOrd="0" destOrd="0" presId="urn:microsoft.com/office/officeart/2005/8/layout/list1"/>
    <dgm:cxn modelId="{2B6210FD-F726-44F0-8276-409AD7574DC3}" type="presParOf" srcId="{80CC2700-E18E-4F11-BF0A-476569C8B38B}" destId="{630DF7A5-DB6D-42CF-96A6-242DD955E4F5}" srcOrd="0" destOrd="0" presId="urn:microsoft.com/office/officeart/2005/8/layout/list1"/>
    <dgm:cxn modelId="{B2A27CF4-392B-4C6F-A273-0353BCBBDD7B}" type="presParOf" srcId="{80CC2700-E18E-4F11-BF0A-476569C8B38B}" destId="{A9252541-B131-45F3-9CC4-BFBBA15A34A4}" srcOrd="1" destOrd="0" presId="urn:microsoft.com/office/officeart/2005/8/layout/list1"/>
    <dgm:cxn modelId="{048F1E35-25D1-466E-96EB-7BFE1EA2D1FB}" type="presParOf" srcId="{233FC187-D73C-45DC-9000-1FE996575E4E}" destId="{F342F3F0-6D6B-4A83-B32C-5AA4B010B881}" srcOrd="1" destOrd="0" presId="urn:microsoft.com/office/officeart/2005/8/layout/list1"/>
    <dgm:cxn modelId="{B3F583FE-A888-4F6C-AF35-FD335E0AC227}" type="presParOf" srcId="{233FC187-D73C-45DC-9000-1FE996575E4E}" destId="{76846426-7C65-4560-9C4A-540042F4410A}" srcOrd="2" destOrd="0" presId="urn:microsoft.com/office/officeart/2005/8/layout/list1"/>
    <dgm:cxn modelId="{1DD01C23-7E81-40C6-8CDD-2B84B9564056}" type="presParOf" srcId="{233FC187-D73C-45DC-9000-1FE996575E4E}" destId="{40039322-6E5C-4EDD-B51B-DC88A0011183}" srcOrd="3" destOrd="0" presId="urn:microsoft.com/office/officeart/2005/8/layout/list1"/>
    <dgm:cxn modelId="{D99D7F61-DD3B-4054-BD0A-40DE08B9EBDF}" type="presParOf" srcId="{233FC187-D73C-45DC-9000-1FE996575E4E}" destId="{4B962EEB-F4C4-4A77-A33E-A4BAEB5CE57F}" srcOrd="4" destOrd="0" presId="urn:microsoft.com/office/officeart/2005/8/layout/list1"/>
    <dgm:cxn modelId="{AF001B85-4D9D-4603-83B8-BCAE192F1FDB}" type="presParOf" srcId="{4B962EEB-F4C4-4A77-A33E-A4BAEB5CE57F}" destId="{5B2FE2E0-511F-44D1-966F-6F2556094DA6}" srcOrd="0" destOrd="0" presId="urn:microsoft.com/office/officeart/2005/8/layout/list1"/>
    <dgm:cxn modelId="{7E60D38C-2366-4C9E-B05D-FFE86757E617}" type="presParOf" srcId="{4B962EEB-F4C4-4A77-A33E-A4BAEB5CE57F}" destId="{24B4503C-6632-40A3-B3A1-586C6AAD6C89}" srcOrd="1" destOrd="0" presId="urn:microsoft.com/office/officeart/2005/8/layout/list1"/>
    <dgm:cxn modelId="{1A63908A-8994-4B15-AB61-33BD56B33024}" type="presParOf" srcId="{233FC187-D73C-45DC-9000-1FE996575E4E}" destId="{1CFFC942-695A-4AE6-BF44-05CB11DE907D}" srcOrd="5" destOrd="0" presId="urn:microsoft.com/office/officeart/2005/8/layout/list1"/>
    <dgm:cxn modelId="{58915C87-4FBE-4FF6-BDD0-1FEDAD1F10B3}" type="presParOf" srcId="{233FC187-D73C-45DC-9000-1FE996575E4E}" destId="{B0390728-A921-4E59-820A-D0CD9FD7295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7F74DC-1867-42E3-909E-12900985A74A}" type="doc">
      <dgm:prSet loTypeId="urn:diagrams.loki3.com/VaryingWidthList" loCatId="list" qsTypeId="urn:microsoft.com/office/officeart/2005/8/quickstyle/simple3" qsCatId="simple" csTypeId="urn:microsoft.com/office/officeart/2005/8/colors/accent0_2" csCatId="mainScheme" phldr="1"/>
      <dgm:spPr/>
      <dgm:t>
        <a:bodyPr/>
        <a:lstStyle/>
        <a:p>
          <a:endParaRPr lang="en-US"/>
        </a:p>
      </dgm:t>
    </dgm:pt>
    <dgm:pt modelId="{55F712E2-13D2-49CD-8B52-B1219453E18B}">
      <dgm:prSet custT="1">
        <dgm:style>
          <a:lnRef idx="2">
            <a:schemeClr val="accent5"/>
          </a:lnRef>
          <a:fillRef idx="1">
            <a:schemeClr val="lt1"/>
          </a:fillRef>
          <a:effectRef idx="0">
            <a:schemeClr val="accent5"/>
          </a:effectRef>
          <a:fontRef idx="minor">
            <a:schemeClr val="dk1"/>
          </a:fontRef>
        </dgm:style>
      </dgm:prSet>
      <dgm:spPr/>
      <dgm:t>
        <a:bodyPr/>
        <a:lstStyle/>
        <a:p>
          <a:pPr marL="114300" lvl="1" indent="0" defTabSz="577850">
            <a:spcBef>
              <a:spcPct val="0"/>
            </a:spcBef>
            <a:spcAft>
              <a:spcPct val="15000"/>
            </a:spcAft>
            <a:buFont typeface="Wingdings" panose="05000000000000000000" pitchFamily="2" charset="2"/>
            <a:buChar char="Ø"/>
          </a:pPr>
          <a:r>
            <a:rPr lang="en-US" sz="1600" kern="1200" dirty="0"/>
            <a:t> There is an upward trend now, for better forecasting, instead of taking entire data, latest data used for analysis and modeling (from 06/01/2020 to 07/25/2020).</a:t>
          </a:r>
        </a:p>
      </dgm:t>
    </dgm:pt>
    <dgm:pt modelId="{4ADC9474-1E83-4193-9597-B2BA6366EB4F}" type="parTrans" cxnId="{CAD04839-91CF-49C4-BB2E-DD8E02500A42}">
      <dgm:prSet/>
      <dgm:spPr/>
      <dgm:t>
        <a:bodyPr/>
        <a:lstStyle/>
        <a:p>
          <a:endParaRPr lang="en-US"/>
        </a:p>
      </dgm:t>
    </dgm:pt>
    <dgm:pt modelId="{0D07FFE9-3098-4AAD-BBFE-7A39B3F300F9}" type="sibTrans" cxnId="{CAD04839-91CF-49C4-BB2E-DD8E02500A42}">
      <dgm:prSet/>
      <dgm:spPr/>
      <dgm:t>
        <a:bodyPr/>
        <a:lstStyle/>
        <a:p>
          <a:endParaRPr lang="en-US"/>
        </a:p>
      </dgm:t>
    </dgm:pt>
    <dgm:pt modelId="{F21FFE7F-6CF7-4A38-BD24-1BBBC7311E08}">
      <dgm:prSet phldrT="[Text]">
        <dgm:style>
          <a:lnRef idx="2">
            <a:schemeClr val="accent5"/>
          </a:lnRef>
          <a:fillRef idx="1">
            <a:schemeClr val="lt1"/>
          </a:fillRef>
          <a:effectRef idx="0">
            <a:schemeClr val="accent5"/>
          </a:effectRef>
          <a:fontRef idx="minor">
            <a:schemeClr val="dk1"/>
          </a:fontRef>
        </dgm:style>
      </dgm:prSet>
      <dgm:spPr/>
      <dgm:t>
        <a:bodyPr/>
        <a:lstStyle/>
        <a:p>
          <a:pPr marL="171450" lvl="1" indent="-171450" defTabSz="711200">
            <a:spcBef>
              <a:spcPct val="0"/>
            </a:spcBef>
            <a:spcAft>
              <a:spcPct val="15000"/>
            </a:spcAft>
            <a:buNone/>
          </a:pPr>
          <a:endParaRPr lang="en-US" sz="2000" kern="1200" dirty="0">
            <a:latin typeface="Calibri" panose="020F0502020204030204"/>
            <a:ea typeface="+mn-ea"/>
            <a:cs typeface="+mn-cs"/>
          </a:endParaRPr>
        </a:p>
      </dgm:t>
    </dgm:pt>
    <dgm:pt modelId="{0B4620F8-60C2-4579-B3CA-32B04B26AF07}" type="parTrans" cxnId="{CA029E23-81B8-47CF-BC5C-6694C24BFBD7}">
      <dgm:prSet/>
      <dgm:spPr/>
      <dgm:t>
        <a:bodyPr/>
        <a:lstStyle/>
        <a:p>
          <a:endParaRPr lang="en-US"/>
        </a:p>
      </dgm:t>
    </dgm:pt>
    <dgm:pt modelId="{4E401336-40DA-4A05-8E23-F89582DD2827}" type="sibTrans" cxnId="{CA029E23-81B8-47CF-BC5C-6694C24BFBD7}">
      <dgm:prSet/>
      <dgm:spPr/>
      <dgm:t>
        <a:bodyPr/>
        <a:lstStyle/>
        <a:p>
          <a:endParaRPr lang="en-US"/>
        </a:p>
      </dgm:t>
    </dgm:pt>
    <dgm:pt modelId="{B5661173-A772-45C9-91CF-321CC9DB04E6}">
      <dgm:prSet phldrT="[Text]" custT="1">
        <dgm:style>
          <a:lnRef idx="2">
            <a:schemeClr val="accent5"/>
          </a:lnRef>
          <a:fillRef idx="1">
            <a:schemeClr val="lt1"/>
          </a:fillRef>
          <a:effectRef idx="0">
            <a:schemeClr val="accent5"/>
          </a:effectRef>
          <a:fontRef idx="minor">
            <a:schemeClr val="dk1"/>
          </a:fontRef>
        </dgm:style>
      </dgm:prSet>
      <dgm:spPr/>
      <dgm:t>
        <a:bodyPr/>
        <a:lstStyle/>
        <a:p>
          <a:pPr marL="114300" lvl="1" indent="0" defTabSz="577850">
            <a:spcBef>
              <a:spcPct val="0"/>
            </a:spcBef>
            <a:spcAft>
              <a:spcPct val="15000"/>
            </a:spcAft>
            <a:buFont typeface="Wingdings" panose="05000000000000000000" pitchFamily="2" charset="2"/>
            <a:buChar char="Ø"/>
          </a:pPr>
          <a:r>
            <a:rPr lang="en-US" sz="1600" kern="1200" dirty="0"/>
            <a:t>Since not many testing's done during initial phase of the pandemic, we can see one kind of  correlation structure at beginning  and another correlation structure in the middle and third correlation structure now as there are many testing's in WA state and across US and accurate reporting of most of new cases or tests </a:t>
          </a:r>
          <a:endParaRPr lang="en-US" sz="1600" kern="1200" dirty="0">
            <a:latin typeface="Abadi Extra Light" panose="020B0204020104020204" pitchFamily="34" charset="0"/>
          </a:endParaRPr>
        </a:p>
      </dgm:t>
    </dgm:pt>
    <dgm:pt modelId="{8E3D6D92-874B-461B-84E1-8BE81C1684B8}" type="sibTrans" cxnId="{963E4F43-B688-4EE5-A3B8-992255B71F7A}">
      <dgm:prSet/>
      <dgm:spPr/>
      <dgm:t>
        <a:bodyPr/>
        <a:lstStyle/>
        <a:p>
          <a:endParaRPr lang="en-US">
            <a:latin typeface="Abadi Extra Light" panose="020B0204020104020204" pitchFamily="34" charset="0"/>
          </a:endParaRPr>
        </a:p>
      </dgm:t>
    </dgm:pt>
    <dgm:pt modelId="{1ED58AD3-81FF-439D-84BE-6FE535B17084}" type="parTrans" cxnId="{963E4F43-B688-4EE5-A3B8-992255B71F7A}">
      <dgm:prSet/>
      <dgm:spPr/>
      <dgm:t>
        <a:bodyPr/>
        <a:lstStyle/>
        <a:p>
          <a:endParaRPr lang="en-US">
            <a:latin typeface="Abadi Extra Light" panose="020B0204020104020204" pitchFamily="34" charset="0"/>
          </a:endParaRPr>
        </a:p>
      </dgm:t>
    </dgm:pt>
    <dgm:pt modelId="{CE4D11DF-166F-4863-83D5-5EF700EED51A}">
      <dgm:prSet phldrT="[Text]" custT="1">
        <dgm:style>
          <a:lnRef idx="2">
            <a:schemeClr val="accent5"/>
          </a:lnRef>
          <a:fillRef idx="1">
            <a:schemeClr val="lt1"/>
          </a:fillRef>
          <a:effectRef idx="0">
            <a:schemeClr val="accent5"/>
          </a:effectRef>
          <a:fontRef idx="minor">
            <a:schemeClr val="dk1"/>
          </a:fontRef>
        </dgm:style>
      </dgm:prSet>
      <dgm:spPr/>
      <dgm:t>
        <a:bodyPr/>
        <a:lstStyle/>
        <a:p>
          <a:pPr marL="114300" lvl="1" indent="0" defTabSz="577850">
            <a:spcBef>
              <a:spcPct val="0"/>
            </a:spcBef>
            <a:spcAft>
              <a:spcPct val="15000"/>
            </a:spcAft>
            <a:buFont typeface="Wingdings" panose="05000000000000000000" pitchFamily="2" charset="2"/>
            <a:buChar char="Ø"/>
          </a:pPr>
          <a:endParaRPr lang="en-US" sz="1600" kern="1200" dirty="0">
            <a:latin typeface="Abadi Extra Light" panose="020B0204020104020204" pitchFamily="34" charset="0"/>
          </a:endParaRPr>
        </a:p>
      </dgm:t>
    </dgm:pt>
    <dgm:pt modelId="{BD1E5561-9A6E-4CE9-962B-E3E0CE2BB789}" type="parTrans" cxnId="{00776D6A-BE02-4592-A918-D8BF72C3EA05}">
      <dgm:prSet/>
      <dgm:spPr/>
      <dgm:t>
        <a:bodyPr/>
        <a:lstStyle/>
        <a:p>
          <a:endParaRPr lang="en-US"/>
        </a:p>
      </dgm:t>
    </dgm:pt>
    <dgm:pt modelId="{F71F55AC-02BD-4355-9640-B5E8E6C620CC}" type="sibTrans" cxnId="{00776D6A-BE02-4592-A918-D8BF72C3EA05}">
      <dgm:prSet/>
      <dgm:spPr/>
      <dgm:t>
        <a:bodyPr/>
        <a:lstStyle/>
        <a:p>
          <a:endParaRPr lang="en-US"/>
        </a:p>
      </dgm:t>
    </dgm:pt>
    <dgm:pt modelId="{30619844-E5DE-42E9-A146-DA66CAEDF6E3}">
      <dgm:prSet custT="1">
        <dgm:style>
          <a:lnRef idx="2">
            <a:schemeClr val="accent5"/>
          </a:lnRef>
          <a:fillRef idx="1">
            <a:schemeClr val="lt1"/>
          </a:fillRef>
          <a:effectRef idx="0">
            <a:schemeClr val="accent5"/>
          </a:effectRef>
          <a:fontRef idx="minor">
            <a:schemeClr val="dk1"/>
          </a:fontRef>
        </dgm:style>
      </dgm:prSet>
      <dgm:spPr/>
      <dgm:t>
        <a:bodyPr/>
        <a:lstStyle/>
        <a:p>
          <a:pPr marL="114300" lvl="1" indent="0" defTabSz="577850">
            <a:spcBef>
              <a:spcPct val="0"/>
            </a:spcBef>
            <a:spcAft>
              <a:spcPct val="15000"/>
            </a:spcAft>
            <a:buFont typeface="Wingdings" panose="05000000000000000000" pitchFamily="2" charset="2"/>
            <a:buChar char="Ø"/>
          </a:pPr>
          <a:endParaRPr lang="en-US" sz="1600" kern="1200" dirty="0"/>
        </a:p>
      </dgm:t>
    </dgm:pt>
    <dgm:pt modelId="{93B0F756-2047-4475-8B72-FEE70D8BEA1F}" type="parTrans" cxnId="{B628B0BA-86A8-4610-A348-C2FC347A017E}">
      <dgm:prSet/>
      <dgm:spPr/>
      <dgm:t>
        <a:bodyPr/>
        <a:lstStyle/>
        <a:p>
          <a:endParaRPr lang="en-US"/>
        </a:p>
      </dgm:t>
    </dgm:pt>
    <dgm:pt modelId="{57B609C3-0DD2-4858-85CE-04633AF0BA9E}" type="sibTrans" cxnId="{B628B0BA-86A8-4610-A348-C2FC347A017E}">
      <dgm:prSet/>
      <dgm:spPr/>
      <dgm:t>
        <a:bodyPr/>
        <a:lstStyle/>
        <a:p>
          <a:endParaRPr lang="en-US"/>
        </a:p>
      </dgm:t>
    </dgm:pt>
    <dgm:pt modelId="{AC030423-C2C5-4A78-BEAC-D35F45F71D72}">
      <dgm:prSet phldrT="[Text]" custT="1">
        <dgm:style>
          <a:lnRef idx="2">
            <a:schemeClr val="accent5"/>
          </a:lnRef>
          <a:fillRef idx="1">
            <a:schemeClr val="lt1"/>
          </a:fillRef>
          <a:effectRef idx="0">
            <a:schemeClr val="accent5"/>
          </a:effectRef>
          <a:fontRef idx="minor">
            <a:schemeClr val="dk1"/>
          </a:fontRef>
        </dgm:style>
      </dgm:prSet>
      <dgm:spPr/>
      <dgm:t>
        <a:bodyPr/>
        <a:lstStyle/>
        <a:p>
          <a:pPr marL="114300" lvl="1" indent="0" defTabSz="577850">
            <a:spcBef>
              <a:spcPct val="0"/>
            </a:spcBef>
            <a:spcAft>
              <a:spcPct val="15000"/>
            </a:spcAft>
            <a:buFont typeface="Wingdings" panose="05000000000000000000" pitchFamily="2" charset="2"/>
            <a:buChar char="ü"/>
          </a:pPr>
          <a:endParaRPr lang="en-US" sz="1600" kern="1200" dirty="0">
            <a:latin typeface="Abadi Extra Light" panose="020B0204020104020204" pitchFamily="34" charset="0"/>
          </a:endParaRPr>
        </a:p>
      </dgm:t>
    </dgm:pt>
    <dgm:pt modelId="{830E7E48-4E21-4D60-A0F1-372F33E73805}" type="parTrans" cxnId="{89A9202C-8C11-4C46-98B7-C71EB61F0E3E}">
      <dgm:prSet/>
      <dgm:spPr/>
      <dgm:t>
        <a:bodyPr/>
        <a:lstStyle/>
        <a:p>
          <a:endParaRPr lang="en-US"/>
        </a:p>
      </dgm:t>
    </dgm:pt>
    <dgm:pt modelId="{4D86F10A-9E1C-4537-8803-B975ED7D0C39}" type="sibTrans" cxnId="{89A9202C-8C11-4C46-98B7-C71EB61F0E3E}">
      <dgm:prSet/>
      <dgm:spPr/>
      <dgm:t>
        <a:bodyPr/>
        <a:lstStyle/>
        <a:p>
          <a:endParaRPr lang="en-US"/>
        </a:p>
      </dgm:t>
    </dgm:pt>
    <dgm:pt modelId="{F5830083-91C4-47B0-93CA-6EB717F62E8D}" type="pres">
      <dgm:prSet presAssocID="{FA7F74DC-1867-42E3-909E-12900985A74A}" presName="Name0" presStyleCnt="0">
        <dgm:presLayoutVars>
          <dgm:resizeHandles/>
        </dgm:presLayoutVars>
      </dgm:prSet>
      <dgm:spPr/>
    </dgm:pt>
    <dgm:pt modelId="{CB1A4DC6-9C1F-4A3D-B5F3-3B516AE2657E}" type="pres">
      <dgm:prSet presAssocID="{F21FFE7F-6CF7-4A38-BD24-1BBBC7311E08}" presName="text" presStyleLbl="node1" presStyleIdx="0" presStyleCnt="1" custScaleX="205203" custScaleY="68986" custLinFactNeighborX="9306" custLinFactNeighborY="-21632">
        <dgm:presLayoutVars>
          <dgm:bulletEnabled val="1"/>
        </dgm:presLayoutVars>
      </dgm:prSet>
      <dgm:spPr/>
    </dgm:pt>
  </dgm:ptLst>
  <dgm:cxnLst>
    <dgm:cxn modelId="{0F9B0904-03F4-467D-B212-3A957CC75A9F}" type="presOf" srcId="{F21FFE7F-6CF7-4A38-BD24-1BBBC7311E08}" destId="{CB1A4DC6-9C1F-4A3D-B5F3-3B516AE2657E}" srcOrd="0" destOrd="0" presId="urn:diagrams.loki3.com/VaryingWidthList"/>
    <dgm:cxn modelId="{2F0FBC09-DA14-4F59-BE8F-AA29F297D2C7}" type="presOf" srcId="{30619844-E5DE-42E9-A146-DA66CAEDF6E3}" destId="{CB1A4DC6-9C1F-4A3D-B5F3-3B516AE2657E}" srcOrd="0" destOrd="5" presId="urn:diagrams.loki3.com/VaryingWidthList"/>
    <dgm:cxn modelId="{CA029E23-81B8-47CF-BC5C-6694C24BFBD7}" srcId="{FA7F74DC-1867-42E3-909E-12900985A74A}" destId="{F21FFE7F-6CF7-4A38-BD24-1BBBC7311E08}" srcOrd="0" destOrd="0" parTransId="{0B4620F8-60C2-4579-B3CA-32B04B26AF07}" sibTransId="{4E401336-40DA-4A05-8E23-F89582DD2827}"/>
    <dgm:cxn modelId="{89A9202C-8C11-4C46-98B7-C71EB61F0E3E}" srcId="{F21FFE7F-6CF7-4A38-BD24-1BBBC7311E08}" destId="{AC030423-C2C5-4A78-BEAC-D35F45F71D72}" srcOrd="1" destOrd="0" parTransId="{830E7E48-4E21-4D60-A0F1-372F33E73805}" sibTransId="{4D86F10A-9E1C-4537-8803-B975ED7D0C39}"/>
    <dgm:cxn modelId="{CAD04839-91CF-49C4-BB2E-DD8E02500A42}" srcId="{F21FFE7F-6CF7-4A38-BD24-1BBBC7311E08}" destId="{55F712E2-13D2-49CD-8B52-B1219453E18B}" srcOrd="3" destOrd="0" parTransId="{4ADC9474-1E83-4193-9597-B2BA6366EB4F}" sibTransId="{0D07FFE9-3098-4AAD-BBFE-7A39B3F300F9}"/>
    <dgm:cxn modelId="{963E4F43-B688-4EE5-A3B8-992255B71F7A}" srcId="{F21FFE7F-6CF7-4A38-BD24-1BBBC7311E08}" destId="{B5661173-A772-45C9-91CF-321CC9DB04E6}" srcOrd="0" destOrd="0" parTransId="{1ED58AD3-81FF-439D-84BE-6FE535B17084}" sibTransId="{8E3D6D92-874B-461B-84E1-8BE81C1684B8}"/>
    <dgm:cxn modelId="{00776D6A-BE02-4592-A918-D8BF72C3EA05}" srcId="{F21FFE7F-6CF7-4A38-BD24-1BBBC7311E08}" destId="{CE4D11DF-166F-4863-83D5-5EF700EED51A}" srcOrd="2" destOrd="0" parTransId="{BD1E5561-9A6E-4CE9-962B-E3E0CE2BB789}" sibTransId="{F71F55AC-02BD-4355-9640-B5E8E6C620CC}"/>
    <dgm:cxn modelId="{8FD3F751-5359-4676-9D14-F815DEA48453}" type="presOf" srcId="{CE4D11DF-166F-4863-83D5-5EF700EED51A}" destId="{CB1A4DC6-9C1F-4A3D-B5F3-3B516AE2657E}" srcOrd="0" destOrd="3" presId="urn:diagrams.loki3.com/VaryingWidthList"/>
    <dgm:cxn modelId="{B2109054-4552-43B4-AD9A-027816909508}" type="presOf" srcId="{B5661173-A772-45C9-91CF-321CC9DB04E6}" destId="{CB1A4DC6-9C1F-4A3D-B5F3-3B516AE2657E}" srcOrd="0" destOrd="1" presId="urn:diagrams.loki3.com/VaryingWidthList"/>
    <dgm:cxn modelId="{A4994855-BBA0-4C19-9C66-2B2FEF67D650}" type="presOf" srcId="{AC030423-C2C5-4A78-BEAC-D35F45F71D72}" destId="{CB1A4DC6-9C1F-4A3D-B5F3-3B516AE2657E}" srcOrd="0" destOrd="2" presId="urn:diagrams.loki3.com/VaryingWidthList"/>
    <dgm:cxn modelId="{36F529B0-7AD1-4914-A1D4-45882D2F2B64}" type="presOf" srcId="{55F712E2-13D2-49CD-8B52-B1219453E18B}" destId="{CB1A4DC6-9C1F-4A3D-B5F3-3B516AE2657E}" srcOrd="0" destOrd="4" presId="urn:diagrams.loki3.com/VaryingWidthList"/>
    <dgm:cxn modelId="{B628B0BA-86A8-4610-A348-C2FC347A017E}" srcId="{F21FFE7F-6CF7-4A38-BD24-1BBBC7311E08}" destId="{30619844-E5DE-42E9-A146-DA66CAEDF6E3}" srcOrd="4" destOrd="0" parTransId="{93B0F756-2047-4475-8B72-FEE70D8BEA1F}" sibTransId="{57B609C3-0DD2-4858-85CE-04633AF0BA9E}"/>
    <dgm:cxn modelId="{A1E84FFB-E8E8-48ED-82C0-5527DB866415}" type="presOf" srcId="{FA7F74DC-1867-42E3-909E-12900985A74A}" destId="{F5830083-91C4-47B0-93CA-6EB717F62E8D}" srcOrd="0" destOrd="0" presId="urn:diagrams.loki3.com/VaryingWidthList"/>
    <dgm:cxn modelId="{080228E7-0067-4604-80DA-D53EB815E368}" type="presParOf" srcId="{F5830083-91C4-47B0-93CA-6EB717F62E8D}" destId="{CB1A4DC6-9C1F-4A3D-B5F3-3B516AE2657E}" srcOrd="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7F74DC-1867-42E3-909E-12900985A74A}" type="doc">
      <dgm:prSet loTypeId="urn:microsoft.com/office/officeart/2005/8/layout/list1" loCatId="list" qsTypeId="urn:microsoft.com/office/officeart/2005/8/quickstyle/simple1" qsCatId="simple" csTypeId="urn:microsoft.com/office/officeart/2005/8/colors/accent3_5" csCatId="accent3" phldr="1"/>
      <dgm:spPr/>
      <dgm:t>
        <a:bodyPr/>
        <a:lstStyle/>
        <a:p>
          <a:endParaRPr lang="en-US"/>
        </a:p>
      </dgm:t>
    </dgm:pt>
    <dgm:pt modelId="{58D17076-7D8C-473D-8ECB-B4EF6B31DB51}">
      <dgm:prSet phldrT="[Text]"/>
      <dgm:spPr/>
      <dgm:t>
        <a:bodyPr/>
        <a:lstStyle/>
        <a:p>
          <a:r>
            <a:rPr lang="en-US" b="1" dirty="0"/>
            <a:t>Condition 1: Mean does not depend on time</a:t>
          </a:r>
          <a:endParaRPr lang="en-US" dirty="0">
            <a:latin typeface="Abadi Extra Light" panose="020B0204020104020204" pitchFamily="34" charset="0"/>
          </a:endParaRPr>
        </a:p>
      </dgm:t>
    </dgm:pt>
    <dgm:pt modelId="{3655B287-4BB7-468E-B82D-9E32E20B4958}" type="parTrans" cxnId="{2B816CCD-9FF2-4995-944D-BDFDBA224BC2}">
      <dgm:prSet/>
      <dgm:spPr/>
      <dgm:t>
        <a:bodyPr/>
        <a:lstStyle/>
        <a:p>
          <a:endParaRPr lang="en-US">
            <a:latin typeface="Abadi Extra Light" panose="020B0204020104020204" pitchFamily="34" charset="0"/>
          </a:endParaRPr>
        </a:p>
      </dgm:t>
    </dgm:pt>
    <dgm:pt modelId="{13586D0E-1220-4B22-B135-4C946FA4AE5C}" type="sibTrans" cxnId="{2B816CCD-9FF2-4995-944D-BDFDBA224BC2}">
      <dgm:prSet/>
      <dgm:spPr/>
      <dgm:t>
        <a:bodyPr/>
        <a:lstStyle/>
        <a:p>
          <a:endParaRPr lang="en-US">
            <a:latin typeface="Abadi Extra Light" panose="020B0204020104020204" pitchFamily="34" charset="0"/>
          </a:endParaRPr>
        </a:p>
      </dgm:t>
    </dgm:pt>
    <dgm:pt modelId="{55F712E2-13D2-49CD-8B52-B1219453E18B}">
      <dgm:prSet custT="1"/>
      <dgm:spPr/>
      <dgm:t>
        <a:bodyPr/>
        <a:lstStyle/>
        <a:p>
          <a:pPr marL="114300" lvl="1" indent="0" defTabSz="577850">
            <a:spcBef>
              <a:spcPct val="0"/>
            </a:spcBef>
            <a:spcAft>
              <a:spcPct val="15000"/>
            </a:spcAft>
            <a:buFont typeface="Wingdings" panose="05000000000000000000" pitchFamily="2" charset="2"/>
            <a:buChar char="Ø"/>
          </a:pPr>
          <a:r>
            <a:rPr lang="en-US" sz="1600" kern="1200" dirty="0"/>
            <a:t> The spectral density shows a high peak at 0, which could be generated by a stationary or non-stationary process.</a:t>
          </a:r>
        </a:p>
      </dgm:t>
    </dgm:pt>
    <dgm:pt modelId="{4ADC9474-1E83-4193-9597-B2BA6366EB4F}" type="parTrans" cxnId="{CAD04839-91CF-49C4-BB2E-DD8E02500A42}">
      <dgm:prSet/>
      <dgm:spPr/>
      <dgm:t>
        <a:bodyPr/>
        <a:lstStyle/>
        <a:p>
          <a:endParaRPr lang="en-US"/>
        </a:p>
      </dgm:t>
    </dgm:pt>
    <dgm:pt modelId="{0D07FFE9-3098-4AAD-BBFE-7A39B3F300F9}" type="sibTrans" cxnId="{CAD04839-91CF-49C4-BB2E-DD8E02500A42}">
      <dgm:prSet/>
      <dgm:spPr/>
      <dgm:t>
        <a:bodyPr/>
        <a:lstStyle/>
        <a:p>
          <a:endParaRPr lang="en-US"/>
        </a:p>
      </dgm:t>
    </dgm:pt>
    <dgm:pt modelId="{1C3D32E1-24DC-4532-ABC9-4E67CE705E04}">
      <dgm:prSet custT="1"/>
      <dgm:spPr/>
      <dgm:t>
        <a:bodyPr/>
        <a:lstStyle/>
        <a:p>
          <a:pPr marL="114300" lvl="1" indent="0" defTabSz="577850">
            <a:spcBef>
              <a:spcPct val="0"/>
            </a:spcBef>
            <a:spcAft>
              <a:spcPct val="15000"/>
            </a:spcAft>
            <a:buFont typeface="Wingdings" panose="05000000000000000000" pitchFamily="2" charset="2"/>
            <a:buChar char="Ø"/>
          </a:pPr>
          <a:r>
            <a:rPr lang="en-US" sz="1600" kern="1200" dirty="0"/>
            <a:t> Since the mean appears to change over time, this suggests a non-stationary process.</a:t>
          </a:r>
        </a:p>
      </dgm:t>
    </dgm:pt>
    <dgm:pt modelId="{AB248931-0097-4A5D-8EAA-591EB96F7B70}" type="parTrans" cxnId="{F4A72DAD-1836-4F12-83D5-5293BB65D826}">
      <dgm:prSet/>
      <dgm:spPr/>
      <dgm:t>
        <a:bodyPr/>
        <a:lstStyle/>
        <a:p>
          <a:endParaRPr lang="en-US"/>
        </a:p>
      </dgm:t>
    </dgm:pt>
    <dgm:pt modelId="{41D4ED4A-FB38-4B12-9018-D3932D588F0C}" type="sibTrans" cxnId="{F4A72DAD-1836-4F12-83D5-5293BB65D826}">
      <dgm:prSet/>
      <dgm:spPr/>
      <dgm:t>
        <a:bodyPr/>
        <a:lstStyle/>
        <a:p>
          <a:endParaRPr lang="en-US"/>
        </a:p>
      </dgm:t>
    </dgm:pt>
    <dgm:pt modelId="{F21FFE7F-6CF7-4A38-BD24-1BBBC7311E08}">
      <dgm:prSet phldrT="[Text]"/>
      <dgm:spPr/>
      <dgm:t>
        <a:bodyPr/>
        <a:lstStyle/>
        <a:p>
          <a:pPr marL="171450" lvl="1" indent="-171450" defTabSz="711200">
            <a:spcBef>
              <a:spcPct val="0"/>
            </a:spcBef>
            <a:spcAft>
              <a:spcPct val="15000"/>
            </a:spcAft>
            <a:buNone/>
          </a:pPr>
          <a:endParaRPr lang="en-US" sz="2000" kern="1200" dirty="0">
            <a:latin typeface="Calibri" panose="020F0502020204030204"/>
            <a:ea typeface="+mn-ea"/>
            <a:cs typeface="+mn-cs"/>
          </a:endParaRPr>
        </a:p>
      </dgm:t>
    </dgm:pt>
    <dgm:pt modelId="{0B4620F8-60C2-4579-B3CA-32B04B26AF07}" type="parTrans" cxnId="{CA029E23-81B8-47CF-BC5C-6694C24BFBD7}">
      <dgm:prSet/>
      <dgm:spPr/>
      <dgm:t>
        <a:bodyPr/>
        <a:lstStyle/>
        <a:p>
          <a:endParaRPr lang="en-US"/>
        </a:p>
      </dgm:t>
    </dgm:pt>
    <dgm:pt modelId="{4E401336-40DA-4A05-8E23-F89582DD2827}" type="sibTrans" cxnId="{CA029E23-81B8-47CF-BC5C-6694C24BFBD7}">
      <dgm:prSet/>
      <dgm:spPr/>
      <dgm:t>
        <a:bodyPr/>
        <a:lstStyle/>
        <a:p>
          <a:endParaRPr lang="en-US"/>
        </a:p>
      </dgm:t>
    </dgm:pt>
    <dgm:pt modelId="{A23CCF97-09C8-48A9-9EA9-0D5F42774809}">
      <dgm:prSet/>
      <dgm:spPr/>
      <dgm:t>
        <a:bodyPr/>
        <a:lstStyle/>
        <a:p>
          <a:pPr marL="114300" lvl="1" indent="0" defTabSz="577850">
            <a:spcBef>
              <a:spcPct val="0"/>
            </a:spcBef>
            <a:spcAft>
              <a:spcPct val="15000"/>
            </a:spcAft>
          </a:pPr>
          <a:endParaRPr lang="en-US" sz="2000" kern="1200" dirty="0"/>
        </a:p>
      </dgm:t>
    </dgm:pt>
    <dgm:pt modelId="{F19D78C3-7063-48C8-B992-D229725C518D}" type="sibTrans" cxnId="{61DC16B7-6825-4B91-B0D8-247CA66F715A}">
      <dgm:prSet/>
      <dgm:spPr/>
      <dgm:t>
        <a:bodyPr/>
        <a:lstStyle/>
        <a:p>
          <a:endParaRPr lang="en-US"/>
        </a:p>
      </dgm:t>
    </dgm:pt>
    <dgm:pt modelId="{FC1AAB82-82F2-4E07-A06A-973FE6936EF9}" type="parTrans" cxnId="{61DC16B7-6825-4B91-B0D8-247CA66F715A}">
      <dgm:prSet/>
      <dgm:spPr/>
      <dgm:t>
        <a:bodyPr/>
        <a:lstStyle/>
        <a:p>
          <a:endParaRPr lang="en-US"/>
        </a:p>
      </dgm:t>
    </dgm:pt>
    <dgm:pt modelId="{B5661173-A772-45C9-91CF-321CC9DB04E6}">
      <dgm:prSet phldrT="[Text]" custT="1"/>
      <dgm:spPr/>
      <dgm:t>
        <a:bodyPr/>
        <a:lstStyle/>
        <a:p>
          <a:pPr marL="114300" lvl="1" indent="0" defTabSz="577850">
            <a:spcBef>
              <a:spcPct val="0"/>
            </a:spcBef>
            <a:spcAft>
              <a:spcPct val="15000"/>
            </a:spcAft>
            <a:buFont typeface="Wingdings" panose="05000000000000000000" pitchFamily="2" charset="2"/>
            <a:buChar char="Ø"/>
          </a:pPr>
          <a:r>
            <a:rPr lang="en-US" sz="1600" kern="1200" dirty="0"/>
            <a:t> There appears to be a upward trend in the realization. </a:t>
          </a:r>
          <a:endParaRPr lang="en-US" sz="1600" kern="1200" dirty="0">
            <a:latin typeface="Abadi Extra Light" panose="020B0204020104020204" pitchFamily="34" charset="0"/>
          </a:endParaRPr>
        </a:p>
      </dgm:t>
    </dgm:pt>
    <dgm:pt modelId="{8E3D6D92-874B-461B-84E1-8BE81C1684B8}" type="sibTrans" cxnId="{963E4F43-B688-4EE5-A3B8-992255B71F7A}">
      <dgm:prSet/>
      <dgm:spPr/>
      <dgm:t>
        <a:bodyPr/>
        <a:lstStyle/>
        <a:p>
          <a:endParaRPr lang="en-US">
            <a:latin typeface="Abadi Extra Light" panose="020B0204020104020204" pitchFamily="34" charset="0"/>
          </a:endParaRPr>
        </a:p>
      </dgm:t>
    </dgm:pt>
    <dgm:pt modelId="{1ED58AD3-81FF-439D-84BE-6FE535B17084}" type="parTrans" cxnId="{963E4F43-B688-4EE5-A3B8-992255B71F7A}">
      <dgm:prSet/>
      <dgm:spPr/>
      <dgm:t>
        <a:bodyPr/>
        <a:lstStyle/>
        <a:p>
          <a:endParaRPr lang="en-US">
            <a:latin typeface="Abadi Extra Light" panose="020B0204020104020204" pitchFamily="34" charset="0"/>
          </a:endParaRPr>
        </a:p>
      </dgm:t>
    </dgm:pt>
    <dgm:pt modelId="{CE4D11DF-166F-4863-83D5-5EF700EED51A}">
      <dgm:prSet phldrT="[Text]" custT="1"/>
      <dgm:spPr/>
      <dgm:t>
        <a:bodyPr/>
        <a:lstStyle/>
        <a:p>
          <a:pPr marL="114300" lvl="1" indent="0" defTabSz="577850">
            <a:spcBef>
              <a:spcPct val="0"/>
            </a:spcBef>
            <a:spcAft>
              <a:spcPct val="15000"/>
            </a:spcAft>
            <a:buFont typeface="Wingdings" panose="05000000000000000000" pitchFamily="2" charset="2"/>
            <a:buChar char="Ø"/>
          </a:pPr>
          <a:endParaRPr lang="en-US" sz="1600" kern="1200" dirty="0">
            <a:latin typeface="Abadi Extra Light" panose="020B0204020104020204" pitchFamily="34" charset="0"/>
          </a:endParaRPr>
        </a:p>
      </dgm:t>
    </dgm:pt>
    <dgm:pt modelId="{BD1E5561-9A6E-4CE9-962B-E3E0CE2BB789}" type="parTrans" cxnId="{00776D6A-BE02-4592-A918-D8BF72C3EA05}">
      <dgm:prSet/>
      <dgm:spPr/>
      <dgm:t>
        <a:bodyPr/>
        <a:lstStyle/>
        <a:p>
          <a:endParaRPr lang="en-US"/>
        </a:p>
      </dgm:t>
    </dgm:pt>
    <dgm:pt modelId="{F71F55AC-02BD-4355-9640-B5E8E6C620CC}" type="sibTrans" cxnId="{00776D6A-BE02-4592-A918-D8BF72C3EA05}">
      <dgm:prSet/>
      <dgm:spPr/>
      <dgm:t>
        <a:bodyPr/>
        <a:lstStyle/>
        <a:p>
          <a:endParaRPr lang="en-US"/>
        </a:p>
      </dgm:t>
    </dgm:pt>
    <dgm:pt modelId="{30619844-E5DE-42E9-A146-DA66CAEDF6E3}">
      <dgm:prSet custT="1"/>
      <dgm:spPr/>
      <dgm:t>
        <a:bodyPr/>
        <a:lstStyle/>
        <a:p>
          <a:pPr marL="114300" lvl="1" indent="0" defTabSz="577850">
            <a:spcBef>
              <a:spcPct val="0"/>
            </a:spcBef>
            <a:spcAft>
              <a:spcPct val="15000"/>
            </a:spcAft>
            <a:buFont typeface="Wingdings" panose="05000000000000000000" pitchFamily="2" charset="2"/>
            <a:buChar char="Ø"/>
          </a:pPr>
          <a:endParaRPr lang="en-US" sz="1600" kern="1200" dirty="0"/>
        </a:p>
      </dgm:t>
    </dgm:pt>
    <dgm:pt modelId="{93B0F756-2047-4475-8B72-FEE70D8BEA1F}" type="parTrans" cxnId="{B628B0BA-86A8-4610-A348-C2FC347A017E}">
      <dgm:prSet/>
      <dgm:spPr/>
      <dgm:t>
        <a:bodyPr/>
        <a:lstStyle/>
        <a:p>
          <a:endParaRPr lang="en-US"/>
        </a:p>
      </dgm:t>
    </dgm:pt>
    <dgm:pt modelId="{57B609C3-0DD2-4858-85CE-04633AF0BA9E}" type="sibTrans" cxnId="{B628B0BA-86A8-4610-A348-C2FC347A017E}">
      <dgm:prSet/>
      <dgm:spPr/>
      <dgm:t>
        <a:bodyPr/>
        <a:lstStyle/>
        <a:p>
          <a:endParaRPr lang="en-US"/>
        </a:p>
      </dgm:t>
    </dgm:pt>
    <dgm:pt modelId="{D0E415A6-93C3-42B6-A62C-3411398DD68B}" type="pres">
      <dgm:prSet presAssocID="{FA7F74DC-1867-42E3-909E-12900985A74A}" presName="linear" presStyleCnt="0">
        <dgm:presLayoutVars>
          <dgm:dir/>
          <dgm:animLvl val="lvl"/>
          <dgm:resizeHandles val="exact"/>
        </dgm:presLayoutVars>
      </dgm:prSet>
      <dgm:spPr/>
    </dgm:pt>
    <dgm:pt modelId="{DFEA764D-741F-4053-9A78-D3DF97661BFC}" type="pres">
      <dgm:prSet presAssocID="{58D17076-7D8C-473D-8ECB-B4EF6B31DB51}" presName="parentLin" presStyleCnt="0"/>
      <dgm:spPr/>
    </dgm:pt>
    <dgm:pt modelId="{B7614D09-FC3C-4D66-95CA-7401EB81023C}" type="pres">
      <dgm:prSet presAssocID="{58D17076-7D8C-473D-8ECB-B4EF6B31DB51}" presName="parentLeftMargin" presStyleLbl="node1" presStyleIdx="0" presStyleCnt="1"/>
      <dgm:spPr/>
    </dgm:pt>
    <dgm:pt modelId="{BE9105BF-204F-4CAA-89E8-C5CE20B67463}" type="pres">
      <dgm:prSet presAssocID="{58D17076-7D8C-473D-8ECB-B4EF6B31DB51}" presName="parentText" presStyleLbl="node1" presStyleIdx="0" presStyleCnt="1">
        <dgm:presLayoutVars>
          <dgm:chMax val="0"/>
          <dgm:bulletEnabled val="1"/>
        </dgm:presLayoutVars>
      </dgm:prSet>
      <dgm:spPr/>
    </dgm:pt>
    <dgm:pt modelId="{2E154877-F45C-453B-94A7-B588AE365C22}" type="pres">
      <dgm:prSet presAssocID="{58D17076-7D8C-473D-8ECB-B4EF6B31DB51}" presName="negativeSpace" presStyleCnt="0"/>
      <dgm:spPr/>
    </dgm:pt>
    <dgm:pt modelId="{682CF135-B9CC-46A6-A988-463E76EB1B36}" type="pres">
      <dgm:prSet presAssocID="{58D17076-7D8C-473D-8ECB-B4EF6B31DB51}" presName="childText" presStyleLbl="conFgAcc1" presStyleIdx="0" presStyleCnt="1" custLinFactNeighborX="35508">
        <dgm:presLayoutVars>
          <dgm:bulletEnabled val="1"/>
        </dgm:presLayoutVars>
      </dgm:prSet>
      <dgm:spPr/>
    </dgm:pt>
  </dgm:ptLst>
  <dgm:cxnLst>
    <dgm:cxn modelId="{CA029E23-81B8-47CF-BC5C-6694C24BFBD7}" srcId="{58D17076-7D8C-473D-8ECB-B4EF6B31DB51}" destId="{F21FFE7F-6CF7-4A38-BD24-1BBBC7311E08}" srcOrd="0" destOrd="0" parTransId="{0B4620F8-60C2-4579-B3CA-32B04B26AF07}" sibTransId="{4E401336-40DA-4A05-8E23-F89582DD2827}"/>
    <dgm:cxn modelId="{CAD04839-91CF-49C4-BB2E-DD8E02500A42}" srcId="{58D17076-7D8C-473D-8ECB-B4EF6B31DB51}" destId="{55F712E2-13D2-49CD-8B52-B1219453E18B}" srcOrd="3" destOrd="0" parTransId="{4ADC9474-1E83-4193-9597-B2BA6366EB4F}" sibTransId="{0D07FFE9-3098-4AAD-BBFE-7A39B3F300F9}"/>
    <dgm:cxn modelId="{FCAC795C-484E-4650-B992-8C0FA7993930}" type="presOf" srcId="{1C3D32E1-24DC-4532-ABC9-4E67CE705E04}" destId="{682CF135-B9CC-46A6-A988-463E76EB1B36}" srcOrd="0" destOrd="5" presId="urn:microsoft.com/office/officeart/2005/8/layout/list1"/>
    <dgm:cxn modelId="{963E4F43-B688-4EE5-A3B8-992255B71F7A}" srcId="{58D17076-7D8C-473D-8ECB-B4EF6B31DB51}" destId="{B5661173-A772-45C9-91CF-321CC9DB04E6}" srcOrd="1" destOrd="0" parTransId="{1ED58AD3-81FF-439D-84BE-6FE535B17084}" sibTransId="{8E3D6D92-874B-461B-84E1-8BE81C1684B8}"/>
    <dgm:cxn modelId="{AAD2FC43-DB6A-4B29-B589-722B87AE40FA}" type="presOf" srcId="{CE4D11DF-166F-4863-83D5-5EF700EED51A}" destId="{682CF135-B9CC-46A6-A988-463E76EB1B36}" srcOrd="0" destOrd="2" presId="urn:microsoft.com/office/officeart/2005/8/layout/list1"/>
    <dgm:cxn modelId="{00776D6A-BE02-4592-A918-D8BF72C3EA05}" srcId="{58D17076-7D8C-473D-8ECB-B4EF6B31DB51}" destId="{CE4D11DF-166F-4863-83D5-5EF700EED51A}" srcOrd="2" destOrd="0" parTransId="{BD1E5561-9A6E-4CE9-962B-E3E0CE2BB789}" sibTransId="{F71F55AC-02BD-4355-9640-B5E8E6C620CC}"/>
    <dgm:cxn modelId="{9B95DC4D-658E-4E0C-A32A-CA53633D975B}" type="presOf" srcId="{FA7F74DC-1867-42E3-909E-12900985A74A}" destId="{D0E415A6-93C3-42B6-A62C-3411398DD68B}" srcOrd="0" destOrd="0" presId="urn:microsoft.com/office/officeart/2005/8/layout/list1"/>
    <dgm:cxn modelId="{1B6E3C5A-F732-429F-A98A-11ED912A70C9}" type="presOf" srcId="{58D17076-7D8C-473D-8ECB-B4EF6B31DB51}" destId="{B7614D09-FC3C-4D66-95CA-7401EB81023C}" srcOrd="0" destOrd="0" presId="urn:microsoft.com/office/officeart/2005/8/layout/list1"/>
    <dgm:cxn modelId="{418BB75A-72F5-47ED-8BFD-74CD47363D0C}" type="presOf" srcId="{A23CCF97-09C8-48A9-9EA9-0D5F42774809}" destId="{682CF135-B9CC-46A6-A988-463E76EB1B36}" srcOrd="0" destOrd="6" presId="urn:microsoft.com/office/officeart/2005/8/layout/list1"/>
    <dgm:cxn modelId="{6E34F28B-F969-4362-A35C-8DD6137C631A}" type="presOf" srcId="{55F712E2-13D2-49CD-8B52-B1219453E18B}" destId="{682CF135-B9CC-46A6-A988-463E76EB1B36}" srcOrd="0" destOrd="3" presId="urn:microsoft.com/office/officeart/2005/8/layout/list1"/>
    <dgm:cxn modelId="{F4A72DAD-1836-4F12-83D5-5293BB65D826}" srcId="{58D17076-7D8C-473D-8ECB-B4EF6B31DB51}" destId="{1C3D32E1-24DC-4532-ABC9-4E67CE705E04}" srcOrd="5" destOrd="0" parTransId="{AB248931-0097-4A5D-8EAA-591EB96F7B70}" sibTransId="{41D4ED4A-FB38-4B12-9018-D3932D588F0C}"/>
    <dgm:cxn modelId="{E9923DAD-A3DB-49C6-AE77-1C0B5EF04163}" type="presOf" srcId="{B5661173-A772-45C9-91CF-321CC9DB04E6}" destId="{682CF135-B9CC-46A6-A988-463E76EB1B36}" srcOrd="0" destOrd="1" presId="urn:microsoft.com/office/officeart/2005/8/layout/list1"/>
    <dgm:cxn modelId="{61DC16B7-6825-4B91-B0D8-247CA66F715A}" srcId="{58D17076-7D8C-473D-8ECB-B4EF6B31DB51}" destId="{A23CCF97-09C8-48A9-9EA9-0D5F42774809}" srcOrd="6" destOrd="0" parTransId="{FC1AAB82-82F2-4E07-A06A-973FE6936EF9}" sibTransId="{F19D78C3-7063-48C8-B992-D229725C518D}"/>
    <dgm:cxn modelId="{EB7BE4B9-8BFB-42A1-9E0F-2E9144426599}" type="presOf" srcId="{58D17076-7D8C-473D-8ECB-B4EF6B31DB51}" destId="{BE9105BF-204F-4CAA-89E8-C5CE20B67463}" srcOrd="1" destOrd="0" presId="urn:microsoft.com/office/officeart/2005/8/layout/list1"/>
    <dgm:cxn modelId="{B628B0BA-86A8-4610-A348-C2FC347A017E}" srcId="{58D17076-7D8C-473D-8ECB-B4EF6B31DB51}" destId="{30619844-E5DE-42E9-A146-DA66CAEDF6E3}" srcOrd="4" destOrd="0" parTransId="{93B0F756-2047-4475-8B72-FEE70D8BEA1F}" sibTransId="{57B609C3-0DD2-4858-85CE-04633AF0BA9E}"/>
    <dgm:cxn modelId="{2B816CCD-9FF2-4995-944D-BDFDBA224BC2}" srcId="{FA7F74DC-1867-42E3-909E-12900985A74A}" destId="{58D17076-7D8C-473D-8ECB-B4EF6B31DB51}" srcOrd="0" destOrd="0" parTransId="{3655B287-4BB7-468E-B82D-9E32E20B4958}" sibTransId="{13586D0E-1220-4B22-B135-4C946FA4AE5C}"/>
    <dgm:cxn modelId="{67C4B0D8-AADF-4B7D-B9F9-22BB861B4F4E}" type="presOf" srcId="{30619844-E5DE-42E9-A146-DA66CAEDF6E3}" destId="{682CF135-B9CC-46A6-A988-463E76EB1B36}" srcOrd="0" destOrd="4" presId="urn:microsoft.com/office/officeart/2005/8/layout/list1"/>
    <dgm:cxn modelId="{5E1D6DF9-FC37-4DF6-BB63-DD68F704CDAD}" type="presOf" srcId="{F21FFE7F-6CF7-4A38-BD24-1BBBC7311E08}" destId="{682CF135-B9CC-46A6-A988-463E76EB1B36}" srcOrd="0" destOrd="0" presId="urn:microsoft.com/office/officeart/2005/8/layout/list1"/>
    <dgm:cxn modelId="{2CAD0116-81EF-48E9-BBFA-5E24BF439C47}" type="presParOf" srcId="{D0E415A6-93C3-42B6-A62C-3411398DD68B}" destId="{DFEA764D-741F-4053-9A78-D3DF97661BFC}" srcOrd="0" destOrd="0" presId="urn:microsoft.com/office/officeart/2005/8/layout/list1"/>
    <dgm:cxn modelId="{9BB29120-C1C6-4518-A307-E6A2A5164E4F}" type="presParOf" srcId="{DFEA764D-741F-4053-9A78-D3DF97661BFC}" destId="{B7614D09-FC3C-4D66-95CA-7401EB81023C}" srcOrd="0" destOrd="0" presId="urn:microsoft.com/office/officeart/2005/8/layout/list1"/>
    <dgm:cxn modelId="{D5E45C38-6B82-4D03-B486-B8FA83C81907}" type="presParOf" srcId="{DFEA764D-741F-4053-9A78-D3DF97661BFC}" destId="{BE9105BF-204F-4CAA-89E8-C5CE20B67463}" srcOrd="1" destOrd="0" presId="urn:microsoft.com/office/officeart/2005/8/layout/list1"/>
    <dgm:cxn modelId="{31995889-63CB-4235-8208-1443601466FE}" type="presParOf" srcId="{D0E415A6-93C3-42B6-A62C-3411398DD68B}" destId="{2E154877-F45C-453B-94A7-B588AE365C22}" srcOrd="1" destOrd="0" presId="urn:microsoft.com/office/officeart/2005/8/layout/list1"/>
    <dgm:cxn modelId="{823D65FA-FECE-4A1E-9816-B7599FC2AD1A}" type="presParOf" srcId="{D0E415A6-93C3-42B6-A62C-3411398DD68B}" destId="{682CF135-B9CC-46A6-A988-463E76EB1B3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7F74DC-1867-42E3-909E-12900985A74A}" type="doc">
      <dgm:prSet loTypeId="urn:microsoft.com/office/officeart/2005/8/layout/list1" loCatId="list" qsTypeId="urn:microsoft.com/office/officeart/2005/8/quickstyle/simple5" qsCatId="simple" csTypeId="urn:microsoft.com/office/officeart/2005/8/colors/accent3_2" csCatId="accent3" phldr="1"/>
      <dgm:spPr/>
      <dgm:t>
        <a:bodyPr/>
        <a:lstStyle/>
        <a:p>
          <a:endParaRPr lang="en-US"/>
        </a:p>
      </dgm:t>
    </dgm:pt>
    <dgm:pt modelId="{58D17076-7D8C-473D-8ECB-B4EF6B31DB51}">
      <dgm:prSet phldrT="[Text]" custT="1"/>
      <dgm:spPr>
        <a:solidFill>
          <a:schemeClr val="accent4">
            <a:lumMod val="60000"/>
            <a:lumOff val="40000"/>
          </a:schemeClr>
        </a:solidFill>
      </dgm:spPr>
      <dgm:t>
        <a:bodyPr/>
        <a:lstStyle/>
        <a:p>
          <a:r>
            <a:rPr lang="en-US" sz="1600" b="1" dirty="0"/>
            <a:t>Condition 2: Variance does not depend on time</a:t>
          </a:r>
          <a:endParaRPr lang="en-US" sz="1600" dirty="0">
            <a:latin typeface="Abadi Extra Light" panose="020B0204020104020204" pitchFamily="34" charset="0"/>
          </a:endParaRPr>
        </a:p>
      </dgm:t>
    </dgm:pt>
    <dgm:pt modelId="{3655B287-4BB7-468E-B82D-9E32E20B4958}" type="parTrans" cxnId="{2B816CCD-9FF2-4995-944D-BDFDBA224BC2}">
      <dgm:prSet/>
      <dgm:spPr/>
      <dgm:t>
        <a:bodyPr/>
        <a:lstStyle/>
        <a:p>
          <a:endParaRPr lang="en-US">
            <a:latin typeface="Abadi Extra Light" panose="020B0204020104020204" pitchFamily="34" charset="0"/>
          </a:endParaRPr>
        </a:p>
      </dgm:t>
    </dgm:pt>
    <dgm:pt modelId="{13586D0E-1220-4B22-B135-4C946FA4AE5C}" type="sibTrans" cxnId="{2B816CCD-9FF2-4995-944D-BDFDBA224BC2}">
      <dgm:prSet/>
      <dgm:spPr/>
      <dgm:t>
        <a:bodyPr/>
        <a:lstStyle/>
        <a:p>
          <a:endParaRPr lang="en-US">
            <a:latin typeface="Abadi Extra Light" panose="020B0204020104020204" pitchFamily="34" charset="0"/>
          </a:endParaRPr>
        </a:p>
      </dgm:t>
    </dgm:pt>
    <dgm:pt modelId="{F21FFE7F-6CF7-4A38-BD24-1BBBC7311E08}">
      <dgm:prSet phldrT="[Text]"/>
      <dgm:spPr/>
      <dgm:t>
        <a:bodyPr/>
        <a:lstStyle/>
        <a:p>
          <a:pPr marL="171450" lvl="1" indent="-171450" defTabSz="711200">
            <a:spcBef>
              <a:spcPct val="0"/>
            </a:spcBef>
            <a:spcAft>
              <a:spcPct val="15000"/>
            </a:spcAft>
            <a:buNone/>
          </a:pPr>
          <a:endParaRPr lang="en-US" sz="1500" kern="1200" dirty="0">
            <a:latin typeface="Calibri" panose="020F0502020204030204"/>
            <a:ea typeface="+mn-ea"/>
            <a:cs typeface="+mn-cs"/>
          </a:endParaRPr>
        </a:p>
      </dgm:t>
    </dgm:pt>
    <dgm:pt modelId="{0B4620F8-60C2-4579-B3CA-32B04B26AF07}" type="parTrans" cxnId="{CA029E23-81B8-47CF-BC5C-6694C24BFBD7}">
      <dgm:prSet/>
      <dgm:spPr/>
      <dgm:t>
        <a:bodyPr/>
        <a:lstStyle/>
        <a:p>
          <a:endParaRPr lang="en-US"/>
        </a:p>
      </dgm:t>
    </dgm:pt>
    <dgm:pt modelId="{4E401336-40DA-4A05-8E23-F89582DD2827}" type="sibTrans" cxnId="{CA029E23-81B8-47CF-BC5C-6694C24BFBD7}">
      <dgm:prSet/>
      <dgm:spPr/>
      <dgm:t>
        <a:bodyPr/>
        <a:lstStyle/>
        <a:p>
          <a:endParaRPr lang="en-US"/>
        </a:p>
      </dgm:t>
    </dgm:pt>
    <dgm:pt modelId="{A23CCF97-09C8-48A9-9EA9-0D5F42774809}">
      <dgm:prSet/>
      <dgm:spPr/>
      <dgm:t>
        <a:bodyPr/>
        <a:lstStyle/>
        <a:p>
          <a:pPr marL="114300" lvl="1" indent="0" defTabSz="577850">
            <a:spcBef>
              <a:spcPct val="0"/>
            </a:spcBef>
            <a:spcAft>
              <a:spcPct val="15000"/>
            </a:spcAft>
          </a:pPr>
          <a:endParaRPr lang="en-US" sz="1500" kern="1200" dirty="0"/>
        </a:p>
      </dgm:t>
    </dgm:pt>
    <dgm:pt modelId="{F19D78C3-7063-48C8-B992-D229725C518D}" type="sibTrans" cxnId="{61DC16B7-6825-4B91-B0D8-247CA66F715A}">
      <dgm:prSet/>
      <dgm:spPr/>
      <dgm:t>
        <a:bodyPr/>
        <a:lstStyle/>
        <a:p>
          <a:endParaRPr lang="en-US"/>
        </a:p>
      </dgm:t>
    </dgm:pt>
    <dgm:pt modelId="{FC1AAB82-82F2-4E07-A06A-973FE6936EF9}" type="parTrans" cxnId="{61DC16B7-6825-4B91-B0D8-247CA66F715A}">
      <dgm:prSet/>
      <dgm:spPr/>
      <dgm:t>
        <a:bodyPr/>
        <a:lstStyle/>
        <a:p>
          <a:endParaRPr lang="en-US"/>
        </a:p>
      </dgm:t>
    </dgm:pt>
    <dgm:pt modelId="{B5661173-A772-45C9-91CF-321CC9DB04E6}">
      <dgm:prSet phldrT="[Text]" custT="1"/>
      <dgm:spPr/>
      <dgm:t>
        <a:bodyPr/>
        <a:lstStyle/>
        <a:p>
          <a:pPr marL="114300" lvl="1" indent="0" defTabSz="577850">
            <a:spcBef>
              <a:spcPct val="0"/>
            </a:spcBef>
            <a:spcAft>
              <a:spcPct val="15000"/>
            </a:spcAft>
            <a:buFont typeface="Wingdings" panose="05000000000000000000" pitchFamily="2" charset="2"/>
            <a:buChar char="Ø"/>
          </a:pPr>
          <a:r>
            <a:rPr lang="en-US" sz="1600" kern="1200" dirty="0">
              <a:latin typeface="+mn-lt"/>
            </a:rPr>
            <a:t> Since only one realization is possible, it is difficult to assess the realization variance.</a:t>
          </a:r>
        </a:p>
      </dgm:t>
    </dgm:pt>
    <dgm:pt modelId="{8E3D6D92-874B-461B-84E1-8BE81C1684B8}" type="sibTrans" cxnId="{963E4F43-B688-4EE5-A3B8-992255B71F7A}">
      <dgm:prSet/>
      <dgm:spPr/>
      <dgm:t>
        <a:bodyPr/>
        <a:lstStyle/>
        <a:p>
          <a:endParaRPr lang="en-US">
            <a:latin typeface="Abadi Extra Light" panose="020B0204020104020204" pitchFamily="34" charset="0"/>
          </a:endParaRPr>
        </a:p>
      </dgm:t>
    </dgm:pt>
    <dgm:pt modelId="{1ED58AD3-81FF-439D-84BE-6FE535B17084}" type="parTrans" cxnId="{963E4F43-B688-4EE5-A3B8-992255B71F7A}">
      <dgm:prSet/>
      <dgm:spPr/>
      <dgm:t>
        <a:bodyPr/>
        <a:lstStyle/>
        <a:p>
          <a:endParaRPr lang="en-US">
            <a:latin typeface="Abadi Extra Light" panose="020B0204020104020204" pitchFamily="34" charset="0"/>
          </a:endParaRPr>
        </a:p>
      </dgm:t>
    </dgm:pt>
    <dgm:pt modelId="{6C4CBF8F-8458-4467-8722-D14E7857184F}">
      <dgm:prSet custT="1"/>
      <dgm:spPr/>
      <dgm:t>
        <a:bodyPr/>
        <a:lstStyle/>
        <a:p>
          <a:pPr marL="114300" lvl="1" indent="0" defTabSz="577850">
            <a:spcBef>
              <a:spcPct val="0"/>
            </a:spcBef>
            <a:spcAft>
              <a:spcPct val="15000"/>
            </a:spcAft>
            <a:buFont typeface="Wingdings" panose="05000000000000000000" pitchFamily="2" charset="2"/>
            <a:buChar char="Ø"/>
          </a:pPr>
          <a:endParaRPr lang="en-US" sz="1600" dirty="0">
            <a:solidFill>
              <a:prstClr val="black">
                <a:hueOff val="0"/>
                <a:satOff val="0"/>
                <a:lumOff val="0"/>
                <a:alphaOff val="0"/>
              </a:prstClr>
            </a:solidFill>
            <a:latin typeface="+mn-lt"/>
            <a:ea typeface="+mn-ea"/>
            <a:cs typeface="+mn-cs"/>
          </a:endParaRPr>
        </a:p>
      </dgm:t>
    </dgm:pt>
    <dgm:pt modelId="{F8544F15-2E20-42E2-99EE-02C6CDE18AB0}" type="parTrans" cxnId="{B2304538-0DFB-467C-8286-06698CEB74CE}">
      <dgm:prSet/>
      <dgm:spPr/>
      <dgm:t>
        <a:bodyPr/>
        <a:lstStyle/>
        <a:p>
          <a:endParaRPr lang="en-US"/>
        </a:p>
      </dgm:t>
    </dgm:pt>
    <dgm:pt modelId="{70E96B8F-D851-4DB0-AB3F-C9F2CBD1D50C}" type="sibTrans" cxnId="{B2304538-0DFB-467C-8286-06698CEB74CE}">
      <dgm:prSet/>
      <dgm:spPr/>
      <dgm:t>
        <a:bodyPr/>
        <a:lstStyle/>
        <a:p>
          <a:endParaRPr lang="en-US"/>
        </a:p>
      </dgm:t>
    </dgm:pt>
    <dgm:pt modelId="{E73D31C6-09E8-48B9-B610-7A18E0CDB3D1}">
      <dgm:prSet custT="1"/>
      <dgm:spPr/>
      <dgm:t>
        <a:bodyPr/>
        <a:lstStyle/>
        <a:p>
          <a:pPr marL="114300" lvl="1" indent="0" defTabSz="577850">
            <a:spcBef>
              <a:spcPct val="0"/>
            </a:spcBef>
            <a:spcAft>
              <a:spcPct val="15000"/>
            </a:spcAft>
            <a:buFont typeface="Wingdings" panose="05000000000000000000" pitchFamily="2" charset="2"/>
            <a:buChar char="Ø"/>
          </a:pPr>
          <a:r>
            <a:rPr lang="en-US" sz="1600" dirty="0">
              <a:solidFill>
                <a:prstClr val="black">
                  <a:hueOff val="0"/>
                  <a:satOff val="0"/>
                  <a:lumOff val="0"/>
                  <a:alphaOff val="0"/>
                </a:prstClr>
              </a:solidFill>
              <a:latin typeface="+mn-lt"/>
              <a:ea typeface="+mn-ea"/>
              <a:cs typeface="+mn-cs"/>
            </a:rPr>
            <a:t>However, there is more volatility in the second half than in the first half.</a:t>
          </a:r>
        </a:p>
      </dgm:t>
    </dgm:pt>
    <dgm:pt modelId="{89AC9DEE-9030-4E7D-937A-F50ACBF23525}" type="parTrans" cxnId="{B7F66000-F864-4391-AF4E-4C062C4EC11C}">
      <dgm:prSet/>
      <dgm:spPr/>
      <dgm:t>
        <a:bodyPr/>
        <a:lstStyle/>
        <a:p>
          <a:endParaRPr lang="en-US"/>
        </a:p>
      </dgm:t>
    </dgm:pt>
    <dgm:pt modelId="{75FC5D7D-5DD5-4652-A239-B86109FE2F49}" type="sibTrans" cxnId="{B7F66000-F864-4391-AF4E-4C062C4EC11C}">
      <dgm:prSet/>
      <dgm:spPr/>
      <dgm:t>
        <a:bodyPr/>
        <a:lstStyle/>
        <a:p>
          <a:endParaRPr lang="en-US"/>
        </a:p>
      </dgm:t>
    </dgm:pt>
    <dgm:pt modelId="{00E87EFC-2654-4162-9AC3-268852ACDB87}">
      <dgm:prSet custT="1"/>
      <dgm:spPr/>
      <dgm:t>
        <a:bodyPr/>
        <a:lstStyle/>
        <a:p>
          <a:pPr marL="114300" lvl="1" indent="0" defTabSz="577850">
            <a:spcBef>
              <a:spcPct val="0"/>
            </a:spcBef>
            <a:spcAft>
              <a:spcPct val="15000"/>
            </a:spcAft>
            <a:buFont typeface="Wingdings" panose="05000000000000000000" pitchFamily="2" charset="2"/>
            <a:buChar char="Ø"/>
          </a:pPr>
          <a:endParaRPr lang="en-US" sz="1600" dirty="0">
            <a:solidFill>
              <a:prstClr val="black">
                <a:hueOff val="0"/>
                <a:satOff val="0"/>
                <a:lumOff val="0"/>
                <a:alphaOff val="0"/>
              </a:prstClr>
            </a:solidFill>
            <a:latin typeface="+mn-lt"/>
            <a:ea typeface="+mn-ea"/>
            <a:cs typeface="+mn-cs"/>
          </a:endParaRPr>
        </a:p>
      </dgm:t>
    </dgm:pt>
    <dgm:pt modelId="{A5D00BD1-92E6-41C6-BCEB-C39FC9C39396}" type="parTrans" cxnId="{71FCE0A7-945D-4BA2-AE4C-51762008FEB8}">
      <dgm:prSet/>
      <dgm:spPr/>
      <dgm:t>
        <a:bodyPr/>
        <a:lstStyle/>
        <a:p>
          <a:endParaRPr lang="en-US"/>
        </a:p>
      </dgm:t>
    </dgm:pt>
    <dgm:pt modelId="{E7F2ACC1-B707-434B-B928-0C89CC5A5501}" type="sibTrans" cxnId="{71FCE0A7-945D-4BA2-AE4C-51762008FEB8}">
      <dgm:prSet/>
      <dgm:spPr/>
      <dgm:t>
        <a:bodyPr/>
        <a:lstStyle/>
        <a:p>
          <a:endParaRPr lang="en-US"/>
        </a:p>
      </dgm:t>
    </dgm:pt>
    <dgm:pt modelId="{46AC2AA0-7F33-465D-90B1-B4355B438F13}">
      <dgm:prSet custT="1"/>
      <dgm:spPr/>
      <dgm:t>
        <a:bodyPr/>
        <a:lstStyle/>
        <a:p>
          <a:pPr marL="114300" lvl="1" indent="0" defTabSz="577850">
            <a:spcBef>
              <a:spcPct val="0"/>
            </a:spcBef>
            <a:spcAft>
              <a:spcPct val="15000"/>
            </a:spcAft>
            <a:buFont typeface="Wingdings" panose="05000000000000000000" pitchFamily="2" charset="2"/>
            <a:buChar char="Ø"/>
          </a:pPr>
          <a:r>
            <a:rPr lang="en-US" sz="1600" dirty="0">
              <a:solidFill>
                <a:prstClr val="black">
                  <a:hueOff val="0"/>
                  <a:satOff val="0"/>
                  <a:lumOff val="0"/>
                  <a:alphaOff val="0"/>
                </a:prstClr>
              </a:solidFill>
              <a:latin typeface="+mn-lt"/>
              <a:ea typeface="+mn-ea"/>
              <a:cs typeface="+mn-cs"/>
            </a:rPr>
            <a:t>This may be an indication of non-constant variance, which would suggest a non-stationary process, but again difficult to say with just one realization.</a:t>
          </a:r>
        </a:p>
      </dgm:t>
    </dgm:pt>
    <dgm:pt modelId="{8697D23D-B2E6-4398-A55D-3211415055A0}" type="parTrans" cxnId="{4BB3B648-05F4-4454-9F6F-649AEA3C6FDE}">
      <dgm:prSet/>
      <dgm:spPr/>
      <dgm:t>
        <a:bodyPr/>
        <a:lstStyle/>
        <a:p>
          <a:endParaRPr lang="en-US"/>
        </a:p>
      </dgm:t>
    </dgm:pt>
    <dgm:pt modelId="{1B0B46FF-FC64-4CC2-A589-989554DADC0B}" type="sibTrans" cxnId="{4BB3B648-05F4-4454-9F6F-649AEA3C6FDE}">
      <dgm:prSet/>
      <dgm:spPr/>
      <dgm:t>
        <a:bodyPr/>
        <a:lstStyle/>
        <a:p>
          <a:endParaRPr lang="en-US"/>
        </a:p>
      </dgm:t>
    </dgm:pt>
    <dgm:pt modelId="{E8E16A83-AE9B-4D0A-BF94-AC4285F33E78}" type="pres">
      <dgm:prSet presAssocID="{FA7F74DC-1867-42E3-909E-12900985A74A}" presName="linear" presStyleCnt="0">
        <dgm:presLayoutVars>
          <dgm:dir/>
          <dgm:animLvl val="lvl"/>
          <dgm:resizeHandles val="exact"/>
        </dgm:presLayoutVars>
      </dgm:prSet>
      <dgm:spPr/>
    </dgm:pt>
    <dgm:pt modelId="{2EFE7C8E-E8A1-41F3-8F2F-A9C626DEAE38}" type="pres">
      <dgm:prSet presAssocID="{58D17076-7D8C-473D-8ECB-B4EF6B31DB51}" presName="parentLin" presStyleCnt="0"/>
      <dgm:spPr/>
    </dgm:pt>
    <dgm:pt modelId="{2E5986DF-5798-44AE-8994-C4A35FC56AF5}" type="pres">
      <dgm:prSet presAssocID="{58D17076-7D8C-473D-8ECB-B4EF6B31DB51}" presName="parentLeftMargin" presStyleLbl="node1" presStyleIdx="0" presStyleCnt="1"/>
      <dgm:spPr/>
    </dgm:pt>
    <dgm:pt modelId="{9D74EC21-57B3-46F9-AADC-5F51A8431316}" type="pres">
      <dgm:prSet presAssocID="{58D17076-7D8C-473D-8ECB-B4EF6B31DB51}" presName="parentText" presStyleLbl="node1" presStyleIdx="0" presStyleCnt="1" custScaleX="98414" custScaleY="78126" custLinFactNeighborX="3812" custLinFactNeighborY="-3817">
        <dgm:presLayoutVars>
          <dgm:chMax val="0"/>
          <dgm:bulletEnabled val="1"/>
        </dgm:presLayoutVars>
      </dgm:prSet>
      <dgm:spPr/>
    </dgm:pt>
    <dgm:pt modelId="{62CA5175-2051-4044-B0F7-2F759BA67201}" type="pres">
      <dgm:prSet presAssocID="{58D17076-7D8C-473D-8ECB-B4EF6B31DB51}" presName="negativeSpace" presStyleCnt="0"/>
      <dgm:spPr/>
    </dgm:pt>
    <dgm:pt modelId="{19487B5F-21C8-4499-BB30-F6A437C0511F}" type="pres">
      <dgm:prSet presAssocID="{58D17076-7D8C-473D-8ECB-B4EF6B31DB51}" presName="childText" presStyleLbl="conFgAcc1" presStyleIdx="0" presStyleCnt="1">
        <dgm:presLayoutVars>
          <dgm:bulletEnabled val="1"/>
        </dgm:presLayoutVars>
      </dgm:prSet>
      <dgm:spPr/>
    </dgm:pt>
  </dgm:ptLst>
  <dgm:cxnLst>
    <dgm:cxn modelId="{B7F66000-F864-4391-AF4E-4C062C4EC11C}" srcId="{58D17076-7D8C-473D-8ECB-B4EF6B31DB51}" destId="{E73D31C6-09E8-48B9-B610-7A18E0CDB3D1}" srcOrd="3" destOrd="0" parTransId="{89AC9DEE-9030-4E7D-937A-F50ACBF23525}" sibTransId="{75FC5D7D-5DD5-4652-A239-B86109FE2F49}"/>
    <dgm:cxn modelId="{A3DD0910-2CA0-4414-8BBF-7A2469121DF2}" type="presOf" srcId="{6C4CBF8F-8458-4467-8722-D14E7857184F}" destId="{19487B5F-21C8-4499-BB30-F6A437C0511F}" srcOrd="0" destOrd="2" presId="urn:microsoft.com/office/officeart/2005/8/layout/list1"/>
    <dgm:cxn modelId="{0BCA071B-EDF7-41D5-83E2-D1EFA174E349}" type="presOf" srcId="{46AC2AA0-7F33-465D-90B1-B4355B438F13}" destId="{19487B5F-21C8-4499-BB30-F6A437C0511F}" srcOrd="0" destOrd="5" presId="urn:microsoft.com/office/officeart/2005/8/layout/list1"/>
    <dgm:cxn modelId="{CA029E23-81B8-47CF-BC5C-6694C24BFBD7}" srcId="{58D17076-7D8C-473D-8ECB-B4EF6B31DB51}" destId="{F21FFE7F-6CF7-4A38-BD24-1BBBC7311E08}" srcOrd="0" destOrd="0" parTransId="{0B4620F8-60C2-4579-B3CA-32B04B26AF07}" sibTransId="{4E401336-40DA-4A05-8E23-F89582DD2827}"/>
    <dgm:cxn modelId="{B2304538-0DFB-467C-8286-06698CEB74CE}" srcId="{58D17076-7D8C-473D-8ECB-B4EF6B31DB51}" destId="{6C4CBF8F-8458-4467-8722-D14E7857184F}" srcOrd="2" destOrd="0" parTransId="{F8544F15-2E20-42E2-99EE-02C6CDE18AB0}" sibTransId="{70E96B8F-D851-4DB0-AB3F-C9F2CBD1D50C}"/>
    <dgm:cxn modelId="{DC35613D-1401-404E-BD1C-7DC03F6241DA}" type="presOf" srcId="{00E87EFC-2654-4162-9AC3-268852ACDB87}" destId="{19487B5F-21C8-4499-BB30-F6A437C0511F}" srcOrd="0" destOrd="4" presId="urn:microsoft.com/office/officeart/2005/8/layout/list1"/>
    <dgm:cxn modelId="{E93A7240-ADA9-4542-99D4-153B8023F216}" type="presOf" srcId="{B5661173-A772-45C9-91CF-321CC9DB04E6}" destId="{19487B5F-21C8-4499-BB30-F6A437C0511F}" srcOrd="0" destOrd="1" presId="urn:microsoft.com/office/officeart/2005/8/layout/list1"/>
    <dgm:cxn modelId="{C2465C41-165B-4739-A1D3-8CD26C9BA3E7}" type="presOf" srcId="{58D17076-7D8C-473D-8ECB-B4EF6B31DB51}" destId="{2E5986DF-5798-44AE-8994-C4A35FC56AF5}" srcOrd="0" destOrd="0" presId="urn:microsoft.com/office/officeart/2005/8/layout/list1"/>
    <dgm:cxn modelId="{963E4F43-B688-4EE5-A3B8-992255B71F7A}" srcId="{58D17076-7D8C-473D-8ECB-B4EF6B31DB51}" destId="{B5661173-A772-45C9-91CF-321CC9DB04E6}" srcOrd="1" destOrd="0" parTransId="{1ED58AD3-81FF-439D-84BE-6FE535B17084}" sibTransId="{8E3D6D92-874B-461B-84E1-8BE81C1684B8}"/>
    <dgm:cxn modelId="{4BB3B648-05F4-4454-9F6F-649AEA3C6FDE}" srcId="{58D17076-7D8C-473D-8ECB-B4EF6B31DB51}" destId="{46AC2AA0-7F33-465D-90B1-B4355B438F13}" srcOrd="5" destOrd="0" parTransId="{8697D23D-B2E6-4398-A55D-3211415055A0}" sibTransId="{1B0B46FF-FC64-4CC2-A589-989554DADC0B}"/>
    <dgm:cxn modelId="{3ED80E69-2BE8-4C65-9C1C-4D46A378E730}" type="presOf" srcId="{A23CCF97-09C8-48A9-9EA9-0D5F42774809}" destId="{19487B5F-21C8-4499-BB30-F6A437C0511F}" srcOrd="0" destOrd="6" presId="urn:microsoft.com/office/officeart/2005/8/layout/list1"/>
    <dgm:cxn modelId="{83C0B06C-0234-433D-8A4B-5069A874C6DC}" type="presOf" srcId="{E73D31C6-09E8-48B9-B610-7A18E0CDB3D1}" destId="{19487B5F-21C8-4499-BB30-F6A437C0511F}" srcOrd="0" destOrd="3" presId="urn:microsoft.com/office/officeart/2005/8/layout/list1"/>
    <dgm:cxn modelId="{50CDFDA2-DD53-4D2B-BE58-5E16D074E343}" type="presOf" srcId="{F21FFE7F-6CF7-4A38-BD24-1BBBC7311E08}" destId="{19487B5F-21C8-4499-BB30-F6A437C0511F}" srcOrd="0" destOrd="0" presId="urn:microsoft.com/office/officeart/2005/8/layout/list1"/>
    <dgm:cxn modelId="{71FCE0A7-945D-4BA2-AE4C-51762008FEB8}" srcId="{58D17076-7D8C-473D-8ECB-B4EF6B31DB51}" destId="{00E87EFC-2654-4162-9AC3-268852ACDB87}" srcOrd="4" destOrd="0" parTransId="{A5D00BD1-92E6-41C6-BCEB-C39FC9C39396}" sibTransId="{E7F2ACC1-B707-434B-B928-0C89CC5A5501}"/>
    <dgm:cxn modelId="{61DC16B7-6825-4B91-B0D8-247CA66F715A}" srcId="{58D17076-7D8C-473D-8ECB-B4EF6B31DB51}" destId="{A23CCF97-09C8-48A9-9EA9-0D5F42774809}" srcOrd="6" destOrd="0" parTransId="{FC1AAB82-82F2-4E07-A06A-973FE6936EF9}" sibTransId="{F19D78C3-7063-48C8-B992-D229725C518D}"/>
    <dgm:cxn modelId="{2B816CCD-9FF2-4995-944D-BDFDBA224BC2}" srcId="{FA7F74DC-1867-42E3-909E-12900985A74A}" destId="{58D17076-7D8C-473D-8ECB-B4EF6B31DB51}" srcOrd="0" destOrd="0" parTransId="{3655B287-4BB7-468E-B82D-9E32E20B4958}" sibTransId="{13586D0E-1220-4B22-B135-4C946FA4AE5C}"/>
    <dgm:cxn modelId="{3B63C5D5-AADF-4CCD-B8E6-54B56111D0F7}" type="presOf" srcId="{FA7F74DC-1867-42E3-909E-12900985A74A}" destId="{E8E16A83-AE9B-4D0A-BF94-AC4285F33E78}" srcOrd="0" destOrd="0" presId="urn:microsoft.com/office/officeart/2005/8/layout/list1"/>
    <dgm:cxn modelId="{774F76E2-9EC5-45F4-A00C-B39B64A737BB}" type="presOf" srcId="{58D17076-7D8C-473D-8ECB-B4EF6B31DB51}" destId="{9D74EC21-57B3-46F9-AADC-5F51A8431316}" srcOrd="1" destOrd="0" presId="urn:microsoft.com/office/officeart/2005/8/layout/list1"/>
    <dgm:cxn modelId="{8748E2C9-9439-4CA6-9A14-F40D68D6DB77}" type="presParOf" srcId="{E8E16A83-AE9B-4D0A-BF94-AC4285F33E78}" destId="{2EFE7C8E-E8A1-41F3-8F2F-A9C626DEAE38}" srcOrd="0" destOrd="0" presId="urn:microsoft.com/office/officeart/2005/8/layout/list1"/>
    <dgm:cxn modelId="{5E67905B-5998-47B5-8AC3-A834C6C0FB89}" type="presParOf" srcId="{2EFE7C8E-E8A1-41F3-8F2F-A9C626DEAE38}" destId="{2E5986DF-5798-44AE-8994-C4A35FC56AF5}" srcOrd="0" destOrd="0" presId="urn:microsoft.com/office/officeart/2005/8/layout/list1"/>
    <dgm:cxn modelId="{BF379EE5-496F-4EB7-A9D6-8C65F2179930}" type="presParOf" srcId="{2EFE7C8E-E8A1-41F3-8F2F-A9C626DEAE38}" destId="{9D74EC21-57B3-46F9-AADC-5F51A8431316}" srcOrd="1" destOrd="0" presId="urn:microsoft.com/office/officeart/2005/8/layout/list1"/>
    <dgm:cxn modelId="{DACE97E0-8547-4F75-B060-2AB87C705CC9}" type="presParOf" srcId="{E8E16A83-AE9B-4D0A-BF94-AC4285F33E78}" destId="{62CA5175-2051-4044-B0F7-2F759BA67201}" srcOrd="1" destOrd="0" presId="urn:microsoft.com/office/officeart/2005/8/layout/list1"/>
    <dgm:cxn modelId="{BB9CB5DD-F784-47E3-916F-2F68C5AF3859}" type="presParOf" srcId="{E8E16A83-AE9B-4D0A-BF94-AC4285F33E78}" destId="{19487B5F-21C8-4499-BB30-F6A437C0511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7F74DC-1867-42E3-909E-12900985A74A}"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58D17076-7D8C-473D-8ECB-B4EF6B31DB51}">
          <dgm:prSet phldrT="[Text]" custT="1"/>
          <dgm:spPr>
            <a:solidFill>
              <a:schemeClr val="accent4">
                <a:lumMod val="60000"/>
                <a:lumOff val="40000"/>
              </a:schemeClr>
            </a:solidFill>
          </dgm:spPr>
          <dgm:t>
            <a:bodyPr/>
            <a:lstStyle/>
            <a:p>
              <a:r>
                <a:rPr lang="en-US" sz="1600" b="1" dirty="0">
                  <a:latin typeface="+mj-lt"/>
                </a:rPr>
                <a:t>Condition 3: The correlation of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𝑿</m:t>
                      </m:r>
                    </m:e>
                    <m:sub>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𝒕</m:t>
                          </m:r>
                        </m:e>
                        <m:sub>
                          <m:r>
                            <a:rPr lang="en-US" sz="1600" b="1" i="1" smtClean="0">
                              <a:latin typeface="Cambria Math" panose="02040503050406030204" pitchFamily="18" charset="0"/>
                            </a:rPr>
                            <m:t>𝟏</m:t>
                          </m:r>
                        </m:sub>
                      </m:sSub>
                    </m:sub>
                  </m:sSub>
                </m:oMath>
              </a14:m>
              <a:r>
                <a:rPr lang="en-US" sz="1600" b="1" dirty="0">
                  <a:latin typeface="+mj-lt"/>
                </a:rPr>
                <a:t> and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𝑿</m:t>
                      </m:r>
                    </m:e>
                    <m:sub>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𝒕</m:t>
                          </m:r>
                        </m:e>
                        <m:sub>
                          <m:r>
                            <a:rPr lang="en-US" sz="1600" b="1" i="1" smtClean="0">
                              <a:latin typeface="Cambria Math" panose="02040503050406030204" pitchFamily="18" charset="0"/>
                            </a:rPr>
                            <m:t>𝟐</m:t>
                          </m:r>
                        </m:sub>
                      </m:sSub>
                    </m:sub>
                  </m:sSub>
                </m:oMath>
              </a14:m>
              <a:r>
                <a:rPr lang="en-US" sz="1600" b="1" dirty="0">
                  <a:latin typeface="+mj-lt"/>
                </a:rPr>
                <a:t> depends only on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𝒕</m:t>
                      </m:r>
                    </m:e>
                    <m:sub>
                      <m:r>
                        <a:rPr lang="en-US" sz="1600" b="1" i="1" smtClean="0">
                          <a:latin typeface="Cambria Math" panose="02040503050406030204" pitchFamily="18" charset="0"/>
                        </a:rPr>
                        <m:t>𝟐</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𝒕</m:t>
                      </m:r>
                    </m:e>
                    <m:sub>
                      <m:r>
                        <a:rPr lang="en-US" sz="1600" b="1" i="1" smtClean="0">
                          <a:latin typeface="Cambria Math" panose="02040503050406030204" pitchFamily="18" charset="0"/>
                        </a:rPr>
                        <m:t>𝟏</m:t>
                      </m:r>
                    </m:sub>
                  </m:sSub>
                </m:oMath>
              </a14:m>
              <a:endParaRPr lang="en-US" sz="1600" dirty="0">
                <a:latin typeface="+mj-lt"/>
              </a:endParaRPr>
            </a:p>
          </dgm:t>
        </dgm:pt>
      </mc:Choice>
      <mc:Fallback xmlns="">
        <dgm:pt modelId="{58D17076-7D8C-473D-8ECB-B4EF6B31DB51}">
          <dgm:prSet phldrT="[Text]" custT="1"/>
          <dgm:spPr>
            <a:solidFill>
              <a:schemeClr val="accent4">
                <a:lumMod val="60000"/>
                <a:lumOff val="40000"/>
              </a:schemeClr>
            </a:solidFill>
          </dgm:spPr>
          <dgm:t>
            <a:bodyPr/>
            <a:lstStyle/>
            <a:p>
              <a:r>
                <a:rPr lang="en-US" sz="1600" b="1" dirty="0">
                  <a:latin typeface="+mj-lt"/>
                </a:rPr>
                <a:t>Condition 3: The correlation of </a:t>
              </a:r>
              <a:r>
                <a:rPr lang="en-US" sz="1600" b="1" i="0">
                  <a:latin typeface="+mj-lt"/>
                </a:rPr>
                <a:t>𝑿_(𝒕_𝟏 )</a:t>
              </a:r>
              <a:r>
                <a:rPr lang="en-US" sz="1600" b="1" dirty="0">
                  <a:latin typeface="+mj-lt"/>
                </a:rPr>
                <a:t> and </a:t>
              </a:r>
              <a:r>
                <a:rPr lang="en-US" sz="1600" b="1" i="0">
                  <a:latin typeface="+mj-lt"/>
                </a:rPr>
                <a:t>𝑿_(𝒕_𝟐 )</a:t>
              </a:r>
              <a:r>
                <a:rPr lang="en-US" sz="1600" b="1" dirty="0">
                  <a:latin typeface="+mj-lt"/>
                </a:rPr>
                <a:t> depends only on </a:t>
              </a:r>
              <a:r>
                <a:rPr lang="en-US" sz="1600" b="1" i="0">
                  <a:latin typeface="+mj-lt"/>
                </a:rPr>
                <a:t>𝒕_𝟐−𝒕_𝟏</a:t>
              </a:r>
              <a:endParaRPr lang="en-US" sz="1600" dirty="0">
                <a:latin typeface="+mj-lt"/>
              </a:endParaRPr>
            </a:p>
          </dgm:t>
        </dgm:pt>
      </mc:Fallback>
    </mc:AlternateContent>
    <dgm:pt modelId="{3655B287-4BB7-468E-B82D-9E32E20B4958}" type="parTrans" cxnId="{2B816CCD-9FF2-4995-944D-BDFDBA224BC2}">
      <dgm:prSet/>
      <dgm:spPr/>
      <dgm:t>
        <a:bodyPr/>
        <a:lstStyle/>
        <a:p>
          <a:endParaRPr lang="en-US">
            <a:latin typeface="Abadi Extra Light" panose="020B0204020104020204" pitchFamily="34" charset="0"/>
          </a:endParaRPr>
        </a:p>
      </dgm:t>
    </dgm:pt>
    <dgm:pt modelId="{13586D0E-1220-4B22-B135-4C946FA4AE5C}" type="sibTrans" cxnId="{2B816CCD-9FF2-4995-944D-BDFDBA224BC2}">
      <dgm:prSet/>
      <dgm:spPr/>
      <dgm:t>
        <a:bodyPr/>
        <a:lstStyle/>
        <a:p>
          <a:endParaRPr lang="en-US">
            <a:latin typeface="Abadi Extra Light" panose="020B0204020104020204" pitchFamily="34" charset="0"/>
          </a:endParaRPr>
        </a:p>
      </dgm:t>
    </dgm:pt>
    <dgm:pt modelId="{F21FFE7F-6CF7-4A38-BD24-1BBBC7311E08}">
      <dgm:prSet phldrT="[Text]" custT="1"/>
      <dgm:spPr/>
      <dgm:t>
        <a:bodyPr/>
        <a:lstStyle/>
        <a:p>
          <a:pPr marL="171450" lvl="1" indent="-171450" defTabSz="711200">
            <a:spcBef>
              <a:spcPct val="0"/>
            </a:spcBef>
            <a:spcAft>
              <a:spcPct val="15000"/>
            </a:spcAft>
            <a:buFont typeface="Wingdings" panose="05000000000000000000" pitchFamily="2" charset="2"/>
            <a:buChar char="Ø"/>
          </a:pPr>
          <a:r>
            <a:rPr lang="en-US" sz="1600" kern="1200" dirty="0">
              <a:latin typeface="+mj-lt"/>
            </a:rPr>
            <a:t>The ACFs of the first half and second half exhibit different characteristics for Washington State.</a:t>
          </a:r>
          <a:endParaRPr lang="en-US" sz="1600" kern="1200" dirty="0">
            <a:latin typeface="+mj-lt"/>
            <a:ea typeface="+mn-ea"/>
            <a:cs typeface="+mn-cs"/>
          </a:endParaRPr>
        </a:p>
      </dgm:t>
    </dgm:pt>
    <dgm:pt modelId="{0B4620F8-60C2-4579-B3CA-32B04B26AF07}" type="parTrans" cxnId="{CA029E23-81B8-47CF-BC5C-6694C24BFBD7}">
      <dgm:prSet/>
      <dgm:spPr/>
      <dgm:t>
        <a:bodyPr/>
        <a:lstStyle/>
        <a:p>
          <a:endParaRPr lang="en-US"/>
        </a:p>
      </dgm:t>
    </dgm:pt>
    <dgm:pt modelId="{4E401336-40DA-4A05-8E23-F89582DD2827}" type="sibTrans" cxnId="{CA029E23-81B8-47CF-BC5C-6694C24BFBD7}">
      <dgm:prSet/>
      <dgm:spPr/>
      <dgm:t>
        <a:bodyPr/>
        <a:lstStyle/>
        <a:p>
          <a:endParaRPr lang="en-US"/>
        </a:p>
      </dgm:t>
    </dgm:pt>
    <dgm:pt modelId="{081331C1-8F70-48F7-B9FD-8202AF547044}">
      <dgm:prSet custT="1"/>
      <dgm:spPr/>
      <dgm:t>
        <a:bodyPr/>
        <a:lstStyle/>
        <a:p>
          <a:pPr marL="171450" lvl="1" indent="-171450" defTabSz="711200">
            <a:spcBef>
              <a:spcPct val="0"/>
            </a:spcBef>
            <a:spcAft>
              <a:spcPct val="15000"/>
            </a:spcAft>
            <a:buFont typeface="Wingdings" panose="05000000000000000000" pitchFamily="2" charset="2"/>
            <a:buChar char="Ø"/>
          </a:pPr>
          <a:r>
            <a:rPr lang="en-US" sz="1600" kern="1200" dirty="0">
              <a:latin typeface="+mj-lt"/>
              <a:ea typeface="+mn-ea"/>
              <a:cs typeface="+mn-cs"/>
            </a:rPr>
            <a:t>More exponentially damped autocorrelations and no hints of seasonality in the first half of the data for US.</a:t>
          </a:r>
        </a:p>
      </dgm:t>
    </dgm:pt>
    <dgm:pt modelId="{2C79B8AF-AD81-4503-AE28-075C0C1F5972}" type="parTrans" cxnId="{A6009AE0-90A1-4984-BC9A-6715470110D6}">
      <dgm:prSet/>
      <dgm:spPr/>
      <dgm:t>
        <a:bodyPr/>
        <a:lstStyle/>
        <a:p>
          <a:endParaRPr lang="en-US"/>
        </a:p>
      </dgm:t>
    </dgm:pt>
    <dgm:pt modelId="{5B4AB50D-8D1D-4BCF-B2F4-E9A880840C3D}" type="sibTrans" cxnId="{A6009AE0-90A1-4984-BC9A-6715470110D6}">
      <dgm:prSet/>
      <dgm:spPr/>
      <dgm:t>
        <a:bodyPr/>
        <a:lstStyle/>
        <a:p>
          <a:endParaRPr lang="en-US"/>
        </a:p>
      </dgm:t>
    </dgm:pt>
    <dgm:pt modelId="{9B87AC1C-2A40-4C66-9177-26633712C1BA}">
      <dgm:prSet custT="1"/>
      <dgm:spPr/>
      <dgm:t>
        <a:bodyPr/>
        <a:lstStyle/>
        <a:p>
          <a:pPr marL="171450" lvl="1" indent="-171450" defTabSz="711200">
            <a:spcBef>
              <a:spcPct val="0"/>
            </a:spcBef>
            <a:spcAft>
              <a:spcPct val="15000"/>
            </a:spcAft>
            <a:buFont typeface="Wingdings" panose="05000000000000000000" pitchFamily="2" charset="2"/>
            <a:buChar char="Ø"/>
          </a:pPr>
          <a:r>
            <a:rPr lang="en-US" sz="1600" kern="1200" dirty="0">
              <a:latin typeface="+mj-lt"/>
              <a:ea typeface="+mn-ea"/>
              <a:cs typeface="+mn-cs"/>
            </a:rPr>
            <a:t>This may suggest a non-stationary process, though the evidence is weak.</a:t>
          </a:r>
        </a:p>
      </dgm:t>
    </dgm:pt>
    <dgm:pt modelId="{6FFBB875-7132-4493-A87D-19DAC48F0C4E}" type="parTrans" cxnId="{6552C050-7AB1-4264-8551-6516638CB15B}">
      <dgm:prSet/>
      <dgm:spPr/>
      <dgm:t>
        <a:bodyPr/>
        <a:lstStyle/>
        <a:p>
          <a:endParaRPr lang="en-US"/>
        </a:p>
      </dgm:t>
    </dgm:pt>
    <dgm:pt modelId="{708CB9E2-07FF-4A35-8BD5-8985E16C7E42}" type="sibTrans" cxnId="{6552C050-7AB1-4264-8551-6516638CB15B}">
      <dgm:prSet/>
      <dgm:spPr/>
      <dgm:t>
        <a:bodyPr/>
        <a:lstStyle/>
        <a:p>
          <a:endParaRPr lang="en-US"/>
        </a:p>
      </dgm:t>
    </dgm:pt>
    <dgm:pt modelId="{1B4E4706-5574-4ABA-A573-C80DC10C4C9D}">
      <dgm:prSet custT="1"/>
      <dgm:spPr/>
      <dgm:t>
        <a:bodyPr/>
        <a:lstStyle/>
        <a:p>
          <a:pPr marL="171450" lvl="1" indent="-171450" defTabSz="711200">
            <a:spcBef>
              <a:spcPct val="0"/>
            </a:spcBef>
            <a:spcAft>
              <a:spcPct val="15000"/>
            </a:spcAft>
            <a:buChar char="•"/>
          </a:pPr>
          <a:endParaRPr lang="en-US" sz="1600" kern="1200" dirty="0">
            <a:latin typeface="+mj-lt"/>
            <a:ea typeface="+mn-ea"/>
            <a:cs typeface="+mn-cs"/>
          </a:endParaRPr>
        </a:p>
      </dgm:t>
    </dgm:pt>
    <dgm:pt modelId="{8224EEA1-3EBC-4BE4-9546-4BD8DC0220B2}" type="parTrans" cxnId="{5CD0CCB0-5D6B-4C8A-9E8B-852119D6AF14}">
      <dgm:prSet/>
      <dgm:spPr/>
      <dgm:t>
        <a:bodyPr/>
        <a:lstStyle/>
        <a:p>
          <a:endParaRPr lang="en-US"/>
        </a:p>
      </dgm:t>
    </dgm:pt>
    <dgm:pt modelId="{58047AE4-D107-431F-AE8B-B6C4C2D35C74}" type="sibTrans" cxnId="{5CD0CCB0-5D6B-4C8A-9E8B-852119D6AF14}">
      <dgm:prSet/>
      <dgm:spPr/>
      <dgm:t>
        <a:bodyPr/>
        <a:lstStyle/>
        <a:p>
          <a:endParaRPr lang="en-US"/>
        </a:p>
      </dgm:t>
    </dgm:pt>
    <dgm:pt modelId="{308F09BB-E637-484D-9793-FA305568A489}">
      <dgm:prSet custT="1"/>
      <dgm:spPr/>
      <dgm:t>
        <a:bodyPr/>
        <a:lstStyle/>
        <a:p>
          <a:pPr marL="171450" lvl="1" indent="-171450" defTabSz="711200">
            <a:spcBef>
              <a:spcPct val="0"/>
            </a:spcBef>
            <a:spcAft>
              <a:spcPct val="15000"/>
            </a:spcAft>
            <a:buChar char="•"/>
          </a:pPr>
          <a:endParaRPr lang="en-US" sz="1600" kern="1200" dirty="0">
            <a:latin typeface="+mj-lt"/>
            <a:ea typeface="+mn-ea"/>
            <a:cs typeface="+mn-cs"/>
          </a:endParaRPr>
        </a:p>
      </dgm:t>
    </dgm:pt>
    <dgm:pt modelId="{4C21FED9-4A8C-40F2-A676-2AAAE4A438D8}" type="parTrans" cxnId="{EBD8FEA0-9C66-4E29-93C8-BDA507442CDC}">
      <dgm:prSet/>
      <dgm:spPr/>
      <dgm:t>
        <a:bodyPr/>
        <a:lstStyle/>
        <a:p>
          <a:endParaRPr lang="en-US"/>
        </a:p>
      </dgm:t>
    </dgm:pt>
    <dgm:pt modelId="{D965682D-BF98-47E9-93A8-5913B4E5E5A7}" type="sibTrans" cxnId="{EBD8FEA0-9C66-4E29-93C8-BDA507442CDC}">
      <dgm:prSet/>
      <dgm:spPr/>
      <dgm:t>
        <a:bodyPr/>
        <a:lstStyle/>
        <a:p>
          <a:endParaRPr lang="en-US"/>
        </a:p>
      </dgm:t>
    </dgm:pt>
    <dgm:pt modelId="{87687A77-5740-4E23-882F-3D176381120B}">
      <dgm:prSet phldrT="[Text]" custT="1"/>
      <dgm:spPr/>
      <dgm:t>
        <a:bodyPr/>
        <a:lstStyle/>
        <a:p>
          <a:pPr marL="171450" lvl="1" indent="-171450" defTabSz="711200">
            <a:spcBef>
              <a:spcPct val="0"/>
            </a:spcBef>
            <a:spcAft>
              <a:spcPct val="15000"/>
            </a:spcAft>
            <a:buChar char="•"/>
          </a:pPr>
          <a:endParaRPr lang="en-US" sz="1400" kern="1200" dirty="0">
            <a:latin typeface="+mj-lt"/>
            <a:ea typeface="+mn-ea"/>
            <a:cs typeface="+mn-cs"/>
          </a:endParaRPr>
        </a:p>
      </dgm:t>
    </dgm:pt>
    <dgm:pt modelId="{A0F6E0AC-5915-48E6-95DB-9A7C2EAB57E6}" type="parTrans" cxnId="{12BF5331-6375-4C59-9832-73EA478A54DB}">
      <dgm:prSet/>
      <dgm:spPr/>
      <dgm:t>
        <a:bodyPr/>
        <a:lstStyle/>
        <a:p>
          <a:endParaRPr lang="en-US"/>
        </a:p>
      </dgm:t>
    </dgm:pt>
    <dgm:pt modelId="{EA9A7381-DD24-4647-9926-462CAA716459}" type="sibTrans" cxnId="{12BF5331-6375-4C59-9832-73EA478A54DB}">
      <dgm:prSet/>
      <dgm:spPr/>
      <dgm:t>
        <a:bodyPr/>
        <a:lstStyle/>
        <a:p>
          <a:endParaRPr lang="en-US"/>
        </a:p>
      </dgm:t>
    </dgm:pt>
    <dgm:pt modelId="{21E41F0F-FC8C-43FA-B557-9C5AE7430EA2}">
      <dgm:prSet phldrT="[Text]" custT="1"/>
      <dgm:spPr/>
      <dgm:t>
        <a:bodyPr/>
        <a:lstStyle/>
        <a:p>
          <a:pPr marL="171450" lvl="1" indent="-171450" defTabSz="711200">
            <a:spcBef>
              <a:spcPct val="0"/>
            </a:spcBef>
            <a:spcAft>
              <a:spcPct val="15000"/>
            </a:spcAft>
            <a:buChar char="•"/>
          </a:pPr>
          <a:endParaRPr lang="en-US" sz="1400" kern="1200" dirty="0">
            <a:latin typeface="+mj-lt"/>
            <a:ea typeface="+mn-ea"/>
            <a:cs typeface="+mn-cs"/>
          </a:endParaRPr>
        </a:p>
      </dgm:t>
    </dgm:pt>
    <dgm:pt modelId="{EC983851-691F-4173-BFB4-D81999D76407}" type="parTrans" cxnId="{774F7F6C-F024-4C14-9E26-1C0ED481E24C}">
      <dgm:prSet/>
      <dgm:spPr/>
      <dgm:t>
        <a:bodyPr/>
        <a:lstStyle/>
        <a:p>
          <a:endParaRPr lang="en-US"/>
        </a:p>
      </dgm:t>
    </dgm:pt>
    <dgm:pt modelId="{6EE477C5-A9CA-49DA-A7A0-0C3C7B0C5A20}" type="sibTrans" cxnId="{774F7F6C-F024-4C14-9E26-1C0ED481E24C}">
      <dgm:prSet/>
      <dgm:spPr/>
      <dgm:t>
        <a:bodyPr/>
        <a:lstStyle/>
        <a:p>
          <a:endParaRPr lang="en-US"/>
        </a:p>
      </dgm:t>
    </dgm:pt>
    <dgm:pt modelId="{EAA7E262-05B0-4F49-A507-3577434064CD}">
      <dgm:prSet custT="1"/>
      <dgm:spPr/>
      <dgm:t>
        <a:bodyPr/>
        <a:lstStyle/>
        <a:p>
          <a:pPr marL="171450" lvl="1" indent="-171450" defTabSz="711200">
            <a:spcBef>
              <a:spcPct val="0"/>
            </a:spcBef>
            <a:spcAft>
              <a:spcPct val="15000"/>
            </a:spcAft>
            <a:buFont typeface="Wingdings" panose="05000000000000000000" pitchFamily="2" charset="2"/>
            <a:buChar char="Ø"/>
          </a:pPr>
          <a:r>
            <a:rPr lang="en-US" sz="1600" kern="1200" dirty="0">
              <a:latin typeface="+mj-lt"/>
              <a:ea typeface="+mn-ea"/>
              <a:cs typeface="+mn-cs"/>
            </a:rPr>
            <a:t>A hint of seasonality in second half of the data though it is not appreciable for US</a:t>
          </a:r>
        </a:p>
      </dgm:t>
    </dgm:pt>
    <dgm:pt modelId="{30935393-63B4-48E9-8A64-F36FEB99BEAC}" type="parTrans" cxnId="{8F9CD9ED-5ED8-47E3-990B-1F6DF6375E83}">
      <dgm:prSet/>
      <dgm:spPr/>
      <dgm:t>
        <a:bodyPr/>
        <a:lstStyle/>
        <a:p>
          <a:endParaRPr lang="en-US"/>
        </a:p>
      </dgm:t>
    </dgm:pt>
    <dgm:pt modelId="{766CAF9A-CA5E-4180-AE80-790A467C1DEA}" type="sibTrans" cxnId="{8F9CD9ED-5ED8-47E3-990B-1F6DF6375E83}">
      <dgm:prSet/>
      <dgm:spPr/>
      <dgm:t>
        <a:bodyPr/>
        <a:lstStyle/>
        <a:p>
          <a:endParaRPr lang="en-US"/>
        </a:p>
      </dgm:t>
    </dgm:pt>
    <dgm:pt modelId="{4812ABAA-33DC-4B37-8DAD-D2D4FED5A98D}">
      <dgm:prSet custT="1"/>
      <dgm:spPr/>
      <dgm:t>
        <a:bodyPr/>
        <a:lstStyle/>
        <a:p>
          <a:pPr marL="171450" lvl="1" indent="-171450" defTabSz="711200">
            <a:spcBef>
              <a:spcPct val="0"/>
            </a:spcBef>
            <a:spcAft>
              <a:spcPct val="15000"/>
            </a:spcAft>
            <a:buChar char="•"/>
          </a:pPr>
          <a:endParaRPr lang="en-US" sz="1600" kern="1200" dirty="0">
            <a:latin typeface="+mj-lt"/>
            <a:ea typeface="+mn-ea"/>
            <a:cs typeface="+mn-cs"/>
          </a:endParaRPr>
        </a:p>
      </dgm:t>
    </dgm:pt>
    <dgm:pt modelId="{804E87B4-C723-49EA-9354-7FEEDE07A84C}" type="parTrans" cxnId="{FD74188E-09D4-4B30-9AA7-10A46625E741}">
      <dgm:prSet/>
      <dgm:spPr/>
      <dgm:t>
        <a:bodyPr/>
        <a:lstStyle/>
        <a:p>
          <a:endParaRPr lang="en-US"/>
        </a:p>
      </dgm:t>
    </dgm:pt>
    <dgm:pt modelId="{0117C79F-E4AF-45B1-80FB-D77B5EB27447}" type="sibTrans" cxnId="{FD74188E-09D4-4B30-9AA7-10A46625E741}">
      <dgm:prSet/>
      <dgm:spPr/>
      <dgm:t>
        <a:bodyPr/>
        <a:lstStyle/>
        <a:p>
          <a:endParaRPr lang="en-US"/>
        </a:p>
      </dgm:t>
    </dgm:pt>
    <dgm:pt modelId="{7AB004F9-7848-458D-A590-9CB0CF7E6B94}" type="pres">
      <dgm:prSet presAssocID="{FA7F74DC-1867-42E3-909E-12900985A74A}" presName="linear" presStyleCnt="0">
        <dgm:presLayoutVars>
          <dgm:dir/>
          <dgm:animLvl val="lvl"/>
          <dgm:resizeHandles val="exact"/>
        </dgm:presLayoutVars>
      </dgm:prSet>
      <dgm:spPr/>
    </dgm:pt>
    <dgm:pt modelId="{4068E49F-4CBD-4E97-A3DB-52AE68876209}" type="pres">
      <dgm:prSet presAssocID="{58D17076-7D8C-473D-8ECB-B4EF6B31DB51}" presName="parentLin" presStyleCnt="0"/>
      <dgm:spPr/>
    </dgm:pt>
    <dgm:pt modelId="{8001E059-981E-4A9C-8C99-69FD60ED4AB6}" type="pres">
      <dgm:prSet presAssocID="{58D17076-7D8C-473D-8ECB-B4EF6B31DB51}" presName="parentLeftMargin" presStyleLbl="node1" presStyleIdx="0" presStyleCnt="1"/>
      <dgm:spPr/>
    </dgm:pt>
    <dgm:pt modelId="{200252A6-5C34-435A-AD35-B0DC50D39E79}" type="pres">
      <dgm:prSet presAssocID="{58D17076-7D8C-473D-8ECB-B4EF6B31DB51}" presName="parentText" presStyleLbl="node1" presStyleIdx="0" presStyleCnt="1" custScaleY="461236">
        <dgm:presLayoutVars>
          <dgm:chMax val="0"/>
          <dgm:bulletEnabled val="1"/>
        </dgm:presLayoutVars>
      </dgm:prSet>
      <dgm:spPr/>
    </dgm:pt>
    <dgm:pt modelId="{3DDC36C6-276D-49C4-A89A-7CE4775F6F32}" type="pres">
      <dgm:prSet presAssocID="{58D17076-7D8C-473D-8ECB-B4EF6B31DB51}" presName="negativeSpace" presStyleCnt="0"/>
      <dgm:spPr/>
    </dgm:pt>
    <dgm:pt modelId="{AF69252E-09D8-4A62-9727-021DB904BAF7}" type="pres">
      <dgm:prSet presAssocID="{58D17076-7D8C-473D-8ECB-B4EF6B31DB51}" presName="childText" presStyleLbl="conFgAcc1" presStyleIdx="0" presStyleCnt="1" custScaleY="266860" custLinFactY="-23163" custLinFactNeighborY="-100000">
        <dgm:presLayoutVars>
          <dgm:bulletEnabled val="1"/>
        </dgm:presLayoutVars>
      </dgm:prSet>
      <dgm:spPr/>
    </dgm:pt>
  </dgm:ptLst>
  <dgm:cxnLst>
    <dgm:cxn modelId="{7103CE00-D193-4B75-8670-03D1FC952925}" type="presOf" srcId="{1B4E4706-5574-4ABA-A573-C80DC10C4C9D}" destId="{AF69252E-09D8-4A62-9727-021DB904BAF7}" srcOrd="0" destOrd="3" presId="urn:microsoft.com/office/officeart/2005/8/layout/list1"/>
    <dgm:cxn modelId="{6E80B907-BF5B-46A9-A369-76B3E521A05B}" type="presOf" srcId="{58D17076-7D8C-473D-8ECB-B4EF6B31DB51}" destId="{8001E059-981E-4A9C-8C99-69FD60ED4AB6}" srcOrd="0" destOrd="0" presId="urn:microsoft.com/office/officeart/2005/8/layout/list1"/>
    <dgm:cxn modelId="{FFCBCF1D-F450-49BE-8DA5-6C0355220B68}" type="presOf" srcId="{081331C1-8F70-48F7-B9FD-8202AF547044}" destId="{AF69252E-09D8-4A62-9727-021DB904BAF7}" srcOrd="0" destOrd="4" presId="urn:microsoft.com/office/officeart/2005/8/layout/list1"/>
    <dgm:cxn modelId="{CA029E23-81B8-47CF-BC5C-6694C24BFBD7}" srcId="{58D17076-7D8C-473D-8ECB-B4EF6B31DB51}" destId="{F21FFE7F-6CF7-4A38-BD24-1BBBC7311E08}" srcOrd="2" destOrd="0" parTransId="{0B4620F8-60C2-4579-B3CA-32B04B26AF07}" sibTransId="{4E401336-40DA-4A05-8E23-F89582DD2827}"/>
    <dgm:cxn modelId="{12BF5331-6375-4C59-9832-73EA478A54DB}" srcId="{58D17076-7D8C-473D-8ECB-B4EF6B31DB51}" destId="{87687A77-5740-4E23-882F-3D176381120B}" srcOrd="0" destOrd="0" parTransId="{A0F6E0AC-5915-48E6-95DB-9A7C2EAB57E6}" sibTransId="{EA9A7381-DD24-4647-9926-462CAA716459}"/>
    <dgm:cxn modelId="{A386A335-65E7-42EA-B1D1-39F88930C23E}" type="presOf" srcId="{FA7F74DC-1867-42E3-909E-12900985A74A}" destId="{7AB004F9-7848-458D-A590-9CB0CF7E6B94}" srcOrd="0" destOrd="0" presId="urn:microsoft.com/office/officeart/2005/8/layout/list1"/>
    <dgm:cxn modelId="{9E7DEB62-418E-41DE-A8B2-D6385983FEDE}" type="presOf" srcId="{21E41F0F-FC8C-43FA-B557-9C5AE7430EA2}" destId="{AF69252E-09D8-4A62-9727-021DB904BAF7}" srcOrd="0" destOrd="1" presId="urn:microsoft.com/office/officeart/2005/8/layout/list1"/>
    <dgm:cxn modelId="{774F7F6C-F024-4C14-9E26-1C0ED481E24C}" srcId="{58D17076-7D8C-473D-8ECB-B4EF6B31DB51}" destId="{21E41F0F-FC8C-43FA-B557-9C5AE7430EA2}" srcOrd="1" destOrd="0" parTransId="{EC983851-691F-4173-BFB4-D81999D76407}" sibTransId="{6EE477C5-A9CA-49DA-A7A0-0C3C7B0C5A20}"/>
    <dgm:cxn modelId="{6552C050-7AB1-4264-8551-6516638CB15B}" srcId="{58D17076-7D8C-473D-8ECB-B4EF6B31DB51}" destId="{9B87AC1C-2A40-4C66-9177-26633712C1BA}" srcOrd="8" destOrd="0" parTransId="{6FFBB875-7132-4493-A87D-19DAC48F0C4E}" sibTransId="{708CB9E2-07FF-4A35-8BD5-8985E16C7E42}"/>
    <dgm:cxn modelId="{A7833178-55AF-4784-984A-47538DBADB0C}" type="presOf" srcId="{9B87AC1C-2A40-4C66-9177-26633712C1BA}" destId="{AF69252E-09D8-4A62-9727-021DB904BAF7}" srcOrd="0" destOrd="8" presId="urn:microsoft.com/office/officeart/2005/8/layout/list1"/>
    <dgm:cxn modelId="{FD74188E-09D4-4B30-9AA7-10A46625E741}" srcId="{58D17076-7D8C-473D-8ECB-B4EF6B31DB51}" destId="{4812ABAA-33DC-4B37-8DAD-D2D4FED5A98D}" srcOrd="5" destOrd="0" parTransId="{804E87B4-C723-49EA-9354-7FEEDE07A84C}" sibTransId="{0117C79F-E4AF-45B1-80FB-D77B5EB27447}"/>
    <dgm:cxn modelId="{EBD8FEA0-9C66-4E29-93C8-BDA507442CDC}" srcId="{58D17076-7D8C-473D-8ECB-B4EF6B31DB51}" destId="{308F09BB-E637-484D-9793-FA305568A489}" srcOrd="7" destOrd="0" parTransId="{4C21FED9-4A8C-40F2-A676-2AAAE4A438D8}" sibTransId="{D965682D-BF98-47E9-93A8-5913B4E5E5A7}"/>
    <dgm:cxn modelId="{76B44BAE-8552-489D-A432-FA19E5C7A00D}" type="presOf" srcId="{58D17076-7D8C-473D-8ECB-B4EF6B31DB51}" destId="{200252A6-5C34-435A-AD35-B0DC50D39E79}" srcOrd="1" destOrd="0" presId="urn:microsoft.com/office/officeart/2005/8/layout/list1"/>
    <dgm:cxn modelId="{5CD0CCB0-5D6B-4C8A-9E8B-852119D6AF14}" srcId="{58D17076-7D8C-473D-8ECB-B4EF6B31DB51}" destId="{1B4E4706-5574-4ABA-A573-C80DC10C4C9D}" srcOrd="3" destOrd="0" parTransId="{8224EEA1-3EBC-4BE4-9546-4BD8DC0220B2}" sibTransId="{58047AE4-D107-431F-AE8B-B6C4C2D35C74}"/>
    <dgm:cxn modelId="{401B68C4-0603-4EF7-BBC6-08EEDC495E3E}" type="presOf" srcId="{F21FFE7F-6CF7-4A38-BD24-1BBBC7311E08}" destId="{AF69252E-09D8-4A62-9727-021DB904BAF7}" srcOrd="0" destOrd="2" presId="urn:microsoft.com/office/officeart/2005/8/layout/list1"/>
    <dgm:cxn modelId="{2B816CCD-9FF2-4995-944D-BDFDBA224BC2}" srcId="{FA7F74DC-1867-42E3-909E-12900985A74A}" destId="{58D17076-7D8C-473D-8ECB-B4EF6B31DB51}" srcOrd="0" destOrd="0" parTransId="{3655B287-4BB7-468E-B82D-9E32E20B4958}" sibTransId="{13586D0E-1220-4B22-B135-4C946FA4AE5C}"/>
    <dgm:cxn modelId="{57307DD1-9C51-4FFD-BB4B-A7B60B2B887E}" type="presOf" srcId="{308F09BB-E637-484D-9793-FA305568A489}" destId="{AF69252E-09D8-4A62-9727-021DB904BAF7}" srcOrd="0" destOrd="7" presId="urn:microsoft.com/office/officeart/2005/8/layout/list1"/>
    <dgm:cxn modelId="{02C8BDD8-91FF-4314-B958-C2BCC4B6A4DB}" type="presOf" srcId="{EAA7E262-05B0-4F49-A507-3577434064CD}" destId="{AF69252E-09D8-4A62-9727-021DB904BAF7}" srcOrd="0" destOrd="6" presId="urn:microsoft.com/office/officeart/2005/8/layout/list1"/>
    <dgm:cxn modelId="{A6009AE0-90A1-4984-BC9A-6715470110D6}" srcId="{58D17076-7D8C-473D-8ECB-B4EF6B31DB51}" destId="{081331C1-8F70-48F7-B9FD-8202AF547044}" srcOrd="4" destOrd="0" parTransId="{2C79B8AF-AD81-4503-AE28-075C0C1F5972}" sibTransId="{5B4AB50D-8D1D-4BCF-B2F4-E9A880840C3D}"/>
    <dgm:cxn modelId="{399ED5E5-8EF0-4933-9E25-DFF5E8ADA9E6}" type="presOf" srcId="{87687A77-5740-4E23-882F-3D176381120B}" destId="{AF69252E-09D8-4A62-9727-021DB904BAF7}" srcOrd="0" destOrd="0" presId="urn:microsoft.com/office/officeart/2005/8/layout/list1"/>
    <dgm:cxn modelId="{8F9CD9ED-5ED8-47E3-990B-1F6DF6375E83}" srcId="{58D17076-7D8C-473D-8ECB-B4EF6B31DB51}" destId="{EAA7E262-05B0-4F49-A507-3577434064CD}" srcOrd="6" destOrd="0" parTransId="{30935393-63B4-48E9-8A64-F36FEB99BEAC}" sibTransId="{766CAF9A-CA5E-4180-AE80-790A467C1DEA}"/>
    <dgm:cxn modelId="{F6BCD3FC-3355-474C-9002-3CC11751CF52}" type="presOf" srcId="{4812ABAA-33DC-4B37-8DAD-D2D4FED5A98D}" destId="{AF69252E-09D8-4A62-9727-021DB904BAF7}" srcOrd="0" destOrd="5" presId="urn:microsoft.com/office/officeart/2005/8/layout/list1"/>
    <dgm:cxn modelId="{A86606FD-6880-4881-956E-2AEF9C8A8297}" type="presParOf" srcId="{7AB004F9-7848-458D-A590-9CB0CF7E6B94}" destId="{4068E49F-4CBD-4E97-A3DB-52AE68876209}" srcOrd="0" destOrd="0" presId="urn:microsoft.com/office/officeart/2005/8/layout/list1"/>
    <dgm:cxn modelId="{6474F600-575B-4203-A041-628A73CBAD9D}" type="presParOf" srcId="{4068E49F-4CBD-4E97-A3DB-52AE68876209}" destId="{8001E059-981E-4A9C-8C99-69FD60ED4AB6}" srcOrd="0" destOrd="0" presId="urn:microsoft.com/office/officeart/2005/8/layout/list1"/>
    <dgm:cxn modelId="{472DAEDF-0DCB-4C81-9982-6B59C7EF2DD2}" type="presParOf" srcId="{4068E49F-4CBD-4E97-A3DB-52AE68876209}" destId="{200252A6-5C34-435A-AD35-B0DC50D39E79}" srcOrd="1" destOrd="0" presId="urn:microsoft.com/office/officeart/2005/8/layout/list1"/>
    <dgm:cxn modelId="{F2E8E752-9149-46C0-8CCC-D87599888E68}" type="presParOf" srcId="{7AB004F9-7848-458D-A590-9CB0CF7E6B94}" destId="{3DDC36C6-276D-49C4-A89A-7CE4775F6F32}" srcOrd="1" destOrd="0" presId="urn:microsoft.com/office/officeart/2005/8/layout/list1"/>
    <dgm:cxn modelId="{05A0A550-1481-44C4-A453-4E79636BA57E}" type="presParOf" srcId="{7AB004F9-7848-458D-A590-9CB0CF7E6B94}" destId="{AF69252E-09D8-4A62-9727-021DB904BAF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7F74DC-1867-42E3-909E-12900985A74A}"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58D17076-7D8C-473D-8ECB-B4EF6B31DB51}">
      <dgm:prSet phldrT="[Text]" custT="1"/>
      <dgm:spPr>
        <a:blipFill>
          <a:blip xmlns:r="http://schemas.openxmlformats.org/officeDocument/2006/relationships" r:embed="rId1"/>
          <a:stretch>
            <a:fillRect t="-5208" b="-8333"/>
          </a:stretch>
        </a:blipFill>
      </dgm:spPr>
      <dgm:t>
        <a:bodyPr/>
        <a:lstStyle/>
        <a:p>
          <a:r>
            <a:rPr lang="en-US">
              <a:noFill/>
            </a:rPr>
            <a:t> </a:t>
          </a:r>
        </a:p>
      </dgm:t>
    </dgm:pt>
    <dgm:pt modelId="{3655B287-4BB7-468E-B82D-9E32E20B4958}" type="parTrans" cxnId="{2B816CCD-9FF2-4995-944D-BDFDBA224BC2}">
      <dgm:prSet/>
      <dgm:spPr/>
      <dgm:t>
        <a:bodyPr/>
        <a:lstStyle/>
        <a:p>
          <a:endParaRPr lang="en-US">
            <a:latin typeface="Abadi Extra Light" panose="020B0204020104020204" pitchFamily="34" charset="0"/>
          </a:endParaRPr>
        </a:p>
      </dgm:t>
    </dgm:pt>
    <dgm:pt modelId="{13586D0E-1220-4B22-B135-4C946FA4AE5C}" type="sibTrans" cxnId="{2B816CCD-9FF2-4995-944D-BDFDBA224BC2}">
      <dgm:prSet/>
      <dgm:spPr/>
      <dgm:t>
        <a:bodyPr/>
        <a:lstStyle/>
        <a:p>
          <a:endParaRPr lang="en-US">
            <a:latin typeface="Abadi Extra Light" panose="020B0204020104020204" pitchFamily="34" charset="0"/>
          </a:endParaRPr>
        </a:p>
      </dgm:t>
    </dgm:pt>
    <dgm:pt modelId="{F21FFE7F-6CF7-4A38-BD24-1BBBC7311E08}">
      <dgm:prSet phldrT="[Text]" custT="1"/>
      <dgm:spPr/>
      <dgm:t>
        <a:bodyPr/>
        <a:lstStyle/>
        <a:p>
          <a:pPr marL="171450" lvl="1" indent="-171450" defTabSz="711200">
            <a:spcBef>
              <a:spcPct val="0"/>
            </a:spcBef>
            <a:spcAft>
              <a:spcPct val="15000"/>
            </a:spcAft>
            <a:buFont typeface="Wingdings" panose="05000000000000000000" pitchFamily="2" charset="2"/>
            <a:buChar char="Ø"/>
          </a:pPr>
          <a:r>
            <a:rPr lang="en-US" sz="1600" kern="1200" dirty="0">
              <a:latin typeface="+mj-lt"/>
            </a:rPr>
            <a:t>The ACFs of the first half and second half exhibit different characteristics for Washington State.</a:t>
          </a:r>
          <a:endParaRPr lang="en-US" sz="1600" kern="1200" dirty="0">
            <a:latin typeface="+mj-lt"/>
            <a:ea typeface="+mn-ea"/>
            <a:cs typeface="+mn-cs"/>
          </a:endParaRPr>
        </a:p>
      </dgm:t>
    </dgm:pt>
    <dgm:pt modelId="{0B4620F8-60C2-4579-B3CA-32B04B26AF07}" type="parTrans" cxnId="{CA029E23-81B8-47CF-BC5C-6694C24BFBD7}">
      <dgm:prSet/>
      <dgm:spPr/>
      <dgm:t>
        <a:bodyPr/>
        <a:lstStyle/>
        <a:p>
          <a:endParaRPr lang="en-US"/>
        </a:p>
      </dgm:t>
    </dgm:pt>
    <dgm:pt modelId="{4E401336-40DA-4A05-8E23-F89582DD2827}" type="sibTrans" cxnId="{CA029E23-81B8-47CF-BC5C-6694C24BFBD7}">
      <dgm:prSet/>
      <dgm:spPr/>
      <dgm:t>
        <a:bodyPr/>
        <a:lstStyle/>
        <a:p>
          <a:endParaRPr lang="en-US"/>
        </a:p>
      </dgm:t>
    </dgm:pt>
    <dgm:pt modelId="{081331C1-8F70-48F7-B9FD-8202AF547044}">
      <dgm:prSet custT="1"/>
      <dgm:spPr/>
      <dgm:t>
        <a:bodyPr/>
        <a:lstStyle/>
        <a:p>
          <a:pPr marL="171450" lvl="1" indent="-171450" defTabSz="711200">
            <a:spcBef>
              <a:spcPct val="0"/>
            </a:spcBef>
            <a:spcAft>
              <a:spcPct val="15000"/>
            </a:spcAft>
            <a:buFont typeface="Wingdings" panose="05000000000000000000" pitchFamily="2" charset="2"/>
            <a:buChar char="Ø"/>
          </a:pPr>
          <a:r>
            <a:rPr lang="en-US" sz="1600" kern="1200" dirty="0">
              <a:latin typeface="+mj-lt"/>
              <a:ea typeface="+mn-ea"/>
              <a:cs typeface="+mn-cs"/>
            </a:rPr>
            <a:t>More exponentially damped autocorrelations and no hints of seasonality in the first half of the data for US.</a:t>
          </a:r>
        </a:p>
      </dgm:t>
    </dgm:pt>
    <dgm:pt modelId="{2C79B8AF-AD81-4503-AE28-075C0C1F5972}" type="parTrans" cxnId="{A6009AE0-90A1-4984-BC9A-6715470110D6}">
      <dgm:prSet/>
      <dgm:spPr/>
      <dgm:t>
        <a:bodyPr/>
        <a:lstStyle/>
        <a:p>
          <a:endParaRPr lang="en-US"/>
        </a:p>
      </dgm:t>
    </dgm:pt>
    <dgm:pt modelId="{5B4AB50D-8D1D-4BCF-B2F4-E9A880840C3D}" type="sibTrans" cxnId="{A6009AE0-90A1-4984-BC9A-6715470110D6}">
      <dgm:prSet/>
      <dgm:spPr/>
      <dgm:t>
        <a:bodyPr/>
        <a:lstStyle/>
        <a:p>
          <a:endParaRPr lang="en-US"/>
        </a:p>
      </dgm:t>
    </dgm:pt>
    <dgm:pt modelId="{9B87AC1C-2A40-4C66-9177-26633712C1BA}">
      <dgm:prSet custT="1"/>
      <dgm:spPr/>
      <dgm:t>
        <a:bodyPr/>
        <a:lstStyle/>
        <a:p>
          <a:pPr marL="171450" lvl="1" indent="-171450" defTabSz="711200">
            <a:spcBef>
              <a:spcPct val="0"/>
            </a:spcBef>
            <a:spcAft>
              <a:spcPct val="15000"/>
            </a:spcAft>
            <a:buFont typeface="Wingdings" panose="05000000000000000000" pitchFamily="2" charset="2"/>
            <a:buChar char="Ø"/>
          </a:pPr>
          <a:r>
            <a:rPr lang="en-US" sz="1600" kern="1200" dirty="0">
              <a:latin typeface="+mj-lt"/>
              <a:ea typeface="+mn-ea"/>
              <a:cs typeface="+mn-cs"/>
            </a:rPr>
            <a:t>This may suggest a non-stationary process, though the evidence is weak.</a:t>
          </a:r>
        </a:p>
      </dgm:t>
    </dgm:pt>
    <dgm:pt modelId="{6FFBB875-7132-4493-A87D-19DAC48F0C4E}" type="parTrans" cxnId="{6552C050-7AB1-4264-8551-6516638CB15B}">
      <dgm:prSet/>
      <dgm:spPr/>
      <dgm:t>
        <a:bodyPr/>
        <a:lstStyle/>
        <a:p>
          <a:endParaRPr lang="en-US"/>
        </a:p>
      </dgm:t>
    </dgm:pt>
    <dgm:pt modelId="{708CB9E2-07FF-4A35-8BD5-8985E16C7E42}" type="sibTrans" cxnId="{6552C050-7AB1-4264-8551-6516638CB15B}">
      <dgm:prSet/>
      <dgm:spPr/>
      <dgm:t>
        <a:bodyPr/>
        <a:lstStyle/>
        <a:p>
          <a:endParaRPr lang="en-US"/>
        </a:p>
      </dgm:t>
    </dgm:pt>
    <dgm:pt modelId="{1B4E4706-5574-4ABA-A573-C80DC10C4C9D}">
      <dgm:prSet custT="1"/>
      <dgm:spPr/>
      <dgm:t>
        <a:bodyPr/>
        <a:lstStyle/>
        <a:p>
          <a:pPr marL="171450" lvl="1" indent="-171450" defTabSz="711200">
            <a:spcBef>
              <a:spcPct val="0"/>
            </a:spcBef>
            <a:spcAft>
              <a:spcPct val="15000"/>
            </a:spcAft>
            <a:buChar char="•"/>
          </a:pPr>
          <a:endParaRPr lang="en-US" sz="1600" kern="1200" dirty="0">
            <a:latin typeface="+mj-lt"/>
            <a:ea typeface="+mn-ea"/>
            <a:cs typeface="+mn-cs"/>
          </a:endParaRPr>
        </a:p>
      </dgm:t>
    </dgm:pt>
    <dgm:pt modelId="{8224EEA1-3EBC-4BE4-9546-4BD8DC0220B2}" type="parTrans" cxnId="{5CD0CCB0-5D6B-4C8A-9E8B-852119D6AF14}">
      <dgm:prSet/>
      <dgm:spPr/>
      <dgm:t>
        <a:bodyPr/>
        <a:lstStyle/>
        <a:p>
          <a:endParaRPr lang="en-US"/>
        </a:p>
      </dgm:t>
    </dgm:pt>
    <dgm:pt modelId="{58047AE4-D107-431F-AE8B-B6C4C2D35C74}" type="sibTrans" cxnId="{5CD0CCB0-5D6B-4C8A-9E8B-852119D6AF14}">
      <dgm:prSet/>
      <dgm:spPr/>
      <dgm:t>
        <a:bodyPr/>
        <a:lstStyle/>
        <a:p>
          <a:endParaRPr lang="en-US"/>
        </a:p>
      </dgm:t>
    </dgm:pt>
    <dgm:pt modelId="{308F09BB-E637-484D-9793-FA305568A489}">
      <dgm:prSet custT="1"/>
      <dgm:spPr/>
      <dgm:t>
        <a:bodyPr/>
        <a:lstStyle/>
        <a:p>
          <a:pPr marL="171450" lvl="1" indent="-171450" defTabSz="711200">
            <a:spcBef>
              <a:spcPct val="0"/>
            </a:spcBef>
            <a:spcAft>
              <a:spcPct val="15000"/>
            </a:spcAft>
            <a:buChar char="•"/>
          </a:pPr>
          <a:endParaRPr lang="en-US" sz="1600" kern="1200" dirty="0">
            <a:latin typeface="+mj-lt"/>
            <a:ea typeface="+mn-ea"/>
            <a:cs typeface="+mn-cs"/>
          </a:endParaRPr>
        </a:p>
      </dgm:t>
    </dgm:pt>
    <dgm:pt modelId="{4C21FED9-4A8C-40F2-A676-2AAAE4A438D8}" type="parTrans" cxnId="{EBD8FEA0-9C66-4E29-93C8-BDA507442CDC}">
      <dgm:prSet/>
      <dgm:spPr/>
      <dgm:t>
        <a:bodyPr/>
        <a:lstStyle/>
        <a:p>
          <a:endParaRPr lang="en-US"/>
        </a:p>
      </dgm:t>
    </dgm:pt>
    <dgm:pt modelId="{D965682D-BF98-47E9-93A8-5913B4E5E5A7}" type="sibTrans" cxnId="{EBD8FEA0-9C66-4E29-93C8-BDA507442CDC}">
      <dgm:prSet/>
      <dgm:spPr/>
      <dgm:t>
        <a:bodyPr/>
        <a:lstStyle/>
        <a:p>
          <a:endParaRPr lang="en-US"/>
        </a:p>
      </dgm:t>
    </dgm:pt>
    <dgm:pt modelId="{87687A77-5740-4E23-882F-3D176381120B}">
      <dgm:prSet phldrT="[Text]" custT="1"/>
      <dgm:spPr/>
      <dgm:t>
        <a:bodyPr/>
        <a:lstStyle/>
        <a:p>
          <a:pPr marL="171450" lvl="1" indent="-171450" defTabSz="711200">
            <a:spcBef>
              <a:spcPct val="0"/>
            </a:spcBef>
            <a:spcAft>
              <a:spcPct val="15000"/>
            </a:spcAft>
            <a:buChar char="•"/>
          </a:pPr>
          <a:endParaRPr lang="en-US" sz="1400" kern="1200" dirty="0">
            <a:latin typeface="+mj-lt"/>
            <a:ea typeface="+mn-ea"/>
            <a:cs typeface="+mn-cs"/>
          </a:endParaRPr>
        </a:p>
      </dgm:t>
    </dgm:pt>
    <dgm:pt modelId="{A0F6E0AC-5915-48E6-95DB-9A7C2EAB57E6}" type="parTrans" cxnId="{12BF5331-6375-4C59-9832-73EA478A54DB}">
      <dgm:prSet/>
      <dgm:spPr/>
      <dgm:t>
        <a:bodyPr/>
        <a:lstStyle/>
        <a:p>
          <a:endParaRPr lang="en-US"/>
        </a:p>
      </dgm:t>
    </dgm:pt>
    <dgm:pt modelId="{EA9A7381-DD24-4647-9926-462CAA716459}" type="sibTrans" cxnId="{12BF5331-6375-4C59-9832-73EA478A54DB}">
      <dgm:prSet/>
      <dgm:spPr/>
      <dgm:t>
        <a:bodyPr/>
        <a:lstStyle/>
        <a:p>
          <a:endParaRPr lang="en-US"/>
        </a:p>
      </dgm:t>
    </dgm:pt>
    <dgm:pt modelId="{21E41F0F-FC8C-43FA-B557-9C5AE7430EA2}">
      <dgm:prSet phldrT="[Text]" custT="1"/>
      <dgm:spPr/>
      <dgm:t>
        <a:bodyPr/>
        <a:lstStyle/>
        <a:p>
          <a:pPr marL="171450" lvl="1" indent="-171450" defTabSz="711200">
            <a:spcBef>
              <a:spcPct val="0"/>
            </a:spcBef>
            <a:spcAft>
              <a:spcPct val="15000"/>
            </a:spcAft>
            <a:buChar char="•"/>
          </a:pPr>
          <a:endParaRPr lang="en-US" sz="1400" kern="1200" dirty="0">
            <a:latin typeface="+mj-lt"/>
            <a:ea typeface="+mn-ea"/>
            <a:cs typeface="+mn-cs"/>
          </a:endParaRPr>
        </a:p>
      </dgm:t>
    </dgm:pt>
    <dgm:pt modelId="{EC983851-691F-4173-BFB4-D81999D76407}" type="parTrans" cxnId="{774F7F6C-F024-4C14-9E26-1C0ED481E24C}">
      <dgm:prSet/>
      <dgm:spPr/>
      <dgm:t>
        <a:bodyPr/>
        <a:lstStyle/>
        <a:p>
          <a:endParaRPr lang="en-US"/>
        </a:p>
      </dgm:t>
    </dgm:pt>
    <dgm:pt modelId="{6EE477C5-A9CA-49DA-A7A0-0C3C7B0C5A20}" type="sibTrans" cxnId="{774F7F6C-F024-4C14-9E26-1C0ED481E24C}">
      <dgm:prSet/>
      <dgm:spPr/>
      <dgm:t>
        <a:bodyPr/>
        <a:lstStyle/>
        <a:p>
          <a:endParaRPr lang="en-US"/>
        </a:p>
      </dgm:t>
    </dgm:pt>
    <dgm:pt modelId="{EAA7E262-05B0-4F49-A507-3577434064CD}">
      <dgm:prSet custT="1"/>
      <dgm:spPr/>
      <dgm:t>
        <a:bodyPr/>
        <a:lstStyle/>
        <a:p>
          <a:pPr marL="171450" lvl="1" indent="-171450" defTabSz="711200">
            <a:spcBef>
              <a:spcPct val="0"/>
            </a:spcBef>
            <a:spcAft>
              <a:spcPct val="15000"/>
            </a:spcAft>
            <a:buFont typeface="Wingdings" panose="05000000000000000000" pitchFamily="2" charset="2"/>
            <a:buChar char="Ø"/>
          </a:pPr>
          <a:r>
            <a:rPr lang="en-US" sz="1600" kern="1200" dirty="0">
              <a:latin typeface="+mj-lt"/>
              <a:ea typeface="+mn-ea"/>
              <a:cs typeface="+mn-cs"/>
            </a:rPr>
            <a:t>A hint of seasonality in second half of the data though it is not appreciable for US</a:t>
          </a:r>
        </a:p>
      </dgm:t>
    </dgm:pt>
    <dgm:pt modelId="{30935393-63B4-48E9-8A64-F36FEB99BEAC}" type="parTrans" cxnId="{8F9CD9ED-5ED8-47E3-990B-1F6DF6375E83}">
      <dgm:prSet/>
      <dgm:spPr/>
      <dgm:t>
        <a:bodyPr/>
        <a:lstStyle/>
        <a:p>
          <a:endParaRPr lang="en-US"/>
        </a:p>
      </dgm:t>
    </dgm:pt>
    <dgm:pt modelId="{766CAF9A-CA5E-4180-AE80-790A467C1DEA}" type="sibTrans" cxnId="{8F9CD9ED-5ED8-47E3-990B-1F6DF6375E83}">
      <dgm:prSet/>
      <dgm:spPr/>
      <dgm:t>
        <a:bodyPr/>
        <a:lstStyle/>
        <a:p>
          <a:endParaRPr lang="en-US"/>
        </a:p>
      </dgm:t>
    </dgm:pt>
    <dgm:pt modelId="{4812ABAA-33DC-4B37-8DAD-D2D4FED5A98D}">
      <dgm:prSet custT="1"/>
      <dgm:spPr/>
      <dgm:t>
        <a:bodyPr/>
        <a:lstStyle/>
        <a:p>
          <a:pPr marL="171450" lvl="1" indent="-171450" defTabSz="711200">
            <a:spcBef>
              <a:spcPct val="0"/>
            </a:spcBef>
            <a:spcAft>
              <a:spcPct val="15000"/>
            </a:spcAft>
            <a:buChar char="•"/>
          </a:pPr>
          <a:endParaRPr lang="en-US" sz="1600" kern="1200" dirty="0">
            <a:latin typeface="+mj-lt"/>
            <a:ea typeface="+mn-ea"/>
            <a:cs typeface="+mn-cs"/>
          </a:endParaRPr>
        </a:p>
      </dgm:t>
    </dgm:pt>
    <dgm:pt modelId="{804E87B4-C723-49EA-9354-7FEEDE07A84C}" type="parTrans" cxnId="{FD74188E-09D4-4B30-9AA7-10A46625E741}">
      <dgm:prSet/>
      <dgm:spPr/>
      <dgm:t>
        <a:bodyPr/>
        <a:lstStyle/>
        <a:p>
          <a:endParaRPr lang="en-US"/>
        </a:p>
      </dgm:t>
    </dgm:pt>
    <dgm:pt modelId="{0117C79F-E4AF-45B1-80FB-D77B5EB27447}" type="sibTrans" cxnId="{FD74188E-09D4-4B30-9AA7-10A46625E741}">
      <dgm:prSet/>
      <dgm:spPr/>
      <dgm:t>
        <a:bodyPr/>
        <a:lstStyle/>
        <a:p>
          <a:endParaRPr lang="en-US"/>
        </a:p>
      </dgm:t>
    </dgm:pt>
    <dgm:pt modelId="{7AB004F9-7848-458D-A590-9CB0CF7E6B94}" type="pres">
      <dgm:prSet presAssocID="{FA7F74DC-1867-42E3-909E-12900985A74A}" presName="linear" presStyleCnt="0">
        <dgm:presLayoutVars>
          <dgm:dir/>
          <dgm:animLvl val="lvl"/>
          <dgm:resizeHandles val="exact"/>
        </dgm:presLayoutVars>
      </dgm:prSet>
      <dgm:spPr/>
    </dgm:pt>
    <dgm:pt modelId="{4068E49F-4CBD-4E97-A3DB-52AE68876209}" type="pres">
      <dgm:prSet presAssocID="{58D17076-7D8C-473D-8ECB-B4EF6B31DB51}" presName="parentLin" presStyleCnt="0"/>
      <dgm:spPr/>
    </dgm:pt>
    <dgm:pt modelId="{8001E059-981E-4A9C-8C99-69FD60ED4AB6}" type="pres">
      <dgm:prSet presAssocID="{58D17076-7D8C-473D-8ECB-B4EF6B31DB51}" presName="parentLeftMargin" presStyleLbl="node1" presStyleIdx="0" presStyleCnt="1"/>
      <dgm:spPr/>
    </dgm:pt>
    <dgm:pt modelId="{200252A6-5C34-435A-AD35-B0DC50D39E79}" type="pres">
      <dgm:prSet presAssocID="{58D17076-7D8C-473D-8ECB-B4EF6B31DB51}" presName="parentText" presStyleLbl="node1" presStyleIdx="0" presStyleCnt="1" custScaleY="461236">
        <dgm:presLayoutVars>
          <dgm:chMax val="0"/>
          <dgm:bulletEnabled val="1"/>
        </dgm:presLayoutVars>
      </dgm:prSet>
      <dgm:spPr/>
    </dgm:pt>
    <dgm:pt modelId="{3DDC36C6-276D-49C4-A89A-7CE4775F6F32}" type="pres">
      <dgm:prSet presAssocID="{58D17076-7D8C-473D-8ECB-B4EF6B31DB51}" presName="negativeSpace" presStyleCnt="0"/>
      <dgm:spPr/>
    </dgm:pt>
    <dgm:pt modelId="{AF69252E-09D8-4A62-9727-021DB904BAF7}" type="pres">
      <dgm:prSet presAssocID="{58D17076-7D8C-473D-8ECB-B4EF6B31DB51}" presName="childText" presStyleLbl="conFgAcc1" presStyleIdx="0" presStyleCnt="1" custScaleY="266860" custLinFactY="-23163" custLinFactNeighborY="-100000">
        <dgm:presLayoutVars>
          <dgm:bulletEnabled val="1"/>
        </dgm:presLayoutVars>
      </dgm:prSet>
      <dgm:spPr/>
    </dgm:pt>
  </dgm:ptLst>
  <dgm:cxnLst>
    <dgm:cxn modelId="{7103CE00-D193-4B75-8670-03D1FC952925}" type="presOf" srcId="{1B4E4706-5574-4ABA-A573-C80DC10C4C9D}" destId="{AF69252E-09D8-4A62-9727-021DB904BAF7}" srcOrd="0" destOrd="3" presId="urn:microsoft.com/office/officeart/2005/8/layout/list1"/>
    <dgm:cxn modelId="{6E80B907-BF5B-46A9-A369-76B3E521A05B}" type="presOf" srcId="{58D17076-7D8C-473D-8ECB-B4EF6B31DB51}" destId="{8001E059-981E-4A9C-8C99-69FD60ED4AB6}" srcOrd="0" destOrd="0" presId="urn:microsoft.com/office/officeart/2005/8/layout/list1"/>
    <dgm:cxn modelId="{FFCBCF1D-F450-49BE-8DA5-6C0355220B68}" type="presOf" srcId="{081331C1-8F70-48F7-B9FD-8202AF547044}" destId="{AF69252E-09D8-4A62-9727-021DB904BAF7}" srcOrd="0" destOrd="4" presId="urn:microsoft.com/office/officeart/2005/8/layout/list1"/>
    <dgm:cxn modelId="{CA029E23-81B8-47CF-BC5C-6694C24BFBD7}" srcId="{58D17076-7D8C-473D-8ECB-B4EF6B31DB51}" destId="{F21FFE7F-6CF7-4A38-BD24-1BBBC7311E08}" srcOrd="2" destOrd="0" parTransId="{0B4620F8-60C2-4579-B3CA-32B04B26AF07}" sibTransId="{4E401336-40DA-4A05-8E23-F89582DD2827}"/>
    <dgm:cxn modelId="{12BF5331-6375-4C59-9832-73EA478A54DB}" srcId="{58D17076-7D8C-473D-8ECB-B4EF6B31DB51}" destId="{87687A77-5740-4E23-882F-3D176381120B}" srcOrd="0" destOrd="0" parTransId="{A0F6E0AC-5915-48E6-95DB-9A7C2EAB57E6}" sibTransId="{EA9A7381-DD24-4647-9926-462CAA716459}"/>
    <dgm:cxn modelId="{A386A335-65E7-42EA-B1D1-39F88930C23E}" type="presOf" srcId="{FA7F74DC-1867-42E3-909E-12900985A74A}" destId="{7AB004F9-7848-458D-A590-9CB0CF7E6B94}" srcOrd="0" destOrd="0" presId="urn:microsoft.com/office/officeart/2005/8/layout/list1"/>
    <dgm:cxn modelId="{9E7DEB62-418E-41DE-A8B2-D6385983FEDE}" type="presOf" srcId="{21E41F0F-FC8C-43FA-B557-9C5AE7430EA2}" destId="{AF69252E-09D8-4A62-9727-021DB904BAF7}" srcOrd="0" destOrd="1" presId="urn:microsoft.com/office/officeart/2005/8/layout/list1"/>
    <dgm:cxn modelId="{774F7F6C-F024-4C14-9E26-1C0ED481E24C}" srcId="{58D17076-7D8C-473D-8ECB-B4EF6B31DB51}" destId="{21E41F0F-FC8C-43FA-B557-9C5AE7430EA2}" srcOrd="1" destOrd="0" parTransId="{EC983851-691F-4173-BFB4-D81999D76407}" sibTransId="{6EE477C5-A9CA-49DA-A7A0-0C3C7B0C5A20}"/>
    <dgm:cxn modelId="{6552C050-7AB1-4264-8551-6516638CB15B}" srcId="{58D17076-7D8C-473D-8ECB-B4EF6B31DB51}" destId="{9B87AC1C-2A40-4C66-9177-26633712C1BA}" srcOrd="8" destOrd="0" parTransId="{6FFBB875-7132-4493-A87D-19DAC48F0C4E}" sibTransId="{708CB9E2-07FF-4A35-8BD5-8985E16C7E42}"/>
    <dgm:cxn modelId="{A7833178-55AF-4784-984A-47538DBADB0C}" type="presOf" srcId="{9B87AC1C-2A40-4C66-9177-26633712C1BA}" destId="{AF69252E-09D8-4A62-9727-021DB904BAF7}" srcOrd="0" destOrd="8" presId="urn:microsoft.com/office/officeart/2005/8/layout/list1"/>
    <dgm:cxn modelId="{FD74188E-09D4-4B30-9AA7-10A46625E741}" srcId="{58D17076-7D8C-473D-8ECB-B4EF6B31DB51}" destId="{4812ABAA-33DC-4B37-8DAD-D2D4FED5A98D}" srcOrd="5" destOrd="0" parTransId="{804E87B4-C723-49EA-9354-7FEEDE07A84C}" sibTransId="{0117C79F-E4AF-45B1-80FB-D77B5EB27447}"/>
    <dgm:cxn modelId="{EBD8FEA0-9C66-4E29-93C8-BDA507442CDC}" srcId="{58D17076-7D8C-473D-8ECB-B4EF6B31DB51}" destId="{308F09BB-E637-484D-9793-FA305568A489}" srcOrd="7" destOrd="0" parTransId="{4C21FED9-4A8C-40F2-A676-2AAAE4A438D8}" sibTransId="{D965682D-BF98-47E9-93A8-5913B4E5E5A7}"/>
    <dgm:cxn modelId="{76B44BAE-8552-489D-A432-FA19E5C7A00D}" type="presOf" srcId="{58D17076-7D8C-473D-8ECB-B4EF6B31DB51}" destId="{200252A6-5C34-435A-AD35-B0DC50D39E79}" srcOrd="1" destOrd="0" presId="urn:microsoft.com/office/officeart/2005/8/layout/list1"/>
    <dgm:cxn modelId="{5CD0CCB0-5D6B-4C8A-9E8B-852119D6AF14}" srcId="{58D17076-7D8C-473D-8ECB-B4EF6B31DB51}" destId="{1B4E4706-5574-4ABA-A573-C80DC10C4C9D}" srcOrd="3" destOrd="0" parTransId="{8224EEA1-3EBC-4BE4-9546-4BD8DC0220B2}" sibTransId="{58047AE4-D107-431F-AE8B-B6C4C2D35C74}"/>
    <dgm:cxn modelId="{401B68C4-0603-4EF7-BBC6-08EEDC495E3E}" type="presOf" srcId="{F21FFE7F-6CF7-4A38-BD24-1BBBC7311E08}" destId="{AF69252E-09D8-4A62-9727-021DB904BAF7}" srcOrd="0" destOrd="2" presId="urn:microsoft.com/office/officeart/2005/8/layout/list1"/>
    <dgm:cxn modelId="{2B816CCD-9FF2-4995-944D-BDFDBA224BC2}" srcId="{FA7F74DC-1867-42E3-909E-12900985A74A}" destId="{58D17076-7D8C-473D-8ECB-B4EF6B31DB51}" srcOrd="0" destOrd="0" parTransId="{3655B287-4BB7-468E-B82D-9E32E20B4958}" sibTransId="{13586D0E-1220-4B22-B135-4C946FA4AE5C}"/>
    <dgm:cxn modelId="{57307DD1-9C51-4FFD-BB4B-A7B60B2B887E}" type="presOf" srcId="{308F09BB-E637-484D-9793-FA305568A489}" destId="{AF69252E-09D8-4A62-9727-021DB904BAF7}" srcOrd="0" destOrd="7" presId="urn:microsoft.com/office/officeart/2005/8/layout/list1"/>
    <dgm:cxn modelId="{02C8BDD8-91FF-4314-B958-C2BCC4B6A4DB}" type="presOf" srcId="{EAA7E262-05B0-4F49-A507-3577434064CD}" destId="{AF69252E-09D8-4A62-9727-021DB904BAF7}" srcOrd="0" destOrd="6" presId="urn:microsoft.com/office/officeart/2005/8/layout/list1"/>
    <dgm:cxn modelId="{A6009AE0-90A1-4984-BC9A-6715470110D6}" srcId="{58D17076-7D8C-473D-8ECB-B4EF6B31DB51}" destId="{081331C1-8F70-48F7-B9FD-8202AF547044}" srcOrd="4" destOrd="0" parTransId="{2C79B8AF-AD81-4503-AE28-075C0C1F5972}" sibTransId="{5B4AB50D-8D1D-4BCF-B2F4-E9A880840C3D}"/>
    <dgm:cxn modelId="{399ED5E5-8EF0-4933-9E25-DFF5E8ADA9E6}" type="presOf" srcId="{87687A77-5740-4E23-882F-3D176381120B}" destId="{AF69252E-09D8-4A62-9727-021DB904BAF7}" srcOrd="0" destOrd="0" presId="urn:microsoft.com/office/officeart/2005/8/layout/list1"/>
    <dgm:cxn modelId="{8F9CD9ED-5ED8-47E3-990B-1F6DF6375E83}" srcId="{58D17076-7D8C-473D-8ECB-B4EF6B31DB51}" destId="{EAA7E262-05B0-4F49-A507-3577434064CD}" srcOrd="6" destOrd="0" parTransId="{30935393-63B4-48E9-8A64-F36FEB99BEAC}" sibTransId="{766CAF9A-CA5E-4180-AE80-790A467C1DEA}"/>
    <dgm:cxn modelId="{F6BCD3FC-3355-474C-9002-3CC11751CF52}" type="presOf" srcId="{4812ABAA-33DC-4B37-8DAD-D2D4FED5A98D}" destId="{AF69252E-09D8-4A62-9727-021DB904BAF7}" srcOrd="0" destOrd="5" presId="urn:microsoft.com/office/officeart/2005/8/layout/list1"/>
    <dgm:cxn modelId="{A86606FD-6880-4881-956E-2AEF9C8A8297}" type="presParOf" srcId="{7AB004F9-7848-458D-A590-9CB0CF7E6B94}" destId="{4068E49F-4CBD-4E97-A3DB-52AE68876209}" srcOrd="0" destOrd="0" presId="urn:microsoft.com/office/officeart/2005/8/layout/list1"/>
    <dgm:cxn modelId="{6474F600-575B-4203-A041-628A73CBAD9D}" type="presParOf" srcId="{4068E49F-4CBD-4E97-A3DB-52AE68876209}" destId="{8001E059-981E-4A9C-8C99-69FD60ED4AB6}" srcOrd="0" destOrd="0" presId="urn:microsoft.com/office/officeart/2005/8/layout/list1"/>
    <dgm:cxn modelId="{472DAEDF-0DCB-4C81-9982-6B59C7EF2DD2}" type="presParOf" srcId="{4068E49F-4CBD-4E97-A3DB-52AE68876209}" destId="{200252A6-5C34-435A-AD35-B0DC50D39E79}" srcOrd="1" destOrd="0" presId="urn:microsoft.com/office/officeart/2005/8/layout/list1"/>
    <dgm:cxn modelId="{F2E8E752-9149-46C0-8CCC-D87599888E68}" type="presParOf" srcId="{7AB004F9-7848-458D-A590-9CB0CF7E6B94}" destId="{3DDC36C6-276D-49C4-A89A-7CE4775F6F32}" srcOrd="1" destOrd="0" presId="urn:microsoft.com/office/officeart/2005/8/layout/list1"/>
    <dgm:cxn modelId="{05A0A550-1481-44C4-A453-4E79636BA57E}" type="presParOf" srcId="{7AB004F9-7848-458D-A590-9CB0CF7E6B94}" destId="{AF69252E-09D8-4A62-9727-021DB904BAF7}"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7F74DC-1867-42E3-909E-12900985A74A}" type="doc">
      <dgm:prSet loTypeId="urn:microsoft.com/office/officeart/2005/8/layout/list1" loCatId="list" qsTypeId="urn:microsoft.com/office/officeart/2005/8/quickstyle/simple4" qsCatId="simple" csTypeId="urn:microsoft.com/office/officeart/2005/8/colors/accent4_2" csCatId="accent4" phldr="1"/>
      <dgm:spPr/>
      <dgm:t>
        <a:bodyPr/>
        <a:lstStyle/>
        <a:p>
          <a:endParaRPr lang="en-US"/>
        </a:p>
      </dgm:t>
    </dgm:pt>
    <dgm:pt modelId="{58D17076-7D8C-473D-8ECB-B4EF6B31DB51}">
      <dgm:prSet phldrT="[Text]"/>
      <dgm:spPr>
        <a:solidFill>
          <a:schemeClr val="accent6">
            <a:lumMod val="60000"/>
            <a:lumOff val="40000"/>
          </a:schemeClr>
        </a:solidFill>
      </dgm:spPr>
      <dgm:t>
        <a:bodyPr/>
        <a:lstStyle/>
        <a:p>
          <a:r>
            <a:rPr lang="en-US" b="1" dirty="0"/>
            <a:t>Conclusion</a:t>
          </a:r>
          <a:endParaRPr lang="en-US" dirty="0">
            <a:latin typeface="Abadi Extra Light" panose="020B0204020104020204" pitchFamily="34" charset="0"/>
          </a:endParaRPr>
        </a:p>
      </dgm:t>
    </dgm:pt>
    <dgm:pt modelId="{3655B287-4BB7-468E-B82D-9E32E20B4958}" type="parTrans" cxnId="{2B816CCD-9FF2-4995-944D-BDFDBA224BC2}">
      <dgm:prSet/>
      <dgm:spPr/>
      <dgm:t>
        <a:bodyPr/>
        <a:lstStyle/>
        <a:p>
          <a:endParaRPr lang="en-US">
            <a:latin typeface="Abadi Extra Light" panose="020B0204020104020204" pitchFamily="34" charset="0"/>
          </a:endParaRPr>
        </a:p>
      </dgm:t>
    </dgm:pt>
    <dgm:pt modelId="{13586D0E-1220-4B22-B135-4C946FA4AE5C}" type="sibTrans" cxnId="{2B816CCD-9FF2-4995-944D-BDFDBA224BC2}">
      <dgm:prSet/>
      <dgm:spPr/>
      <dgm:t>
        <a:bodyPr/>
        <a:lstStyle/>
        <a:p>
          <a:endParaRPr lang="en-US">
            <a:latin typeface="Abadi Extra Light" panose="020B0204020104020204" pitchFamily="34" charset="0"/>
          </a:endParaRPr>
        </a:p>
      </dgm:t>
    </dgm:pt>
    <dgm:pt modelId="{03370496-53A9-4F92-8CF8-1292461FCE66}">
      <dgm:prSet/>
      <dgm:spPr/>
      <dgm:t>
        <a:bodyPr/>
        <a:lstStyle/>
        <a:p>
          <a:pPr marL="171450" lvl="1" indent="-171450" defTabSz="711200">
            <a:spcBef>
              <a:spcPct val="0"/>
            </a:spcBef>
            <a:spcAft>
              <a:spcPct val="15000"/>
            </a:spcAft>
            <a:buFont typeface="Wingdings" panose="05000000000000000000" pitchFamily="2" charset="2"/>
            <a:buChar char="Ø"/>
          </a:pPr>
          <a:r>
            <a:rPr lang="en-US" b="1" kern="1200" dirty="0">
              <a:latin typeface="+mn-lt"/>
              <a:ea typeface="+mn-ea"/>
              <a:cs typeface="+mn-cs"/>
            </a:rPr>
            <a:t>We will continue the analysis modeling the COVID  data using univariate analysis and multivariate analysis to forecast number of new cases in Washington state and US.</a:t>
          </a:r>
          <a:endParaRPr lang="en-US" kern="1200" dirty="0">
            <a:latin typeface="+mn-lt"/>
            <a:ea typeface="+mn-ea"/>
            <a:cs typeface="+mn-cs"/>
          </a:endParaRPr>
        </a:p>
      </dgm:t>
    </dgm:pt>
    <dgm:pt modelId="{046821FF-8971-4568-AC8E-C364B5AA25F1}" type="parTrans" cxnId="{3F43E6F6-58A8-4858-9448-115317C3A874}">
      <dgm:prSet/>
      <dgm:spPr/>
      <dgm:t>
        <a:bodyPr/>
        <a:lstStyle/>
        <a:p>
          <a:endParaRPr lang="en-US"/>
        </a:p>
      </dgm:t>
    </dgm:pt>
    <dgm:pt modelId="{C7CE80E8-C639-4A88-96FA-1299F0D47F2A}" type="sibTrans" cxnId="{3F43E6F6-58A8-4858-9448-115317C3A874}">
      <dgm:prSet/>
      <dgm:spPr/>
      <dgm:t>
        <a:bodyPr/>
        <a:lstStyle/>
        <a:p>
          <a:endParaRPr lang="en-US"/>
        </a:p>
      </dgm:t>
    </dgm:pt>
    <dgm:pt modelId="{A6621729-12CD-421D-8168-AD4B69DFEE44}">
      <dgm:prSet phldrT="[Text]"/>
      <dgm:spPr/>
      <dgm:t>
        <a:bodyPr/>
        <a:lstStyle/>
        <a:p>
          <a:pPr marL="171450" lvl="1" indent="-171450" defTabSz="711200">
            <a:spcBef>
              <a:spcPct val="0"/>
            </a:spcBef>
            <a:spcAft>
              <a:spcPct val="15000"/>
            </a:spcAft>
            <a:buFont typeface="Wingdings" panose="05000000000000000000" pitchFamily="2" charset="2"/>
            <a:buChar char="Ø"/>
          </a:pPr>
          <a:r>
            <a:rPr lang="en-US" kern="1200" dirty="0">
              <a:latin typeface="+mn-lt"/>
            </a:rPr>
            <a:t>Based on the analysis, there appears to be some evidence that the process is </a:t>
          </a:r>
          <a:r>
            <a:rPr lang="en-US" kern="1200" dirty="0">
              <a:latin typeface="+mn-lt"/>
              <a:ea typeface="+mn-ea"/>
              <a:cs typeface="+mn-cs"/>
            </a:rPr>
            <a:t>non-stationary for both Washington state and US.</a:t>
          </a:r>
        </a:p>
      </dgm:t>
    </dgm:pt>
    <dgm:pt modelId="{FE6EE620-0409-44D5-AA2A-0BDB69E46AA1}" type="parTrans" cxnId="{CD559226-BEC5-4888-886B-58F3D546FA84}">
      <dgm:prSet/>
      <dgm:spPr/>
      <dgm:t>
        <a:bodyPr/>
        <a:lstStyle/>
        <a:p>
          <a:endParaRPr lang="en-US"/>
        </a:p>
      </dgm:t>
    </dgm:pt>
    <dgm:pt modelId="{1A429088-C03B-4BF8-80C1-9FB6FADB286E}" type="sibTrans" cxnId="{CD559226-BEC5-4888-886B-58F3D546FA84}">
      <dgm:prSet/>
      <dgm:spPr/>
      <dgm:t>
        <a:bodyPr/>
        <a:lstStyle/>
        <a:p>
          <a:endParaRPr lang="en-US"/>
        </a:p>
      </dgm:t>
    </dgm:pt>
    <dgm:pt modelId="{E6CE7618-ACF3-4996-A55B-B50937B72D9B}">
      <dgm:prSet phldrT="[Text]"/>
      <dgm:spPr/>
      <dgm:t>
        <a:bodyPr/>
        <a:lstStyle/>
        <a:p>
          <a:pPr marL="171450" lvl="1" indent="-171450" defTabSz="711200">
            <a:spcBef>
              <a:spcPct val="0"/>
            </a:spcBef>
            <a:spcAft>
              <a:spcPct val="15000"/>
            </a:spcAft>
            <a:buChar char="•"/>
          </a:pPr>
          <a:endParaRPr lang="en-US" kern="1200" dirty="0">
            <a:latin typeface="+mn-lt"/>
            <a:ea typeface="+mn-ea"/>
            <a:cs typeface="+mn-cs"/>
          </a:endParaRPr>
        </a:p>
      </dgm:t>
    </dgm:pt>
    <dgm:pt modelId="{9A6AA138-133E-4181-ABBC-535AA8D354CC}" type="parTrans" cxnId="{6FF1EBC1-FB48-478A-8438-51B51E9318A2}">
      <dgm:prSet/>
      <dgm:spPr/>
      <dgm:t>
        <a:bodyPr/>
        <a:lstStyle/>
        <a:p>
          <a:endParaRPr lang="en-US"/>
        </a:p>
      </dgm:t>
    </dgm:pt>
    <dgm:pt modelId="{EE16F1EC-065F-4642-8395-A43146E5D1AD}" type="sibTrans" cxnId="{6FF1EBC1-FB48-478A-8438-51B51E9318A2}">
      <dgm:prSet/>
      <dgm:spPr/>
      <dgm:t>
        <a:bodyPr/>
        <a:lstStyle/>
        <a:p>
          <a:endParaRPr lang="en-US"/>
        </a:p>
      </dgm:t>
    </dgm:pt>
    <dgm:pt modelId="{9DE842D8-80BD-4E1E-A421-87D10DAC347E}" type="pres">
      <dgm:prSet presAssocID="{FA7F74DC-1867-42E3-909E-12900985A74A}" presName="linear" presStyleCnt="0">
        <dgm:presLayoutVars>
          <dgm:dir/>
          <dgm:animLvl val="lvl"/>
          <dgm:resizeHandles val="exact"/>
        </dgm:presLayoutVars>
      </dgm:prSet>
      <dgm:spPr/>
    </dgm:pt>
    <dgm:pt modelId="{3FD11F94-4E38-45A7-AF3D-D26B12795B40}" type="pres">
      <dgm:prSet presAssocID="{58D17076-7D8C-473D-8ECB-B4EF6B31DB51}" presName="parentLin" presStyleCnt="0"/>
      <dgm:spPr/>
    </dgm:pt>
    <dgm:pt modelId="{0EFF54C2-8865-48A8-A612-8020148B883C}" type="pres">
      <dgm:prSet presAssocID="{58D17076-7D8C-473D-8ECB-B4EF6B31DB51}" presName="parentLeftMargin" presStyleLbl="node1" presStyleIdx="0" presStyleCnt="1"/>
      <dgm:spPr/>
    </dgm:pt>
    <dgm:pt modelId="{E57D6DC8-20B3-4449-9B28-31005D0E7C66}" type="pres">
      <dgm:prSet presAssocID="{58D17076-7D8C-473D-8ECB-B4EF6B31DB51}" presName="parentText" presStyleLbl="node1" presStyleIdx="0" presStyleCnt="1" custScaleX="32434">
        <dgm:presLayoutVars>
          <dgm:chMax val="0"/>
          <dgm:bulletEnabled val="1"/>
        </dgm:presLayoutVars>
      </dgm:prSet>
      <dgm:spPr/>
    </dgm:pt>
    <dgm:pt modelId="{504434B8-6197-4200-90A5-1A34C61C8AF2}" type="pres">
      <dgm:prSet presAssocID="{58D17076-7D8C-473D-8ECB-B4EF6B31DB51}" presName="negativeSpace" presStyleCnt="0"/>
      <dgm:spPr/>
    </dgm:pt>
    <dgm:pt modelId="{0F9938DE-10E8-4ABB-8808-5349C78DD8EA}" type="pres">
      <dgm:prSet presAssocID="{58D17076-7D8C-473D-8ECB-B4EF6B31DB51}" presName="childText" presStyleLbl="conFgAcc1" presStyleIdx="0" presStyleCnt="1">
        <dgm:presLayoutVars>
          <dgm:bulletEnabled val="1"/>
        </dgm:presLayoutVars>
      </dgm:prSet>
      <dgm:spPr/>
    </dgm:pt>
  </dgm:ptLst>
  <dgm:cxnLst>
    <dgm:cxn modelId="{CD559226-BEC5-4888-886B-58F3D546FA84}" srcId="{58D17076-7D8C-473D-8ECB-B4EF6B31DB51}" destId="{A6621729-12CD-421D-8168-AD4B69DFEE44}" srcOrd="0" destOrd="0" parTransId="{FE6EE620-0409-44D5-AA2A-0BDB69E46AA1}" sibTransId="{1A429088-C03B-4BF8-80C1-9FB6FADB286E}"/>
    <dgm:cxn modelId="{E004EC3B-02F9-4F95-9B28-B85D48A0CDF6}" type="presOf" srcId="{FA7F74DC-1867-42E3-909E-12900985A74A}" destId="{9DE842D8-80BD-4E1E-A421-87D10DAC347E}" srcOrd="0" destOrd="0" presId="urn:microsoft.com/office/officeart/2005/8/layout/list1"/>
    <dgm:cxn modelId="{3D9D214C-5B69-4754-AD0B-0B5A633C3B0B}" type="presOf" srcId="{58D17076-7D8C-473D-8ECB-B4EF6B31DB51}" destId="{E57D6DC8-20B3-4449-9B28-31005D0E7C66}" srcOrd="1" destOrd="0" presId="urn:microsoft.com/office/officeart/2005/8/layout/list1"/>
    <dgm:cxn modelId="{6FF1EBC1-FB48-478A-8438-51B51E9318A2}" srcId="{58D17076-7D8C-473D-8ECB-B4EF6B31DB51}" destId="{E6CE7618-ACF3-4996-A55B-B50937B72D9B}" srcOrd="1" destOrd="0" parTransId="{9A6AA138-133E-4181-ABBC-535AA8D354CC}" sibTransId="{EE16F1EC-065F-4642-8395-A43146E5D1AD}"/>
    <dgm:cxn modelId="{2B816CCD-9FF2-4995-944D-BDFDBA224BC2}" srcId="{FA7F74DC-1867-42E3-909E-12900985A74A}" destId="{58D17076-7D8C-473D-8ECB-B4EF6B31DB51}" srcOrd="0" destOrd="0" parTransId="{3655B287-4BB7-468E-B82D-9E32E20B4958}" sibTransId="{13586D0E-1220-4B22-B135-4C946FA4AE5C}"/>
    <dgm:cxn modelId="{DF142CD2-9D6A-4DF4-9716-902DAA2BA8B0}" type="presOf" srcId="{58D17076-7D8C-473D-8ECB-B4EF6B31DB51}" destId="{0EFF54C2-8865-48A8-A612-8020148B883C}" srcOrd="0" destOrd="0" presId="urn:microsoft.com/office/officeart/2005/8/layout/list1"/>
    <dgm:cxn modelId="{E03704E2-02B1-41C2-A7E4-DABF3D8DDD00}" type="presOf" srcId="{E6CE7618-ACF3-4996-A55B-B50937B72D9B}" destId="{0F9938DE-10E8-4ABB-8808-5349C78DD8EA}" srcOrd="0" destOrd="1" presId="urn:microsoft.com/office/officeart/2005/8/layout/list1"/>
    <dgm:cxn modelId="{CEBB50EE-A293-4B12-8DD4-8EB8A2077D35}" type="presOf" srcId="{03370496-53A9-4F92-8CF8-1292461FCE66}" destId="{0F9938DE-10E8-4ABB-8808-5349C78DD8EA}" srcOrd="0" destOrd="2" presId="urn:microsoft.com/office/officeart/2005/8/layout/list1"/>
    <dgm:cxn modelId="{3F43E6F6-58A8-4858-9448-115317C3A874}" srcId="{58D17076-7D8C-473D-8ECB-B4EF6B31DB51}" destId="{03370496-53A9-4F92-8CF8-1292461FCE66}" srcOrd="2" destOrd="0" parTransId="{046821FF-8971-4568-AC8E-C364B5AA25F1}" sibTransId="{C7CE80E8-C639-4A88-96FA-1299F0D47F2A}"/>
    <dgm:cxn modelId="{9E0C54FA-2E05-4CC6-96B0-6992194E2BA3}" type="presOf" srcId="{A6621729-12CD-421D-8168-AD4B69DFEE44}" destId="{0F9938DE-10E8-4ABB-8808-5349C78DD8EA}" srcOrd="0" destOrd="0" presId="urn:microsoft.com/office/officeart/2005/8/layout/list1"/>
    <dgm:cxn modelId="{1709E653-2467-45C0-BDB6-0A6548F45DD9}" type="presParOf" srcId="{9DE842D8-80BD-4E1E-A421-87D10DAC347E}" destId="{3FD11F94-4E38-45A7-AF3D-D26B12795B40}" srcOrd="0" destOrd="0" presId="urn:microsoft.com/office/officeart/2005/8/layout/list1"/>
    <dgm:cxn modelId="{8B4881D4-571B-4A9E-AFDE-8018C9A04A2B}" type="presParOf" srcId="{3FD11F94-4E38-45A7-AF3D-D26B12795B40}" destId="{0EFF54C2-8865-48A8-A612-8020148B883C}" srcOrd="0" destOrd="0" presId="urn:microsoft.com/office/officeart/2005/8/layout/list1"/>
    <dgm:cxn modelId="{79A70659-E6A7-4E80-8173-F1629FC8771B}" type="presParOf" srcId="{3FD11F94-4E38-45A7-AF3D-D26B12795B40}" destId="{E57D6DC8-20B3-4449-9B28-31005D0E7C66}" srcOrd="1" destOrd="0" presId="urn:microsoft.com/office/officeart/2005/8/layout/list1"/>
    <dgm:cxn modelId="{D677BEF7-1242-454B-AF18-016B10F7358C}" type="presParOf" srcId="{9DE842D8-80BD-4E1E-A421-87D10DAC347E}" destId="{504434B8-6197-4200-90A5-1A34C61C8AF2}" srcOrd="1" destOrd="0" presId="urn:microsoft.com/office/officeart/2005/8/layout/list1"/>
    <dgm:cxn modelId="{CCDDD873-D4CF-47E9-A41D-174259912028}" type="presParOf" srcId="{9DE842D8-80BD-4E1E-A421-87D10DAC347E}" destId="{0F9938DE-10E8-4ABB-8808-5349C78DD8E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46426-7C65-4560-9C4A-540042F4410A}">
      <dsp:nvSpPr>
        <dsp:cNvPr id="0" name=""/>
        <dsp:cNvSpPr/>
      </dsp:nvSpPr>
      <dsp:spPr>
        <a:xfrm>
          <a:off x="0" y="149823"/>
          <a:ext cx="9135121" cy="17293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8987" tIns="187452" rIns="708987" bIns="113792"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t>Response Variable: New positive cases in Washington state and USA</a:t>
          </a:r>
          <a:endParaRPr lang="en-US" sz="1600" kern="1200" dirty="0">
            <a:latin typeface="Abadi Extra Light" panose="020B0204020104020204" pitchFamily="34" charset="0"/>
          </a:endParaRPr>
        </a:p>
        <a:p>
          <a:pPr marL="171450" lvl="1" indent="-171450" algn="l" defTabSz="711200">
            <a:lnSpc>
              <a:spcPct val="90000"/>
            </a:lnSpc>
            <a:spcBef>
              <a:spcPct val="0"/>
            </a:spcBef>
            <a:spcAft>
              <a:spcPct val="15000"/>
            </a:spcAft>
            <a:buFont typeface="Wingdings" panose="05000000000000000000" pitchFamily="2" charset="2"/>
            <a:buNone/>
          </a:pPr>
          <a:endParaRPr lang="en-US" sz="1600" kern="1200" dirty="0">
            <a:latin typeface="Abadi Extra Light" panose="020B0204020104020204" pitchFamily="34" charset="0"/>
          </a:endParaRPr>
        </a:p>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t>Daily observations from 01/22/2020 to 07/25/2020 for Washington state with 186 observations </a:t>
          </a:r>
          <a:endParaRPr lang="en-US" sz="1600" kern="1200" dirty="0">
            <a:latin typeface="Abadi Extra Light" panose="020B0204020104020204" pitchFamily="34" charset="0"/>
          </a:endParaRPr>
        </a:p>
        <a:p>
          <a:pPr marL="171450" lvl="1" indent="-171450" algn="l" defTabSz="711200">
            <a:lnSpc>
              <a:spcPct val="90000"/>
            </a:lnSpc>
            <a:spcBef>
              <a:spcPct val="0"/>
            </a:spcBef>
            <a:spcAft>
              <a:spcPct val="15000"/>
            </a:spcAft>
            <a:buFont typeface="Wingdings" panose="05000000000000000000" pitchFamily="2" charset="2"/>
            <a:buNone/>
          </a:pPr>
          <a:endParaRPr lang="en-US" sz="1600" kern="1200" dirty="0">
            <a:latin typeface="Abadi Extra Light" panose="020B0204020104020204" pitchFamily="34" charset="0"/>
          </a:endParaRPr>
        </a:p>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t>Daily observations from 01/22/2020 to 07/25/2020 for US with 186 observations </a:t>
          </a:r>
          <a:endParaRPr lang="en-US" sz="1600" kern="1200" dirty="0">
            <a:latin typeface="Abadi Extra Light" panose="020B0204020104020204" pitchFamily="34" charset="0"/>
          </a:endParaRPr>
        </a:p>
      </dsp:txBody>
      <dsp:txXfrm>
        <a:off x="0" y="149823"/>
        <a:ext cx="9135121" cy="1729350"/>
      </dsp:txXfrm>
    </dsp:sp>
    <dsp:sp modelId="{A9252541-B131-45F3-9CC4-BFBBA15A34A4}">
      <dsp:nvSpPr>
        <dsp:cNvPr id="0" name=""/>
        <dsp:cNvSpPr/>
      </dsp:nvSpPr>
      <dsp:spPr>
        <a:xfrm>
          <a:off x="456756" y="16983"/>
          <a:ext cx="6394584" cy="265680"/>
        </a:xfrm>
        <a:prstGeom prst="round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1700" tIns="0" rIns="241700"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j-lt"/>
            </a:rPr>
            <a:t>Response Variable</a:t>
          </a:r>
        </a:p>
      </dsp:txBody>
      <dsp:txXfrm>
        <a:off x="469725" y="29952"/>
        <a:ext cx="6368646" cy="239742"/>
      </dsp:txXfrm>
    </dsp:sp>
    <dsp:sp modelId="{B0390728-A921-4E59-820A-D0CD9FD7295B}">
      <dsp:nvSpPr>
        <dsp:cNvPr id="0" name=""/>
        <dsp:cNvSpPr/>
      </dsp:nvSpPr>
      <dsp:spPr>
        <a:xfrm>
          <a:off x="0" y="2060614"/>
          <a:ext cx="9135121" cy="24948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8987" tIns="187452" rIns="708987" bIns="113792"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latin typeface="+mn-lt"/>
            </a:rPr>
            <a:t>An additional exogenous variables were also collected. </a:t>
          </a:r>
        </a:p>
        <a:p>
          <a:pPr marL="171450" lvl="1" indent="-171450" algn="l" defTabSz="711200">
            <a:lnSpc>
              <a:spcPct val="90000"/>
            </a:lnSpc>
            <a:spcBef>
              <a:spcPct val="0"/>
            </a:spcBef>
            <a:spcAft>
              <a:spcPct val="15000"/>
            </a:spcAft>
            <a:buFont typeface="Wingdings" panose="05000000000000000000" pitchFamily="2" charset="2"/>
            <a:buChar char="Ø"/>
          </a:pPr>
          <a:endParaRPr lang="en-US" sz="1600" kern="1200" dirty="0">
            <a:latin typeface="+mn-lt"/>
          </a:endParaRPr>
        </a:p>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latin typeface="+mn-lt"/>
              <a:ea typeface="+mn-ea"/>
              <a:cs typeface="+mn-cs"/>
            </a:rPr>
            <a:t>Positive percentage measure created </a:t>
          </a:r>
          <a:endParaRPr lang="en-US" sz="1600" kern="1200" dirty="0">
            <a:latin typeface="+mn-lt"/>
          </a:endParaRPr>
        </a:p>
        <a:p>
          <a:pPr marL="171450" lvl="1" indent="-171450" algn="l" defTabSz="711200">
            <a:lnSpc>
              <a:spcPct val="90000"/>
            </a:lnSpc>
            <a:spcBef>
              <a:spcPct val="0"/>
            </a:spcBef>
            <a:spcAft>
              <a:spcPct val="15000"/>
            </a:spcAft>
            <a:buFont typeface="Wingdings" panose="05000000000000000000" pitchFamily="2" charset="2"/>
            <a:buNone/>
          </a:pPr>
          <a:endParaRPr lang="en-US" sz="1600" kern="1200" dirty="0">
            <a:latin typeface="+mn-lt"/>
          </a:endParaRPr>
        </a:p>
        <a:p>
          <a:pPr marL="171450" lvl="1" indent="-171450" algn="l" defTabSz="711200" rtl="0">
            <a:lnSpc>
              <a:spcPct val="90000"/>
            </a:lnSpc>
            <a:spcBef>
              <a:spcPct val="0"/>
            </a:spcBef>
            <a:spcAft>
              <a:spcPct val="15000"/>
            </a:spcAft>
            <a:buFont typeface="Wingdings" panose="05000000000000000000" pitchFamily="2" charset="2"/>
            <a:buChar char="Ø"/>
          </a:pPr>
          <a:r>
            <a:rPr lang="en-US" sz="1600" kern="1200" dirty="0">
              <a:latin typeface="+mn-lt"/>
              <a:ea typeface="+mn-ea"/>
              <a:cs typeface="+mn-cs"/>
            </a:rPr>
            <a:t>Contained cumulative positive cases, cumulative negative cases, cumulative deaths</a:t>
          </a:r>
        </a:p>
        <a:p>
          <a:pPr marL="171450" lvl="1" indent="-171450" algn="l" defTabSz="711200" rtl="0">
            <a:lnSpc>
              <a:spcPct val="90000"/>
            </a:lnSpc>
            <a:spcBef>
              <a:spcPct val="0"/>
            </a:spcBef>
            <a:spcAft>
              <a:spcPct val="15000"/>
            </a:spcAft>
            <a:buFont typeface="Wingdings" panose="05000000000000000000" pitchFamily="2" charset="2"/>
            <a:buNone/>
          </a:pPr>
          <a:endParaRPr lang="en-US" sz="1600" kern="1200" dirty="0">
            <a:latin typeface="+mn-lt"/>
            <a:ea typeface="+mn-ea"/>
            <a:cs typeface="+mn-cs"/>
          </a:endParaRPr>
        </a:p>
        <a:p>
          <a:pPr marL="171450" lvl="1" indent="-171450" algn="l" defTabSz="711200" rtl="0">
            <a:lnSpc>
              <a:spcPct val="90000"/>
            </a:lnSpc>
            <a:spcBef>
              <a:spcPct val="0"/>
            </a:spcBef>
            <a:spcAft>
              <a:spcPct val="15000"/>
            </a:spcAft>
            <a:buFont typeface="Wingdings" panose="05000000000000000000" pitchFamily="2" charset="2"/>
            <a:buChar char="Ø"/>
          </a:pPr>
          <a:r>
            <a:rPr lang="en-US" sz="1600" kern="1200" dirty="0">
              <a:latin typeface="+mn-lt"/>
              <a:ea typeface="+mn-ea"/>
              <a:cs typeface="+mn-cs"/>
            </a:rPr>
            <a:t>Mobility data which consists of </a:t>
          </a:r>
          <a:r>
            <a:rPr lang="en-US" sz="1600" b="0" i="0" u="none" kern="1200" dirty="0"/>
            <a:t>Trips by Distance and number of people staying home and not staying home</a:t>
          </a:r>
          <a:endParaRPr lang="en-US" sz="1600" kern="1200" dirty="0">
            <a:latin typeface="+mn-lt"/>
            <a:ea typeface="+mn-ea"/>
            <a:cs typeface="+mn-cs"/>
          </a:endParaRPr>
        </a:p>
        <a:p>
          <a:pPr marL="171450" lvl="1" indent="-171450" algn="l" defTabSz="711200" rtl="0">
            <a:lnSpc>
              <a:spcPct val="90000"/>
            </a:lnSpc>
            <a:spcBef>
              <a:spcPct val="0"/>
            </a:spcBef>
            <a:spcAft>
              <a:spcPct val="15000"/>
            </a:spcAft>
            <a:buFont typeface="Wingdings" panose="05000000000000000000" pitchFamily="2" charset="2"/>
            <a:buChar char="Ø"/>
          </a:pPr>
          <a:endParaRPr lang="en-US" sz="1600" kern="1200" dirty="0">
            <a:latin typeface="+mn-lt"/>
            <a:ea typeface="+mn-ea"/>
            <a:cs typeface="+mn-cs"/>
          </a:endParaRPr>
        </a:p>
      </dsp:txBody>
      <dsp:txXfrm>
        <a:off x="0" y="2060614"/>
        <a:ext cx="9135121" cy="2494800"/>
      </dsp:txXfrm>
    </dsp:sp>
    <dsp:sp modelId="{24B4503C-6632-40A3-B3A1-586C6AAD6C89}">
      <dsp:nvSpPr>
        <dsp:cNvPr id="0" name=""/>
        <dsp:cNvSpPr/>
      </dsp:nvSpPr>
      <dsp:spPr>
        <a:xfrm>
          <a:off x="456756" y="1927774"/>
          <a:ext cx="6394584" cy="265680"/>
        </a:xfrm>
        <a:prstGeom prst="round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1700" tIns="0" rIns="241700" bIns="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j-lt"/>
            </a:rPr>
            <a:t>Exogenous Variables</a:t>
          </a:r>
        </a:p>
      </dsp:txBody>
      <dsp:txXfrm>
        <a:off x="469725" y="1940743"/>
        <a:ext cx="6368646" cy="239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A4DC6-9C1F-4A3D-B5F3-3B516AE2657E}">
      <dsp:nvSpPr>
        <dsp:cNvPr id="0" name=""/>
        <dsp:cNvSpPr/>
      </dsp:nvSpPr>
      <dsp:spPr>
        <a:xfrm>
          <a:off x="0" y="0"/>
          <a:ext cx="9065553" cy="2819877"/>
        </a:xfrm>
        <a:prstGeom prst="rect">
          <a:avLst/>
        </a:prstGeom>
        <a:solidFill>
          <a:schemeClr val="lt1"/>
        </a:solidFill>
        <a:ln w="15875" cap="flat" cmpd="sng" algn="ctr">
          <a:solidFill>
            <a:schemeClr val="accent5"/>
          </a:solidFill>
          <a:prstDash val="solid"/>
        </a:ln>
        <a:effectLst/>
        <a:scene3d>
          <a:camera prst="orthographicFront"/>
          <a:lightRig rig="flat" dir="t"/>
        </a:scene3d>
        <a:sp3d/>
      </dsp:spPr>
      <dsp:style>
        <a:lnRef idx="2">
          <a:schemeClr val="accent5"/>
        </a:lnRef>
        <a:fillRef idx="1">
          <a:schemeClr val="lt1"/>
        </a:fillRef>
        <a:effectRef idx="0">
          <a:schemeClr val="accent5"/>
        </a:effectRef>
        <a:fontRef idx="minor">
          <a:schemeClr val="dk1"/>
        </a:fontRef>
      </dsp:style>
      <dsp:txBody>
        <a:bodyPr spcFirstLastPara="0" vert="horz" wrap="square" lIns="40640" tIns="40640" rIns="40640" bIns="40640" numCol="1" spcCol="1270" anchor="t" anchorCtr="0">
          <a:noAutofit/>
        </a:bodyPr>
        <a:lstStyle/>
        <a:p>
          <a:pPr marL="171450" lvl="1" indent="-171450" algn="l" defTabSz="711200">
            <a:lnSpc>
              <a:spcPct val="90000"/>
            </a:lnSpc>
            <a:spcBef>
              <a:spcPct val="0"/>
            </a:spcBef>
            <a:spcAft>
              <a:spcPct val="15000"/>
            </a:spcAft>
            <a:buNone/>
          </a:pPr>
          <a:endParaRPr lang="en-US" sz="2000" kern="1200" dirty="0">
            <a:latin typeface="Calibri" panose="020F0502020204030204"/>
            <a:ea typeface="+mn-ea"/>
            <a:cs typeface="+mn-cs"/>
          </a:endParaRPr>
        </a:p>
        <a:p>
          <a:pPr marL="114300" lvl="1" indent="0" algn="l" defTabSz="577850">
            <a:lnSpc>
              <a:spcPct val="90000"/>
            </a:lnSpc>
            <a:spcBef>
              <a:spcPct val="0"/>
            </a:spcBef>
            <a:spcAft>
              <a:spcPct val="15000"/>
            </a:spcAft>
            <a:buFont typeface="Wingdings" panose="05000000000000000000" pitchFamily="2" charset="2"/>
            <a:buChar char="Ø"/>
          </a:pPr>
          <a:r>
            <a:rPr lang="en-US" sz="1600" kern="1200" dirty="0"/>
            <a:t>Since not many testing's done during initial phase of the pandemic, we can see one kind of  correlation structure at beginning  and another correlation structure in the middle and third correlation structure now as there are many testing's in WA state and across US and accurate reporting of most of new cases or tests </a:t>
          </a:r>
          <a:endParaRPr lang="en-US" sz="1600" kern="1200" dirty="0">
            <a:latin typeface="Abadi Extra Light" panose="020B0204020104020204" pitchFamily="34" charset="0"/>
          </a:endParaRPr>
        </a:p>
        <a:p>
          <a:pPr marL="114300" lvl="1" indent="0" algn="l" defTabSz="577850">
            <a:lnSpc>
              <a:spcPct val="90000"/>
            </a:lnSpc>
            <a:spcBef>
              <a:spcPct val="0"/>
            </a:spcBef>
            <a:spcAft>
              <a:spcPct val="15000"/>
            </a:spcAft>
            <a:buFont typeface="Wingdings" panose="05000000000000000000" pitchFamily="2" charset="2"/>
            <a:buChar char="ü"/>
          </a:pPr>
          <a:endParaRPr lang="en-US" sz="1600" kern="1200" dirty="0">
            <a:latin typeface="Abadi Extra Light" panose="020B0204020104020204" pitchFamily="34" charset="0"/>
          </a:endParaRPr>
        </a:p>
        <a:p>
          <a:pPr marL="114300" lvl="1" indent="0" algn="l" defTabSz="577850">
            <a:lnSpc>
              <a:spcPct val="90000"/>
            </a:lnSpc>
            <a:spcBef>
              <a:spcPct val="0"/>
            </a:spcBef>
            <a:spcAft>
              <a:spcPct val="15000"/>
            </a:spcAft>
            <a:buFont typeface="Wingdings" panose="05000000000000000000" pitchFamily="2" charset="2"/>
            <a:buChar char="Ø"/>
          </a:pPr>
          <a:endParaRPr lang="en-US" sz="1600" kern="1200" dirty="0">
            <a:latin typeface="Abadi Extra Light" panose="020B0204020104020204" pitchFamily="34" charset="0"/>
          </a:endParaRPr>
        </a:p>
        <a:p>
          <a:pPr marL="114300" lvl="1" indent="0" algn="l" defTabSz="577850">
            <a:lnSpc>
              <a:spcPct val="90000"/>
            </a:lnSpc>
            <a:spcBef>
              <a:spcPct val="0"/>
            </a:spcBef>
            <a:spcAft>
              <a:spcPct val="15000"/>
            </a:spcAft>
            <a:buFont typeface="Wingdings" panose="05000000000000000000" pitchFamily="2" charset="2"/>
            <a:buChar char="Ø"/>
          </a:pPr>
          <a:r>
            <a:rPr lang="en-US" sz="1600" kern="1200" dirty="0"/>
            <a:t> There is an upward trend now, for better forecasting, instead of taking entire data, latest data used for analysis and modeling (from 06/01/2020 to 07/25/2020).</a:t>
          </a:r>
        </a:p>
        <a:p>
          <a:pPr marL="114300" lvl="1" indent="0" algn="l" defTabSz="577850">
            <a:lnSpc>
              <a:spcPct val="90000"/>
            </a:lnSpc>
            <a:spcBef>
              <a:spcPct val="0"/>
            </a:spcBef>
            <a:spcAft>
              <a:spcPct val="15000"/>
            </a:spcAft>
            <a:buFont typeface="Wingdings" panose="05000000000000000000" pitchFamily="2" charset="2"/>
            <a:buChar char="Ø"/>
          </a:pPr>
          <a:endParaRPr lang="en-US" sz="1600" kern="1200" dirty="0"/>
        </a:p>
      </dsp:txBody>
      <dsp:txXfrm>
        <a:off x="0" y="0"/>
        <a:ext cx="9065553" cy="2819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CF135-B9CC-46A6-A988-463E76EB1B36}">
      <dsp:nvSpPr>
        <dsp:cNvPr id="0" name=""/>
        <dsp:cNvSpPr/>
      </dsp:nvSpPr>
      <dsp:spPr>
        <a:xfrm>
          <a:off x="0" y="270546"/>
          <a:ext cx="5550357" cy="3175200"/>
        </a:xfrm>
        <a:prstGeom prst="rect">
          <a:avLst/>
        </a:prstGeom>
        <a:solidFill>
          <a:schemeClr val="lt1">
            <a:alpha val="90000"/>
            <a:hueOff val="0"/>
            <a:satOff val="0"/>
            <a:lumOff val="0"/>
            <a:alphaOff val="0"/>
          </a:schemeClr>
        </a:solidFill>
        <a:ln w="15875"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0769" tIns="374904" rIns="430769" bIns="113792" numCol="1" spcCol="1270" anchor="t" anchorCtr="0">
          <a:noAutofit/>
        </a:bodyPr>
        <a:lstStyle/>
        <a:p>
          <a:pPr marL="171450" lvl="1" indent="-171450" algn="l" defTabSz="711200">
            <a:lnSpc>
              <a:spcPct val="90000"/>
            </a:lnSpc>
            <a:spcBef>
              <a:spcPct val="0"/>
            </a:spcBef>
            <a:spcAft>
              <a:spcPct val="15000"/>
            </a:spcAft>
            <a:buNone/>
          </a:pPr>
          <a:endParaRPr lang="en-US" sz="2000" kern="1200" dirty="0">
            <a:latin typeface="Calibri" panose="020F0502020204030204"/>
            <a:ea typeface="+mn-ea"/>
            <a:cs typeface="+mn-cs"/>
          </a:endParaRPr>
        </a:p>
        <a:p>
          <a:pPr marL="114300" lvl="1" indent="0" algn="l" defTabSz="577850">
            <a:lnSpc>
              <a:spcPct val="90000"/>
            </a:lnSpc>
            <a:spcBef>
              <a:spcPct val="0"/>
            </a:spcBef>
            <a:spcAft>
              <a:spcPct val="15000"/>
            </a:spcAft>
            <a:buFont typeface="Wingdings" panose="05000000000000000000" pitchFamily="2" charset="2"/>
            <a:buChar char="Ø"/>
          </a:pPr>
          <a:r>
            <a:rPr lang="en-US" sz="1600" kern="1200" dirty="0"/>
            <a:t> There appears to be a upward trend in the realization. </a:t>
          </a:r>
          <a:endParaRPr lang="en-US" sz="1600" kern="1200" dirty="0">
            <a:latin typeface="Abadi Extra Light" panose="020B0204020104020204" pitchFamily="34" charset="0"/>
          </a:endParaRPr>
        </a:p>
        <a:p>
          <a:pPr marL="114300" lvl="1" indent="0" algn="l" defTabSz="577850">
            <a:lnSpc>
              <a:spcPct val="90000"/>
            </a:lnSpc>
            <a:spcBef>
              <a:spcPct val="0"/>
            </a:spcBef>
            <a:spcAft>
              <a:spcPct val="15000"/>
            </a:spcAft>
            <a:buFont typeface="Wingdings" panose="05000000000000000000" pitchFamily="2" charset="2"/>
            <a:buChar char="Ø"/>
          </a:pPr>
          <a:endParaRPr lang="en-US" sz="1600" kern="1200" dirty="0">
            <a:latin typeface="Abadi Extra Light" panose="020B0204020104020204" pitchFamily="34" charset="0"/>
          </a:endParaRPr>
        </a:p>
        <a:p>
          <a:pPr marL="114300" lvl="1" indent="0" algn="l" defTabSz="577850">
            <a:lnSpc>
              <a:spcPct val="90000"/>
            </a:lnSpc>
            <a:spcBef>
              <a:spcPct val="0"/>
            </a:spcBef>
            <a:spcAft>
              <a:spcPct val="15000"/>
            </a:spcAft>
            <a:buFont typeface="Wingdings" panose="05000000000000000000" pitchFamily="2" charset="2"/>
            <a:buChar char="Ø"/>
          </a:pPr>
          <a:r>
            <a:rPr lang="en-US" sz="1600" kern="1200" dirty="0"/>
            <a:t> The spectral density shows a high peak at 0, which could be generated by a stationary or non-stationary process.</a:t>
          </a:r>
        </a:p>
        <a:p>
          <a:pPr marL="114300" lvl="1" indent="0" algn="l" defTabSz="577850">
            <a:lnSpc>
              <a:spcPct val="90000"/>
            </a:lnSpc>
            <a:spcBef>
              <a:spcPct val="0"/>
            </a:spcBef>
            <a:spcAft>
              <a:spcPct val="15000"/>
            </a:spcAft>
            <a:buFont typeface="Wingdings" panose="05000000000000000000" pitchFamily="2" charset="2"/>
            <a:buChar char="Ø"/>
          </a:pPr>
          <a:endParaRPr lang="en-US" sz="1600" kern="1200" dirty="0"/>
        </a:p>
        <a:p>
          <a:pPr marL="114300" lvl="1" indent="0" algn="l" defTabSz="577850">
            <a:lnSpc>
              <a:spcPct val="90000"/>
            </a:lnSpc>
            <a:spcBef>
              <a:spcPct val="0"/>
            </a:spcBef>
            <a:spcAft>
              <a:spcPct val="15000"/>
            </a:spcAft>
            <a:buFont typeface="Wingdings" panose="05000000000000000000" pitchFamily="2" charset="2"/>
            <a:buChar char="Ø"/>
          </a:pPr>
          <a:r>
            <a:rPr lang="en-US" sz="1600" kern="1200" dirty="0"/>
            <a:t> Since the mean appears to change over time, this suggests a non-stationary process.</a:t>
          </a:r>
        </a:p>
        <a:p>
          <a:pPr marL="114300" lvl="1" indent="0" algn="l" defTabSz="577850">
            <a:lnSpc>
              <a:spcPct val="90000"/>
            </a:lnSpc>
            <a:spcBef>
              <a:spcPct val="0"/>
            </a:spcBef>
            <a:spcAft>
              <a:spcPct val="15000"/>
            </a:spcAft>
            <a:buChar char="•"/>
          </a:pPr>
          <a:endParaRPr lang="en-US" sz="2000" kern="1200" dirty="0"/>
        </a:p>
      </dsp:txBody>
      <dsp:txXfrm>
        <a:off x="0" y="270546"/>
        <a:ext cx="5550357" cy="3175200"/>
      </dsp:txXfrm>
    </dsp:sp>
    <dsp:sp modelId="{BE9105BF-204F-4CAA-89E8-C5CE20B67463}">
      <dsp:nvSpPr>
        <dsp:cNvPr id="0" name=""/>
        <dsp:cNvSpPr/>
      </dsp:nvSpPr>
      <dsp:spPr>
        <a:xfrm>
          <a:off x="277517" y="4866"/>
          <a:ext cx="3885249" cy="531360"/>
        </a:xfrm>
        <a:prstGeom prst="roundRect">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853" tIns="0" rIns="146853" bIns="0" numCol="1" spcCol="1270" anchor="ctr" anchorCtr="0">
          <a:noAutofit/>
        </a:bodyPr>
        <a:lstStyle/>
        <a:p>
          <a:pPr marL="0" lvl="0" indent="0" algn="l" defTabSz="800100">
            <a:lnSpc>
              <a:spcPct val="90000"/>
            </a:lnSpc>
            <a:spcBef>
              <a:spcPct val="0"/>
            </a:spcBef>
            <a:spcAft>
              <a:spcPct val="35000"/>
            </a:spcAft>
            <a:buNone/>
          </a:pPr>
          <a:r>
            <a:rPr lang="en-US" sz="1800" b="1" kern="1200" dirty="0"/>
            <a:t>Condition 1: Mean does not depend on time</a:t>
          </a:r>
          <a:endParaRPr lang="en-US" sz="1800" kern="1200" dirty="0">
            <a:latin typeface="Abadi Extra Light" panose="020B0204020104020204" pitchFamily="34" charset="0"/>
          </a:endParaRPr>
        </a:p>
      </dsp:txBody>
      <dsp:txXfrm>
        <a:off x="303456" y="30805"/>
        <a:ext cx="3833371"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B5F-21C8-4499-BB30-F6A437C0511F}">
      <dsp:nvSpPr>
        <dsp:cNvPr id="0" name=""/>
        <dsp:cNvSpPr/>
      </dsp:nvSpPr>
      <dsp:spPr>
        <a:xfrm>
          <a:off x="0" y="307580"/>
          <a:ext cx="4865022" cy="3528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77580" tIns="666496" rIns="377580" bIns="113792" numCol="1" spcCol="1270" anchor="t" anchorCtr="0">
          <a:noAutofit/>
        </a:bodyPr>
        <a:lstStyle/>
        <a:p>
          <a:pPr marL="171450" lvl="1" indent="-171450" algn="l" defTabSz="711200">
            <a:lnSpc>
              <a:spcPct val="90000"/>
            </a:lnSpc>
            <a:spcBef>
              <a:spcPct val="0"/>
            </a:spcBef>
            <a:spcAft>
              <a:spcPct val="15000"/>
            </a:spcAft>
            <a:buNone/>
          </a:pPr>
          <a:endParaRPr lang="en-US" sz="1500" kern="1200" dirty="0">
            <a:latin typeface="Calibri" panose="020F0502020204030204"/>
            <a:ea typeface="+mn-ea"/>
            <a:cs typeface="+mn-cs"/>
          </a:endParaRPr>
        </a:p>
        <a:p>
          <a:pPr marL="114300" lvl="1" indent="0" algn="l" defTabSz="577850">
            <a:lnSpc>
              <a:spcPct val="90000"/>
            </a:lnSpc>
            <a:spcBef>
              <a:spcPct val="0"/>
            </a:spcBef>
            <a:spcAft>
              <a:spcPct val="15000"/>
            </a:spcAft>
            <a:buFont typeface="Wingdings" panose="05000000000000000000" pitchFamily="2" charset="2"/>
            <a:buChar char="Ø"/>
          </a:pPr>
          <a:r>
            <a:rPr lang="en-US" sz="1600" kern="1200" dirty="0">
              <a:latin typeface="+mn-lt"/>
            </a:rPr>
            <a:t> Since only one realization is possible, it is difficult to assess the realization variance.</a:t>
          </a:r>
        </a:p>
        <a:p>
          <a:pPr marL="114300" lvl="1" indent="0" algn="l" defTabSz="577850">
            <a:lnSpc>
              <a:spcPct val="90000"/>
            </a:lnSpc>
            <a:spcBef>
              <a:spcPct val="0"/>
            </a:spcBef>
            <a:spcAft>
              <a:spcPct val="15000"/>
            </a:spcAft>
            <a:buFont typeface="Wingdings" panose="05000000000000000000" pitchFamily="2" charset="2"/>
            <a:buChar char="Ø"/>
          </a:pPr>
          <a:endParaRPr lang="en-US" sz="1600" kern="1200" dirty="0">
            <a:solidFill>
              <a:prstClr val="black">
                <a:hueOff val="0"/>
                <a:satOff val="0"/>
                <a:lumOff val="0"/>
                <a:alphaOff val="0"/>
              </a:prstClr>
            </a:solidFill>
            <a:latin typeface="+mn-lt"/>
            <a:ea typeface="+mn-ea"/>
            <a:cs typeface="+mn-cs"/>
          </a:endParaRPr>
        </a:p>
        <a:p>
          <a:pPr marL="114300" lvl="1" indent="0" algn="l" defTabSz="577850">
            <a:lnSpc>
              <a:spcPct val="90000"/>
            </a:lnSpc>
            <a:spcBef>
              <a:spcPct val="0"/>
            </a:spcBef>
            <a:spcAft>
              <a:spcPct val="15000"/>
            </a:spcAft>
            <a:buFont typeface="Wingdings" panose="05000000000000000000" pitchFamily="2" charset="2"/>
            <a:buChar char="Ø"/>
          </a:pPr>
          <a:r>
            <a:rPr lang="en-US" sz="1600" kern="1200" dirty="0">
              <a:solidFill>
                <a:prstClr val="black">
                  <a:hueOff val="0"/>
                  <a:satOff val="0"/>
                  <a:lumOff val="0"/>
                  <a:alphaOff val="0"/>
                </a:prstClr>
              </a:solidFill>
              <a:latin typeface="+mn-lt"/>
              <a:ea typeface="+mn-ea"/>
              <a:cs typeface="+mn-cs"/>
            </a:rPr>
            <a:t>However, there is more volatility in the second half than in the first half.</a:t>
          </a:r>
        </a:p>
        <a:p>
          <a:pPr marL="114300" lvl="1" indent="0" algn="l" defTabSz="577850">
            <a:lnSpc>
              <a:spcPct val="90000"/>
            </a:lnSpc>
            <a:spcBef>
              <a:spcPct val="0"/>
            </a:spcBef>
            <a:spcAft>
              <a:spcPct val="15000"/>
            </a:spcAft>
            <a:buFont typeface="Wingdings" panose="05000000000000000000" pitchFamily="2" charset="2"/>
            <a:buChar char="Ø"/>
          </a:pPr>
          <a:endParaRPr lang="en-US" sz="1600" kern="1200" dirty="0">
            <a:solidFill>
              <a:prstClr val="black">
                <a:hueOff val="0"/>
                <a:satOff val="0"/>
                <a:lumOff val="0"/>
                <a:alphaOff val="0"/>
              </a:prstClr>
            </a:solidFill>
            <a:latin typeface="+mn-lt"/>
            <a:ea typeface="+mn-ea"/>
            <a:cs typeface="+mn-cs"/>
          </a:endParaRPr>
        </a:p>
        <a:p>
          <a:pPr marL="114300" lvl="1" indent="0" algn="l" defTabSz="577850">
            <a:lnSpc>
              <a:spcPct val="90000"/>
            </a:lnSpc>
            <a:spcBef>
              <a:spcPct val="0"/>
            </a:spcBef>
            <a:spcAft>
              <a:spcPct val="15000"/>
            </a:spcAft>
            <a:buFont typeface="Wingdings" panose="05000000000000000000" pitchFamily="2" charset="2"/>
            <a:buChar char="Ø"/>
          </a:pPr>
          <a:r>
            <a:rPr lang="en-US" sz="1600" kern="1200" dirty="0">
              <a:solidFill>
                <a:prstClr val="black">
                  <a:hueOff val="0"/>
                  <a:satOff val="0"/>
                  <a:lumOff val="0"/>
                  <a:alphaOff val="0"/>
                </a:prstClr>
              </a:solidFill>
              <a:latin typeface="+mn-lt"/>
              <a:ea typeface="+mn-ea"/>
              <a:cs typeface="+mn-cs"/>
            </a:rPr>
            <a:t>This may be an indication of non-constant variance, which would suggest a non-stationary process, but again difficult to say with just one realization.</a:t>
          </a:r>
        </a:p>
        <a:p>
          <a:pPr marL="114300" lvl="1" indent="0" algn="l" defTabSz="577850">
            <a:lnSpc>
              <a:spcPct val="90000"/>
            </a:lnSpc>
            <a:spcBef>
              <a:spcPct val="0"/>
            </a:spcBef>
            <a:spcAft>
              <a:spcPct val="15000"/>
            </a:spcAft>
            <a:buChar char="•"/>
          </a:pPr>
          <a:endParaRPr lang="en-US" sz="1500" kern="1200" dirty="0"/>
        </a:p>
      </dsp:txBody>
      <dsp:txXfrm>
        <a:off x="0" y="307580"/>
        <a:ext cx="4865022" cy="3528000"/>
      </dsp:txXfrm>
    </dsp:sp>
    <dsp:sp modelId="{9D74EC21-57B3-46F9-AADC-5F51A8431316}">
      <dsp:nvSpPr>
        <dsp:cNvPr id="0" name=""/>
        <dsp:cNvSpPr/>
      </dsp:nvSpPr>
      <dsp:spPr>
        <a:xfrm>
          <a:off x="252523" y="5833"/>
          <a:ext cx="3351503" cy="738009"/>
        </a:xfrm>
        <a:prstGeom prst="roundRect">
          <a:avLst/>
        </a:prstGeom>
        <a:solidFill>
          <a:schemeClr val="accent4">
            <a:lumMod val="60000"/>
            <a:lumOff val="40000"/>
          </a:schemeClr>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28720" tIns="0" rIns="128720" bIns="0" numCol="1" spcCol="1270" anchor="ctr" anchorCtr="0">
          <a:noAutofit/>
        </a:bodyPr>
        <a:lstStyle/>
        <a:p>
          <a:pPr marL="0" lvl="0" indent="0" algn="l" defTabSz="711200">
            <a:lnSpc>
              <a:spcPct val="90000"/>
            </a:lnSpc>
            <a:spcBef>
              <a:spcPct val="0"/>
            </a:spcBef>
            <a:spcAft>
              <a:spcPct val="35000"/>
            </a:spcAft>
            <a:buNone/>
          </a:pPr>
          <a:r>
            <a:rPr lang="en-US" sz="1600" b="1" kern="1200" dirty="0"/>
            <a:t>Condition 2: Variance does not depend on time</a:t>
          </a:r>
          <a:endParaRPr lang="en-US" sz="1600" kern="1200" dirty="0">
            <a:latin typeface="Abadi Extra Light" panose="020B0204020104020204" pitchFamily="34" charset="0"/>
          </a:endParaRPr>
        </a:p>
      </dsp:txBody>
      <dsp:txXfrm>
        <a:off x="288550" y="41860"/>
        <a:ext cx="3279449" cy="6659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9252E-09D8-4A62-9727-021DB904BAF7}">
      <dsp:nvSpPr>
        <dsp:cNvPr id="0" name=""/>
        <dsp:cNvSpPr/>
      </dsp:nvSpPr>
      <dsp:spPr>
        <a:xfrm>
          <a:off x="0" y="181403"/>
          <a:ext cx="5550357" cy="3210458"/>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0769" tIns="124968" rIns="430769" bIns="99568" numCol="1" spcCol="1270" anchor="t" anchorCtr="0">
          <a:noAutofit/>
        </a:bodyPr>
        <a:lstStyle/>
        <a:p>
          <a:pPr marL="171450" lvl="1" indent="-171450" algn="l" defTabSz="711200">
            <a:lnSpc>
              <a:spcPct val="90000"/>
            </a:lnSpc>
            <a:spcBef>
              <a:spcPct val="0"/>
            </a:spcBef>
            <a:spcAft>
              <a:spcPct val="15000"/>
            </a:spcAft>
            <a:buChar char="•"/>
          </a:pPr>
          <a:endParaRPr lang="en-US" sz="1400" kern="1200" dirty="0">
            <a:latin typeface="+mj-lt"/>
            <a:ea typeface="+mn-ea"/>
            <a:cs typeface="+mn-cs"/>
          </a:endParaRPr>
        </a:p>
        <a:p>
          <a:pPr marL="171450" lvl="1" indent="-171450" algn="l" defTabSz="711200">
            <a:lnSpc>
              <a:spcPct val="90000"/>
            </a:lnSpc>
            <a:spcBef>
              <a:spcPct val="0"/>
            </a:spcBef>
            <a:spcAft>
              <a:spcPct val="15000"/>
            </a:spcAft>
            <a:buChar char="•"/>
          </a:pPr>
          <a:endParaRPr lang="en-US" sz="1400" kern="1200" dirty="0">
            <a:latin typeface="+mj-lt"/>
            <a:ea typeface="+mn-ea"/>
            <a:cs typeface="+mn-cs"/>
          </a:endParaRPr>
        </a:p>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latin typeface="+mj-lt"/>
            </a:rPr>
            <a:t>The ACFs of the first half and second half exhibit different characteristics for Washington State.</a:t>
          </a:r>
          <a:endParaRPr lang="en-US" sz="1600" kern="1200" dirty="0">
            <a:latin typeface="+mj-lt"/>
            <a:ea typeface="+mn-ea"/>
            <a:cs typeface="+mn-cs"/>
          </a:endParaRPr>
        </a:p>
        <a:p>
          <a:pPr marL="171450" lvl="1" indent="-171450" algn="l" defTabSz="711200">
            <a:lnSpc>
              <a:spcPct val="90000"/>
            </a:lnSpc>
            <a:spcBef>
              <a:spcPct val="0"/>
            </a:spcBef>
            <a:spcAft>
              <a:spcPct val="15000"/>
            </a:spcAft>
            <a:buChar char="•"/>
          </a:pPr>
          <a:endParaRPr lang="en-US" sz="1600" kern="1200" dirty="0">
            <a:latin typeface="+mj-lt"/>
            <a:ea typeface="+mn-ea"/>
            <a:cs typeface="+mn-cs"/>
          </a:endParaRPr>
        </a:p>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latin typeface="+mj-lt"/>
              <a:ea typeface="+mn-ea"/>
              <a:cs typeface="+mn-cs"/>
            </a:rPr>
            <a:t>More exponentially damped autocorrelations and no hints of seasonality in the first half of the data for US.</a:t>
          </a:r>
        </a:p>
        <a:p>
          <a:pPr marL="171450" lvl="1" indent="-171450" algn="l" defTabSz="711200">
            <a:lnSpc>
              <a:spcPct val="90000"/>
            </a:lnSpc>
            <a:spcBef>
              <a:spcPct val="0"/>
            </a:spcBef>
            <a:spcAft>
              <a:spcPct val="15000"/>
            </a:spcAft>
            <a:buChar char="•"/>
          </a:pPr>
          <a:endParaRPr lang="en-US" sz="1600" kern="1200" dirty="0">
            <a:latin typeface="+mj-lt"/>
            <a:ea typeface="+mn-ea"/>
            <a:cs typeface="+mn-cs"/>
          </a:endParaRPr>
        </a:p>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latin typeface="+mj-lt"/>
              <a:ea typeface="+mn-ea"/>
              <a:cs typeface="+mn-cs"/>
            </a:rPr>
            <a:t>A hint of seasonality in second half of the data though it is not appreciable for US</a:t>
          </a:r>
        </a:p>
        <a:p>
          <a:pPr marL="171450" lvl="1" indent="-171450" algn="l" defTabSz="711200">
            <a:lnSpc>
              <a:spcPct val="90000"/>
            </a:lnSpc>
            <a:spcBef>
              <a:spcPct val="0"/>
            </a:spcBef>
            <a:spcAft>
              <a:spcPct val="15000"/>
            </a:spcAft>
            <a:buChar char="•"/>
          </a:pPr>
          <a:endParaRPr lang="en-US" sz="1600" kern="1200" dirty="0">
            <a:latin typeface="+mj-lt"/>
            <a:ea typeface="+mn-ea"/>
            <a:cs typeface="+mn-cs"/>
          </a:endParaRPr>
        </a:p>
        <a:p>
          <a:pPr marL="171450" lvl="1" indent="-171450" algn="l" defTabSz="711200">
            <a:lnSpc>
              <a:spcPct val="90000"/>
            </a:lnSpc>
            <a:spcBef>
              <a:spcPct val="0"/>
            </a:spcBef>
            <a:spcAft>
              <a:spcPct val="15000"/>
            </a:spcAft>
            <a:buFont typeface="Wingdings" panose="05000000000000000000" pitchFamily="2" charset="2"/>
            <a:buChar char="Ø"/>
          </a:pPr>
          <a:r>
            <a:rPr lang="en-US" sz="1600" kern="1200" dirty="0">
              <a:latin typeface="+mj-lt"/>
              <a:ea typeface="+mn-ea"/>
              <a:cs typeface="+mn-cs"/>
            </a:rPr>
            <a:t>This may suggest a non-stationary process, though the evidence is weak.</a:t>
          </a:r>
        </a:p>
      </dsp:txBody>
      <dsp:txXfrm>
        <a:off x="0" y="181403"/>
        <a:ext cx="5550357" cy="3210458"/>
      </dsp:txXfrm>
    </dsp:sp>
    <dsp:sp modelId="{200252A6-5C34-435A-AD35-B0DC50D39E79}">
      <dsp:nvSpPr>
        <dsp:cNvPr id="0" name=""/>
        <dsp:cNvSpPr/>
      </dsp:nvSpPr>
      <dsp:spPr>
        <a:xfrm>
          <a:off x="277246" y="1860"/>
          <a:ext cx="3881455" cy="585049"/>
        </a:xfrm>
        <a:prstGeom prst="round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853" tIns="0" rIns="146853"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j-lt"/>
            </a:rPr>
            <a:t>Condition 3: The correlation of </a:t>
          </a:r>
          <a14:m xmlns:a14="http://schemas.microsoft.com/office/drawing/2010/main">
            <m:oMath xmlns:m="http://schemas.openxmlformats.org/officeDocument/2006/math">
              <m:sSub>
                <m:sSubPr>
                  <m:ctrlPr>
                    <a:rPr lang="en-US" sz="1600" b="1" i="1" kern="1200" smtClean="0">
                      <a:latin typeface="Cambria Math" panose="02040503050406030204" pitchFamily="18" charset="0"/>
                    </a:rPr>
                  </m:ctrlPr>
                </m:sSubPr>
                <m:e>
                  <m:r>
                    <a:rPr lang="en-US" sz="1600" b="1" i="1" kern="1200" smtClean="0">
                      <a:latin typeface="Cambria Math" panose="02040503050406030204" pitchFamily="18" charset="0"/>
                    </a:rPr>
                    <m:t>𝑿</m:t>
                  </m:r>
                </m:e>
                <m:sub>
                  <m:sSub>
                    <m:sSubPr>
                      <m:ctrlPr>
                        <a:rPr lang="en-US" sz="1600" b="1" i="1" kern="1200" smtClean="0">
                          <a:latin typeface="Cambria Math" panose="02040503050406030204" pitchFamily="18" charset="0"/>
                        </a:rPr>
                      </m:ctrlPr>
                    </m:sSubPr>
                    <m:e>
                      <m:r>
                        <a:rPr lang="en-US" sz="1600" b="1" i="1" kern="1200" smtClean="0">
                          <a:latin typeface="Cambria Math" panose="02040503050406030204" pitchFamily="18" charset="0"/>
                        </a:rPr>
                        <m:t>𝒕</m:t>
                      </m:r>
                    </m:e>
                    <m:sub>
                      <m:r>
                        <a:rPr lang="en-US" sz="1600" b="1" i="1" kern="1200" smtClean="0">
                          <a:latin typeface="Cambria Math" panose="02040503050406030204" pitchFamily="18" charset="0"/>
                        </a:rPr>
                        <m:t>𝟏</m:t>
                      </m:r>
                    </m:sub>
                  </m:sSub>
                </m:sub>
              </m:sSub>
            </m:oMath>
          </a14:m>
          <a:r>
            <a:rPr lang="en-US" sz="1600" b="1" kern="1200" dirty="0">
              <a:latin typeface="+mj-lt"/>
            </a:rPr>
            <a:t> and </a:t>
          </a:r>
          <a14:m xmlns:a14="http://schemas.microsoft.com/office/drawing/2010/main">
            <m:oMath xmlns:m="http://schemas.openxmlformats.org/officeDocument/2006/math">
              <m:sSub>
                <m:sSubPr>
                  <m:ctrlPr>
                    <a:rPr lang="en-US" sz="1600" b="1" i="1" kern="1200" smtClean="0">
                      <a:latin typeface="Cambria Math" panose="02040503050406030204" pitchFamily="18" charset="0"/>
                    </a:rPr>
                  </m:ctrlPr>
                </m:sSubPr>
                <m:e>
                  <m:r>
                    <a:rPr lang="en-US" sz="1600" b="1" i="1" kern="1200" smtClean="0">
                      <a:latin typeface="Cambria Math" panose="02040503050406030204" pitchFamily="18" charset="0"/>
                    </a:rPr>
                    <m:t>𝑿</m:t>
                  </m:r>
                </m:e>
                <m:sub>
                  <m:sSub>
                    <m:sSubPr>
                      <m:ctrlPr>
                        <a:rPr lang="en-US" sz="1600" b="1" i="1" kern="1200" smtClean="0">
                          <a:latin typeface="Cambria Math" panose="02040503050406030204" pitchFamily="18" charset="0"/>
                        </a:rPr>
                      </m:ctrlPr>
                    </m:sSubPr>
                    <m:e>
                      <m:r>
                        <a:rPr lang="en-US" sz="1600" b="1" i="1" kern="1200" smtClean="0">
                          <a:latin typeface="Cambria Math" panose="02040503050406030204" pitchFamily="18" charset="0"/>
                        </a:rPr>
                        <m:t>𝒕</m:t>
                      </m:r>
                    </m:e>
                    <m:sub>
                      <m:r>
                        <a:rPr lang="en-US" sz="1600" b="1" i="1" kern="1200" smtClean="0">
                          <a:latin typeface="Cambria Math" panose="02040503050406030204" pitchFamily="18" charset="0"/>
                        </a:rPr>
                        <m:t>𝟐</m:t>
                      </m:r>
                    </m:sub>
                  </m:sSub>
                </m:sub>
              </m:sSub>
            </m:oMath>
          </a14:m>
          <a:r>
            <a:rPr lang="en-US" sz="1600" b="1" kern="1200" dirty="0">
              <a:latin typeface="+mj-lt"/>
            </a:rPr>
            <a:t> depends only on </a:t>
          </a:r>
          <a14:m xmlns:a14="http://schemas.microsoft.com/office/drawing/2010/main">
            <m:oMath xmlns:m="http://schemas.openxmlformats.org/officeDocument/2006/math">
              <m:sSub>
                <m:sSubPr>
                  <m:ctrlPr>
                    <a:rPr lang="en-US" sz="1600" b="1" i="1" kern="1200" smtClean="0">
                      <a:latin typeface="Cambria Math" panose="02040503050406030204" pitchFamily="18" charset="0"/>
                    </a:rPr>
                  </m:ctrlPr>
                </m:sSubPr>
                <m:e>
                  <m:r>
                    <a:rPr lang="en-US" sz="1600" b="1" i="1" kern="1200" smtClean="0">
                      <a:latin typeface="Cambria Math" panose="02040503050406030204" pitchFamily="18" charset="0"/>
                    </a:rPr>
                    <m:t>𝒕</m:t>
                  </m:r>
                </m:e>
                <m:sub>
                  <m:r>
                    <a:rPr lang="en-US" sz="1600" b="1" i="1" kern="1200" smtClean="0">
                      <a:latin typeface="Cambria Math" panose="02040503050406030204" pitchFamily="18" charset="0"/>
                    </a:rPr>
                    <m:t>𝟐</m:t>
                  </m:r>
                </m:sub>
              </m:sSub>
              <m:r>
                <a:rPr lang="en-US" sz="1600" b="1" i="1" kern="1200" smtClean="0">
                  <a:latin typeface="Cambria Math" panose="02040503050406030204" pitchFamily="18" charset="0"/>
                </a:rPr>
                <m:t>−</m:t>
              </m:r>
              <m:sSub>
                <m:sSubPr>
                  <m:ctrlPr>
                    <a:rPr lang="en-US" sz="1600" b="1" i="1" kern="1200" smtClean="0">
                      <a:latin typeface="Cambria Math" panose="02040503050406030204" pitchFamily="18" charset="0"/>
                    </a:rPr>
                  </m:ctrlPr>
                </m:sSubPr>
                <m:e>
                  <m:r>
                    <a:rPr lang="en-US" sz="1600" b="1" i="1" kern="1200" smtClean="0">
                      <a:latin typeface="Cambria Math" panose="02040503050406030204" pitchFamily="18" charset="0"/>
                    </a:rPr>
                    <m:t>𝒕</m:t>
                  </m:r>
                </m:e>
                <m:sub>
                  <m:r>
                    <a:rPr lang="en-US" sz="1600" b="1" i="1" kern="1200" smtClean="0">
                      <a:latin typeface="Cambria Math" panose="02040503050406030204" pitchFamily="18" charset="0"/>
                    </a:rPr>
                    <m:t>𝟏</m:t>
                  </m:r>
                </m:sub>
              </m:sSub>
            </m:oMath>
          </a14:m>
          <a:endParaRPr lang="en-US" sz="1600" kern="1200" dirty="0">
            <a:latin typeface="+mj-lt"/>
          </a:endParaRPr>
        </a:p>
      </dsp:txBody>
      <dsp:txXfrm>
        <a:off x="305806" y="30420"/>
        <a:ext cx="3824335" cy="5279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938DE-10E8-4ABB-8808-5349C78DD8EA}">
      <dsp:nvSpPr>
        <dsp:cNvPr id="0" name=""/>
        <dsp:cNvSpPr/>
      </dsp:nvSpPr>
      <dsp:spPr>
        <a:xfrm>
          <a:off x="0" y="390426"/>
          <a:ext cx="9603275" cy="3024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5321" tIns="499872" rIns="745321" bIns="170688"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US" sz="2400" kern="1200" dirty="0">
              <a:latin typeface="+mn-lt"/>
            </a:rPr>
            <a:t>Based on the analysis, there appears to be some evidence that the process is </a:t>
          </a:r>
          <a:r>
            <a:rPr lang="en-US" sz="2400" kern="1200" dirty="0">
              <a:latin typeface="+mn-lt"/>
              <a:ea typeface="+mn-ea"/>
              <a:cs typeface="+mn-cs"/>
            </a:rPr>
            <a:t>non-stationary for both Washington state and US.</a:t>
          </a:r>
        </a:p>
        <a:p>
          <a:pPr marL="171450" lvl="1" indent="-171450" algn="l" defTabSz="711200">
            <a:lnSpc>
              <a:spcPct val="90000"/>
            </a:lnSpc>
            <a:spcBef>
              <a:spcPct val="0"/>
            </a:spcBef>
            <a:spcAft>
              <a:spcPct val="15000"/>
            </a:spcAft>
            <a:buChar char="•"/>
          </a:pPr>
          <a:endParaRPr lang="en-US" sz="2400" kern="1200" dirty="0">
            <a:latin typeface="+mn-lt"/>
            <a:ea typeface="+mn-ea"/>
            <a:cs typeface="+mn-cs"/>
          </a:endParaRPr>
        </a:p>
        <a:p>
          <a:pPr marL="171450" lvl="1" indent="-171450" algn="l" defTabSz="711200">
            <a:lnSpc>
              <a:spcPct val="90000"/>
            </a:lnSpc>
            <a:spcBef>
              <a:spcPct val="0"/>
            </a:spcBef>
            <a:spcAft>
              <a:spcPct val="15000"/>
            </a:spcAft>
            <a:buFont typeface="Wingdings" panose="05000000000000000000" pitchFamily="2" charset="2"/>
            <a:buChar char="Ø"/>
          </a:pPr>
          <a:r>
            <a:rPr lang="en-US" sz="2400" b="1" kern="1200" dirty="0">
              <a:latin typeface="+mn-lt"/>
              <a:ea typeface="+mn-ea"/>
              <a:cs typeface="+mn-cs"/>
            </a:rPr>
            <a:t>We will continue the analysis modeling the COVID  data using univariate analysis and multivariate analysis to forecast number of new cases in Washington state and US.</a:t>
          </a:r>
          <a:endParaRPr lang="en-US" sz="2400" kern="1200" dirty="0">
            <a:latin typeface="+mn-lt"/>
            <a:ea typeface="+mn-ea"/>
            <a:cs typeface="+mn-cs"/>
          </a:endParaRPr>
        </a:p>
      </dsp:txBody>
      <dsp:txXfrm>
        <a:off x="0" y="390426"/>
        <a:ext cx="9603275" cy="3024000"/>
      </dsp:txXfrm>
    </dsp:sp>
    <dsp:sp modelId="{E57D6DC8-20B3-4449-9B28-31005D0E7C66}">
      <dsp:nvSpPr>
        <dsp:cNvPr id="0" name=""/>
        <dsp:cNvSpPr/>
      </dsp:nvSpPr>
      <dsp:spPr>
        <a:xfrm>
          <a:off x="480163" y="36186"/>
          <a:ext cx="2180308" cy="708480"/>
        </a:xfrm>
        <a:prstGeom prst="roundRect">
          <a:avLst/>
        </a:prstGeom>
        <a:solidFill>
          <a:schemeClr val="accent6">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87" tIns="0" rIns="254087" bIns="0" numCol="1" spcCol="1270" anchor="ctr" anchorCtr="0">
          <a:noAutofit/>
        </a:bodyPr>
        <a:lstStyle/>
        <a:p>
          <a:pPr marL="0" lvl="0" indent="0" algn="l" defTabSz="1066800">
            <a:lnSpc>
              <a:spcPct val="90000"/>
            </a:lnSpc>
            <a:spcBef>
              <a:spcPct val="0"/>
            </a:spcBef>
            <a:spcAft>
              <a:spcPct val="35000"/>
            </a:spcAft>
            <a:buNone/>
          </a:pPr>
          <a:r>
            <a:rPr lang="en-US" sz="2400" b="1" kern="1200" dirty="0"/>
            <a:t>Conclusion</a:t>
          </a:r>
          <a:endParaRPr lang="en-US" sz="2400" kern="1200" dirty="0">
            <a:latin typeface="Abadi Extra Light" panose="020B0204020104020204" pitchFamily="34" charset="0"/>
          </a:endParaRPr>
        </a:p>
      </dsp:txBody>
      <dsp:txXfrm>
        <a:off x="514748" y="70771"/>
        <a:ext cx="2111138"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E4EA5-D626-4B22-BD71-66DAAEC9E505}" type="datetimeFigureOut">
              <a:rPr lang="en-US" smtClean="0"/>
              <a:t>8/7/2020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A5836F8-0758-44DE-B9C0-756A4558C18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563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4EA5-D626-4B22-BD71-66DAAEC9E505}"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36F8-0758-44DE-B9C0-756A4558C18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063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4EA5-D626-4B22-BD71-66DAAEC9E505}"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36F8-0758-44DE-B9C0-756A4558C18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187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4EA5-D626-4B22-BD71-66DAAEC9E505}"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36F8-0758-44DE-B9C0-756A4558C18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162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E4EA5-D626-4B22-BD71-66DAAEC9E505}"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36F8-0758-44DE-B9C0-756A4558C18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083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E4EA5-D626-4B22-BD71-66DAAEC9E505}"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36F8-0758-44DE-B9C0-756A4558C18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9073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E4EA5-D626-4B22-BD71-66DAAEC9E505}" type="datetimeFigureOut">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836F8-0758-44DE-B9C0-756A4558C18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863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E4EA5-D626-4B22-BD71-66DAAEC9E505}" type="datetimeFigureOut">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836F8-0758-44DE-B9C0-756A4558C18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47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E4EA5-D626-4B22-BD71-66DAAEC9E505}" type="datetimeFigureOut">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836F8-0758-44DE-B9C0-756A4558C183}" type="slidenum">
              <a:rPr lang="en-US" smtClean="0"/>
              <a:t>‹#›</a:t>
            </a:fld>
            <a:endParaRPr lang="en-US"/>
          </a:p>
        </p:txBody>
      </p:sp>
    </p:spTree>
    <p:extLst>
      <p:ext uri="{BB962C8B-B14F-4D97-AF65-F5344CB8AC3E}">
        <p14:creationId xmlns:p14="http://schemas.microsoft.com/office/powerpoint/2010/main" val="378221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E4EA5-D626-4B22-BD71-66DAAEC9E505}"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36F8-0758-44DE-B9C0-756A4558C18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097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DE4EA5-D626-4B22-BD71-66DAAEC9E505}" type="datetimeFigureOut">
              <a:rPr lang="en-US" smtClean="0"/>
              <a:t>8/7/2020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A5836F8-0758-44DE-B9C0-756A4558C18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09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DE4EA5-D626-4B22-BD71-66DAAEC9E505}" type="datetimeFigureOut">
              <a:rPr lang="en-US" smtClean="0"/>
              <a:t>8/7/2020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5836F8-0758-44DE-B9C0-756A4558C18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9845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7"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hyperlink" Target="https://covidtracking.com/data/download"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data.bts.gov/Research-and-Statistics/Trips-by-Distance/w96p-f2qv"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7.png"/><Relationship Id="rId4" Type="http://schemas.openxmlformats.org/officeDocument/2006/relationships/diagramQuickStyle" Target="../diagrams/quickStyle3.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3" Type="http://schemas.openxmlformats.org/officeDocument/2006/relationships/diagramLayout" Target="../diagrams/layout5.xml"/><Relationship Id="rId7" Type="http://schemas.openxmlformats.org/officeDocument/2006/relationships/diagramColors" Target="../diagrams/colors5.xml"/><Relationship Id="rId12" Type="http://schemas.openxmlformats.org/officeDocument/2006/relationships/image" Target="../media/image8.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diagramQuickStyle" Target="../diagrams/quickStyle5.xml"/><Relationship Id="rId5" Type="http://schemas.openxmlformats.org/officeDocument/2006/relationships/diagramColors" Target="../diagrams/colors5.xml"/><Relationship Id="rId15" Type="http://schemas.openxmlformats.org/officeDocument/2006/relationships/image" Target="../media/image11.png"/><Relationship Id="rId10" Type="http://schemas.openxmlformats.org/officeDocument/2006/relationships/diagramLayout" Target="../diagrams/layout5.xml"/><Relationship Id="rId4" Type="http://schemas.openxmlformats.org/officeDocument/2006/relationships/diagramQuickStyle" Target="../diagrams/quickStyle5.xml"/><Relationship Id="rId9" Type="http://schemas.openxmlformats.org/officeDocument/2006/relationships/diagramData" Target="../diagrams/data6.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CBB2-41FD-4736-9AF3-212598499B29}"/>
              </a:ext>
            </a:extLst>
          </p:cNvPr>
          <p:cNvSpPr>
            <a:spLocks noGrp="1"/>
          </p:cNvSpPr>
          <p:nvPr>
            <p:ph type="ctrTitle"/>
          </p:nvPr>
        </p:nvSpPr>
        <p:spPr/>
        <p:txBody>
          <a:bodyPr/>
          <a:lstStyle/>
          <a:p>
            <a:r>
              <a:rPr lang="en-US" dirty="0"/>
              <a:t>Covid-19 Analysis</a:t>
            </a:r>
            <a:br>
              <a:rPr lang="en-US" dirty="0"/>
            </a:br>
            <a:r>
              <a:rPr lang="en-US" sz="2400" dirty="0"/>
              <a:t>WASHINGTON state and US</a:t>
            </a:r>
          </a:p>
        </p:txBody>
      </p:sp>
      <p:sp>
        <p:nvSpPr>
          <p:cNvPr id="3" name="Content Placeholder 2">
            <a:extLst>
              <a:ext uri="{FF2B5EF4-FFF2-40B4-BE49-F238E27FC236}">
                <a16:creationId xmlns:a16="http://schemas.microsoft.com/office/drawing/2014/main" id="{19CA2581-56CE-4F40-BCF4-FF494C5F08DF}"/>
              </a:ext>
            </a:extLst>
          </p:cNvPr>
          <p:cNvSpPr>
            <a:spLocks noGrp="1"/>
          </p:cNvSpPr>
          <p:nvPr>
            <p:ph type="subTitle" idx="1"/>
          </p:nvPr>
        </p:nvSpPr>
        <p:spPr/>
        <p:txBody>
          <a:bodyPr/>
          <a:lstStyle/>
          <a:p>
            <a:r>
              <a:rPr lang="en-US" dirty="0"/>
              <a:t>Balaji Avvaru</a:t>
            </a:r>
          </a:p>
          <a:p>
            <a:endParaRPr lang="en-US" dirty="0"/>
          </a:p>
        </p:txBody>
      </p:sp>
    </p:spTree>
    <p:extLst>
      <p:ext uri="{BB962C8B-B14F-4D97-AF65-F5344CB8AC3E}">
        <p14:creationId xmlns:p14="http://schemas.microsoft.com/office/powerpoint/2010/main" val="3663654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B43-D079-4886-8D73-1D6E5ECA96B9}"/>
              </a:ext>
            </a:extLst>
          </p:cNvPr>
          <p:cNvSpPr>
            <a:spLocks noGrp="1"/>
          </p:cNvSpPr>
          <p:nvPr>
            <p:ph type="title" idx="4294967295"/>
          </p:nvPr>
        </p:nvSpPr>
        <p:spPr>
          <a:xfrm>
            <a:off x="1564859" y="17879"/>
            <a:ext cx="7996391" cy="460544"/>
          </a:xfrm>
        </p:spPr>
        <p:txBody>
          <a:bodyPr vert="horz" lIns="91440" tIns="45720" rIns="91440" bIns="0" rtlCol="0" anchor="b">
            <a:normAutofit/>
          </a:bodyPr>
          <a:lstStyle/>
          <a:p>
            <a:pPr algn="ctr"/>
            <a:r>
              <a:rPr lang="en-US" sz="2800" dirty="0"/>
              <a:t>WA State – Univariate Model Comparison</a:t>
            </a:r>
          </a:p>
        </p:txBody>
      </p:sp>
      <p:sp>
        <p:nvSpPr>
          <p:cNvPr id="48" name="Rectangle 47">
            <a:extLst>
              <a:ext uri="{FF2B5EF4-FFF2-40B4-BE49-F238E27FC236}">
                <a16:creationId xmlns:a16="http://schemas.microsoft.com/office/drawing/2014/main" id="{FBE7B19D-F3F0-43BF-834E-8A916155E2DA}"/>
              </a:ext>
            </a:extLst>
          </p:cNvPr>
          <p:cNvSpPr/>
          <p:nvPr/>
        </p:nvSpPr>
        <p:spPr>
          <a:xfrm>
            <a:off x="4732185" y="3539624"/>
            <a:ext cx="744760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MLP model  </a:t>
            </a:r>
          </a:p>
        </p:txBody>
      </p:sp>
      <p:sp>
        <p:nvSpPr>
          <p:cNvPr id="49" name="Rectangle 48">
            <a:extLst>
              <a:ext uri="{FF2B5EF4-FFF2-40B4-BE49-F238E27FC236}">
                <a16:creationId xmlns:a16="http://schemas.microsoft.com/office/drawing/2014/main" id="{593543C4-A7F2-4920-845E-7DA1B63999EE}"/>
              </a:ext>
            </a:extLst>
          </p:cNvPr>
          <p:cNvSpPr/>
          <p:nvPr/>
        </p:nvSpPr>
        <p:spPr>
          <a:xfrm>
            <a:off x="5694323" y="3790697"/>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Long term (next 60 days) Forecasts</a:t>
            </a:r>
          </a:p>
        </p:txBody>
      </p:sp>
      <p:sp>
        <p:nvSpPr>
          <p:cNvPr id="50" name="Rectangle 49">
            <a:extLst>
              <a:ext uri="{FF2B5EF4-FFF2-40B4-BE49-F238E27FC236}">
                <a16:creationId xmlns:a16="http://schemas.microsoft.com/office/drawing/2014/main" id="{90B2AA12-F0CB-4818-8780-14B4954032C2}"/>
              </a:ext>
            </a:extLst>
          </p:cNvPr>
          <p:cNvSpPr/>
          <p:nvPr/>
        </p:nvSpPr>
        <p:spPr>
          <a:xfrm>
            <a:off x="9418124" y="3790697"/>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Short term (next 7 days) Forecasts</a:t>
            </a:r>
          </a:p>
        </p:txBody>
      </p:sp>
      <p:sp>
        <p:nvSpPr>
          <p:cNvPr id="51" name="Rectangle 50">
            <a:extLst>
              <a:ext uri="{FF2B5EF4-FFF2-40B4-BE49-F238E27FC236}">
                <a16:creationId xmlns:a16="http://schemas.microsoft.com/office/drawing/2014/main" id="{0AE82AB7-917D-49A1-B3D0-0586950769EB}"/>
              </a:ext>
            </a:extLst>
          </p:cNvPr>
          <p:cNvSpPr/>
          <p:nvPr/>
        </p:nvSpPr>
        <p:spPr>
          <a:xfrm>
            <a:off x="4793762" y="1132583"/>
            <a:ext cx="744760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ARIMA(2,1,0) model  </a:t>
            </a:r>
          </a:p>
        </p:txBody>
      </p:sp>
      <p:sp>
        <p:nvSpPr>
          <p:cNvPr id="52" name="Rectangle 51">
            <a:extLst>
              <a:ext uri="{FF2B5EF4-FFF2-40B4-BE49-F238E27FC236}">
                <a16:creationId xmlns:a16="http://schemas.microsoft.com/office/drawing/2014/main" id="{619D60B7-1A1C-4022-856F-061670106F3A}"/>
              </a:ext>
            </a:extLst>
          </p:cNvPr>
          <p:cNvSpPr/>
          <p:nvPr/>
        </p:nvSpPr>
        <p:spPr>
          <a:xfrm>
            <a:off x="5694323" y="1378396"/>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Long term (next 60 days) Forecasts</a:t>
            </a:r>
          </a:p>
        </p:txBody>
      </p:sp>
      <p:sp>
        <p:nvSpPr>
          <p:cNvPr id="53" name="Rectangle 52">
            <a:extLst>
              <a:ext uri="{FF2B5EF4-FFF2-40B4-BE49-F238E27FC236}">
                <a16:creationId xmlns:a16="http://schemas.microsoft.com/office/drawing/2014/main" id="{0FC928FF-1FC8-4CA2-88FC-03762E36F084}"/>
              </a:ext>
            </a:extLst>
          </p:cNvPr>
          <p:cNvSpPr/>
          <p:nvPr/>
        </p:nvSpPr>
        <p:spPr>
          <a:xfrm>
            <a:off x="9350667" y="1361815"/>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Short term (next 7 days) Forecasts</a:t>
            </a:r>
          </a:p>
        </p:txBody>
      </p:sp>
      <p:pic>
        <p:nvPicPr>
          <p:cNvPr id="4" name="Picture 3">
            <a:extLst>
              <a:ext uri="{FF2B5EF4-FFF2-40B4-BE49-F238E27FC236}">
                <a16:creationId xmlns:a16="http://schemas.microsoft.com/office/drawing/2014/main" id="{56C33FDE-EA8B-48EA-8E5B-A756E59F1DD9}"/>
              </a:ext>
            </a:extLst>
          </p:cNvPr>
          <p:cNvPicPr>
            <a:picLocks noChangeAspect="1"/>
          </p:cNvPicPr>
          <p:nvPr/>
        </p:nvPicPr>
        <p:blipFill>
          <a:blip r:embed="rId2"/>
          <a:stretch>
            <a:fillRect/>
          </a:stretch>
        </p:blipFill>
        <p:spPr>
          <a:xfrm>
            <a:off x="8833330" y="4009833"/>
            <a:ext cx="3274624" cy="1883541"/>
          </a:xfrm>
          <a:prstGeom prst="rect">
            <a:avLst/>
          </a:prstGeom>
        </p:spPr>
      </p:pic>
      <p:pic>
        <p:nvPicPr>
          <p:cNvPr id="6" name="Picture 5">
            <a:extLst>
              <a:ext uri="{FF2B5EF4-FFF2-40B4-BE49-F238E27FC236}">
                <a16:creationId xmlns:a16="http://schemas.microsoft.com/office/drawing/2014/main" id="{50297721-9EC7-4C20-9364-96A18FC80F0C}"/>
              </a:ext>
            </a:extLst>
          </p:cNvPr>
          <p:cNvPicPr>
            <a:picLocks noChangeAspect="1"/>
          </p:cNvPicPr>
          <p:nvPr/>
        </p:nvPicPr>
        <p:blipFill>
          <a:blip r:embed="rId3"/>
          <a:stretch>
            <a:fillRect/>
          </a:stretch>
        </p:blipFill>
        <p:spPr>
          <a:xfrm>
            <a:off x="5181361" y="4009833"/>
            <a:ext cx="3274625" cy="1883541"/>
          </a:xfrm>
          <a:prstGeom prst="rect">
            <a:avLst/>
          </a:prstGeom>
        </p:spPr>
      </p:pic>
      <p:pic>
        <p:nvPicPr>
          <p:cNvPr id="11" name="Picture 10">
            <a:extLst>
              <a:ext uri="{FF2B5EF4-FFF2-40B4-BE49-F238E27FC236}">
                <a16:creationId xmlns:a16="http://schemas.microsoft.com/office/drawing/2014/main" id="{320D56E6-F00A-4FE8-9E20-ED04B103E163}"/>
              </a:ext>
            </a:extLst>
          </p:cNvPr>
          <p:cNvPicPr>
            <a:picLocks noChangeAspect="1"/>
          </p:cNvPicPr>
          <p:nvPr/>
        </p:nvPicPr>
        <p:blipFill>
          <a:blip r:embed="rId4"/>
          <a:stretch>
            <a:fillRect/>
          </a:stretch>
        </p:blipFill>
        <p:spPr>
          <a:xfrm>
            <a:off x="8806745" y="1574866"/>
            <a:ext cx="3274624" cy="1883541"/>
          </a:xfrm>
          <a:prstGeom prst="rect">
            <a:avLst/>
          </a:prstGeom>
        </p:spPr>
      </p:pic>
      <p:pic>
        <p:nvPicPr>
          <p:cNvPr id="13" name="Picture 12">
            <a:extLst>
              <a:ext uri="{FF2B5EF4-FFF2-40B4-BE49-F238E27FC236}">
                <a16:creationId xmlns:a16="http://schemas.microsoft.com/office/drawing/2014/main" id="{9BBE5E8C-039D-4F9C-A28D-D47E431B9CF0}"/>
              </a:ext>
            </a:extLst>
          </p:cNvPr>
          <p:cNvPicPr>
            <a:picLocks noChangeAspect="1"/>
          </p:cNvPicPr>
          <p:nvPr/>
        </p:nvPicPr>
        <p:blipFill>
          <a:blip r:embed="rId5"/>
          <a:stretch>
            <a:fillRect/>
          </a:stretch>
        </p:blipFill>
        <p:spPr>
          <a:xfrm>
            <a:off x="5181361" y="1574866"/>
            <a:ext cx="3274625" cy="1883541"/>
          </a:xfrm>
          <a:prstGeom prst="rect">
            <a:avLst/>
          </a:prstGeom>
        </p:spPr>
      </p:pic>
      <p:sp>
        <p:nvSpPr>
          <p:cNvPr id="33" name="Rectangle 32">
            <a:extLst>
              <a:ext uri="{FF2B5EF4-FFF2-40B4-BE49-F238E27FC236}">
                <a16:creationId xmlns:a16="http://schemas.microsoft.com/office/drawing/2014/main" id="{DC77D58D-2EC2-497A-A93C-30D9EAC58BBA}"/>
              </a:ext>
            </a:extLst>
          </p:cNvPr>
          <p:cNvSpPr/>
          <p:nvPr/>
        </p:nvSpPr>
        <p:spPr>
          <a:xfrm>
            <a:off x="7166704" y="662374"/>
            <a:ext cx="3229047"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FORECASTS Comparison</a:t>
            </a:r>
          </a:p>
        </p:txBody>
      </p:sp>
      <p:sp>
        <p:nvSpPr>
          <p:cNvPr id="34" name="Rectangle 33">
            <a:extLst>
              <a:ext uri="{FF2B5EF4-FFF2-40B4-BE49-F238E27FC236}">
                <a16:creationId xmlns:a16="http://schemas.microsoft.com/office/drawing/2014/main" id="{D382E61F-AF54-4E84-B6AD-289B4435553E}"/>
              </a:ext>
            </a:extLst>
          </p:cNvPr>
          <p:cNvSpPr/>
          <p:nvPr/>
        </p:nvSpPr>
        <p:spPr>
          <a:xfrm>
            <a:off x="843379" y="743591"/>
            <a:ext cx="3320248"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ASE Comparison</a:t>
            </a:r>
          </a:p>
        </p:txBody>
      </p:sp>
      <p:sp>
        <p:nvSpPr>
          <p:cNvPr id="35" name="Rectangle 34">
            <a:extLst>
              <a:ext uri="{FF2B5EF4-FFF2-40B4-BE49-F238E27FC236}">
                <a16:creationId xmlns:a16="http://schemas.microsoft.com/office/drawing/2014/main" id="{AD7C2422-115F-42B4-8C3F-F2EA7335F998}"/>
              </a:ext>
            </a:extLst>
          </p:cNvPr>
          <p:cNvSpPr/>
          <p:nvPr/>
        </p:nvSpPr>
        <p:spPr>
          <a:xfrm>
            <a:off x="571242" y="1272864"/>
            <a:ext cx="4222519"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400" dirty="0"/>
              <a:t>Rolling window ASE with ARIMA model : 57425.35</a:t>
            </a:r>
          </a:p>
        </p:txBody>
      </p:sp>
      <p:pic>
        <p:nvPicPr>
          <p:cNvPr id="17" name="Picture 16">
            <a:extLst>
              <a:ext uri="{FF2B5EF4-FFF2-40B4-BE49-F238E27FC236}">
                <a16:creationId xmlns:a16="http://schemas.microsoft.com/office/drawing/2014/main" id="{EF1D3057-FA2B-46C6-8C7C-73CCC9A2D341}"/>
              </a:ext>
            </a:extLst>
          </p:cNvPr>
          <p:cNvPicPr>
            <a:picLocks noChangeAspect="1"/>
          </p:cNvPicPr>
          <p:nvPr/>
        </p:nvPicPr>
        <p:blipFill>
          <a:blip r:embed="rId6"/>
          <a:stretch>
            <a:fillRect/>
          </a:stretch>
        </p:blipFill>
        <p:spPr>
          <a:xfrm>
            <a:off x="937588" y="1679190"/>
            <a:ext cx="3131829" cy="1674892"/>
          </a:xfrm>
          <a:prstGeom prst="rect">
            <a:avLst/>
          </a:prstGeom>
        </p:spPr>
      </p:pic>
      <p:sp>
        <p:nvSpPr>
          <p:cNvPr id="38" name="Rectangle 37">
            <a:extLst>
              <a:ext uri="{FF2B5EF4-FFF2-40B4-BE49-F238E27FC236}">
                <a16:creationId xmlns:a16="http://schemas.microsoft.com/office/drawing/2014/main" id="{BFF0A969-89E2-440D-A1B0-E7E45B38C814}"/>
              </a:ext>
            </a:extLst>
          </p:cNvPr>
          <p:cNvSpPr/>
          <p:nvPr/>
        </p:nvSpPr>
        <p:spPr>
          <a:xfrm>
            <a:off x="646994" y="3620840"/>
            <a:ext cx="4085191"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sz="1400" dirty="0"/>
              <a:t>Rolling window ASE with MLP model : 13239.29 </a:t>
            </a:r>
          </a:p>
        </p:txBody>
      </p:sp>
      <p:pic>
        <p:nvPicPr>
          <p:cNvPr id="21" name="Picture 20">
            <a:extLst>
              <a:ext uri="{FF2B5EF4-FFF2-40B4-BE49-F238E27FC236}">
                <a16:creationId xmlns:a16="http://schemas.microsoft.com/office/drawing/2014/main" id="{77B6E56F-19E6-4976-AED7-8066F16328F4}"/>
              </a:ext>
            </a:extLst>
          </p:cNvPr>
          <p:cNvPicPr>
            <a:picLocks noChangeAspect="1"/>
          </p:cNvPicPr>
          <p:nvPr/>
        </p:nvPicPr>
        <p:blipFill>
          <a:blip r:embed="rId7"/>
          <a:stretch>
            <a:fillRect/>
          </a:stretch>
        </p:blipFill>
        <p:spPr>
          <a:xfrm>
            <a:off x="928709" y="4067696"/>
            <a:ext cx="3131829" cy="1715612"/>
          </a:xfrm>
          <a:prstGeom prst="rect">
            <a:avLst/>
          </a:prstGeom>
        </p:spPr>
      </p:pic>
    </p:spTree>
    <p:extLst>
      <p:ext uri="{BB962C8B-B14F-4D97-AF65-F5344CB8AC3E}">
        <p14:creationId xmlns:p14="http://schemas.microsoft.com/office/powerpoint/2010/main" val="248321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BBAF-2EF9-4EFE-B182-1F3C9BB69FFD}"/>
              </a:ext>
            </a:extLst>
          </p:cNvPr>
          <p:cNvSpPr txBox="1">
            <a:spLocks/>
          </p:cNvSpPr>
          <p:nvPr/>
        </p:nvSpPr>
        <p:spPr>
          <a:xfrm>
            <a:off x="1564859" y="17879"/>
            <a:ext cx="7996391" cy="460544"/>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800" dirty="0"/>
              <a:t>WA State – Univariate ensemble Model </a:t>
            </a:r>
          </a:p>
        </p:txBody>
      </p:sp>
      <p:pic>
        <p:nvPicPr>
          <p:cNvPr id="4" name="Picture 3">
            <a:extLst>
              <a:ext uri="{FF2B5EF4-FFF2-40B4-BE49-F238E27FC236}">
                <a16:creationId xmlns:a16="http://schemas.microsoft.com/office/drawing/2014/main" id="{76A60E7F-165A-4D29-944D-1B07353A96C1}"/>
              </a:ext>
            </a:extLst>
          </p:cNvPr>
          <p:cNvPicPr>
            <a:picLocks noChangeAspect="1"/>
          </p:cNvPicPr>
          <p:nvPr/>
        </p:nvPicPr>
        <p:blipFill>
          <a:blip r:embed="rId2"/>
          <a:stretch>
            <a:fillRect/>
          </a:stretch>
        </p:blipFill>
        <p:spPr>
          <a:xfrm>
            <a:off x="6512437" y="1072818"/>
            <a:ext cx="5334462" cy="3292125"/>
          </a:xfrm>
          <a:prstGeom prst="rect">
            <a:avLst/>
          </a:prstGeom>
        </p:spPr>
      </p:pic>
      <p:sp>
        <p:nvSpPr>
          <p:cNvPr id="5" name="Rectangle 4">
            <a:extLst>
              <a:ext uri="{FF2B5EF4-FFF2-40B4-BE49-F238E27FC236}">
                <a16:creationId xmlns:a16="http://schemas.microsoft.com/office/drawing/2014/main" id="{37CF0C4C-BC23-4FFE-80C5-54B7BD0423DA}"/>
              </a:ext>
            </a:extLst>
          </p:cNvPr>
          <p:cNvSpPr/>
          <p:nvPr/>
        </p:nvSpPr>
        <p:spPr>
          <a:xfrm>
            <a:off x="881334" y="1193625"/>
            <a:ext cx="5087012"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400" dirty="0"/>
              <a:t>Ensemble model is average forecasts of ARIMA and MLP models</a:t>
            </a:r>
          </a:p>
          <a:p>
            <a:endParaRPr lang="en-US" sz="1400" dirty="0"/>
          </a:p>
          <a:p>
            <a:pPr marL="285750" indent="-285750">
              <a:buFont typeface="Wingdings" panose="05000000000000000000" pitchFamily="2" charset="2"/>
              <a:buChar char="Ø"/>
            </a:pPr>
            <a:r>
              <a:rPr lang="en-US" sz="1400" dirty="0"/>
              <a:t>Rolling window ASE with ensemble  model : 35332</a:t>
            </a:r>
          </a:p>
        </p:txBody>
      </p:sp>
      <p:sp>
        <p:nvSpPr>
          <p:cNvPr id="6" name="Rectangle 5">
            <a:extLst>
              <a:ext uri="{FF2B5EF4-FFF2-40B4-BE49-F238E27FC236}">
                <a16:creationId xmlns:a16="http://schemas.microsoft.com/office/drawing/2014/main" id="{615EC692-4D93-4AE5-96C8-B54A3C269CE1}"/>
              </a:ext>
            </a:extLst>
          </p:cNvPr>
          <p:cNvSpPr/>
          <p:nvPr/>
        </p:nvSpPr>
        <p:spPr>
          <a:xfrm>
            <a:off x="881333" y="2764505"/>
            <a:ext cx="5087013" cy="16004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With univariate, MLP model shows the best performance with respect to ASE</a:t>
            </a:r>
          </a:p>
          <a:p>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For short term forecasts, MLP model can be used as it is following the latest trend</a:t>
            </a:r>
          </a:p>
          <a:p>
            <a:pPr marL="285750" indent="-285750" algn="ctr">
              <a:buFont typeface="Wingdings" panose="05000000000000000000" pitchFamily="2" charset="2"/>
              <a:buChar char="Ø"/>
            </a:pPr>
            <a:endParaRPr lang="en-US" sz="1400" dirty="0"/>
          </a:p>
        </p:txBody>
      </p:sp>
    </p:spTree>
    <p:extLst>
      <p:ext uri="{BB962C8B-B14F-4D97-AF65-F5344CB8AC3E}">
        <p14:creationId xmlns:p14="http://schemas.microsoft.com/office/powerpoint/2010/main" val="303277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F421-DF20-4A95-961D-61FF75450096}"/>
              </a:ext>
            </a:extLst>
          </p:cNvPr>
          <p:cNvSpPr txBox="1">
            <a:spLocks/>
          </p:cNvSpPr>
          <p:nvPr/>
        </p:nvSpPr>
        <p:spPr>
          <a:xfrm>
            <a:off x="2587625" y="245570"/>
            <a:ext cx="6485354" cy="909030"/>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WA State – Multivariate analysis</a:t>
            </a:r>
            <a:br>
              <a:rPr lang="en-US" dirty="0"/>
            </a:br>
            <a:r>
              <a:rPr lang="en-US" dirty="0"/>
              <a:t> </a:t>
            </a:r>
          </a:p>
        </p:txBody>
      </p:sp>
      <p:pic>
        <p:nvPicPr>
          <p:cNvPr id="4" name="Picture 3">
            <a:extLst>
              <a:ext uri="{FF2B5EF4-FFF2-40B4-BE49-F238E27FC236}">
                <a16:creationId xmlns:a16="http://schemas.microsoft.com/office/drawing/2014/main" id="{D15EEE2B-72AD-4795-B27F-9EAF354C8494}"/>
              </a:ext>
            </a:extLst>
          </p:cNvPr>
          <p:cNvPicPr>
            <a:picLocks noChangeAspect="1"/>
          </p:cNvPicPr>
          <p:nvPr/>
        </p:nvPicPr>
        <p:blipFill>
          <a:blip r:embed="rId2"/>
          <a:stretch>
            <a:fillRect/>
          </a:stretch>
        </p:blipFill>
        <p:spPr>
          <a:xfrm>
            <a:off x="6753080" y="1248524"/>
            <a:ext cx="5334462" cy="3292125"/>
          </a:xfrm>
          <a:prstGeom prst="rect">
            <a:avLst/>
          </a:prstGeom>
        </p:spPr>
      </p:pic>
      <p:sp>
        <p:nvSpPr>
          <p:cNvPr id="5" name="Rectangle 4">
            <a:extLst>
              <a:ext uri="{FF2B5EF4-FFF2-40B4-BE49-F238E27FC236}">
                <a16:creationId xmlns:a16="http://schemas.microsoft.com/office/drawing/2014/main" id="{842EA41C-7EF2-462C-910C-D1B587C0E4C0}"/>
              </a:ext>
            </a:extLst>
          </p:cNvPr>
          <p:cNvSpPr/>
          <p:nvPr/>
        </p:nvSpPr>
        <p:spPr>
          <a:xfrm>
            <a:off x="509081" y="909428"/>
            <a:ext cx="6096000" cy="3970318"/>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285750" indent="-285750">
              <a:buFont typeface="Wingdings" panose="05000000000000000000" pitchFamily="2" charset="2"/>
              <a:buChar char="Ø"/>
            </a:pPr>
            <a:r>
              <a:rPr lang="en-US" dirty="0"/>
              <a:t>New cases is correlated to total cases </a:t>
            </a:r>
          </a:p>
          <a:p>
            <a:pPr marL="285750" indent="-285750">
              <a:buFont typeface="Wingdings" panose="05000000000000000000" pitchFamily="2" charset="2"/>
              <a:buChar char="Ø"/>
            </a:pPr>
            <a:r>
              <a:rPr lang="en-US" dirty="0"/>
              <a:t>New cases is correlated with trips between 3 to 5 miles</a:t>
            </a:r>
          </a:p>
          <a:p>
            <a:pPr marL="285750" indent="-285750">
              <a:buFont typeface="Wingdings" panose="05000000000000000000" pitchFamily="2" charset="2"/>
              <a:buChar char="Ø"/>
            </a:pPr>
            <a:r>
              <a:rPr lang="en-US" dirty="0"/>
              <a:t>New cases is correlated with trips between 1 to 3 miles</a:t>
            </a:r>
          </a:p>
          <a:p>
            <a:pPr marL="285750" indent="-285750">
              <a:buFont typeface="Wingdings" panose="05000000000000000000" pitchFamily="2" charset="2"/>
              <a:buChar char="Ø"/>
            </a:pPr>
            <a:r>
              <a:rPr lang="en-US" dirty="0"/>
              <a:t>New cases is correlated with trips less than 1 mile</a:t>
            </a:r>
          </a:p>
          <a:p>
            <a:r>
              <a:rPr lang="en-US" dirty="0"/>
              <a:t>  </a:t>
            </a:r>
          </a:p>
          <a:p>
            <a:r>
              <a:rPr lang="en-US" dirty="0"/>
              <a:t>All mobility variables are correlated with number of new cases, but all of them are highly correlated with each other, including them in the model might result in multicollinearity issue. So decided to include one of the highly correlated mobility variable in the model.</a:t>
            </a:r>
          </a:p>
          <a:p>
            <a:endParaRPr lang="en-US" dirty="0"/>
          </a:p>
          <a:p>
            <a:r>
              <a:rPr lang="en-US" dirty="0"/>
              <a:t>Using total number of cases and also trips between 1 to 3 miles as exogenous variable to forecast number of new cases</a:t>
            </a:r>
          </a:p>
          <a:p>
            <a:endParaRPr lang="en-US" dirty="0"/>
          </a:p>
        </p:txBody>
      </p:sp>
    </p:spTree>
    <p:extLst>
      <p:ext uri="{BB962C8B-B14F-4D97-AF65-F5344CB8AC3E}">
        <p14:creationId xmlns:p14="http://schemas.microsoft.com/office/powerpoint/2010/main" val="363420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91D7-F315-4B84-BB16-73719756E074}"/>
              </a:ext>
            </a:extLst>
          </p:cNvPr>
          <p:cNvSpPr txBox="1">
            <a:spLocks/>
          </p:cNvSpPr>
          <p:nvPr/>
        </p:nvSpPr>
        <p:spPr>
          <a:xfrm>
            <a:off x="2587625" y="245570"/>
            <a:ext cx="7275466" cy="56229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WA State – Multivariate VAR model</a:t>
            </a:r>
          </a:p>
        </p:txBody>
      </p:sp>
      <p:sp>
        <p:nvSpPr>
          <p:cNvPr id="3" name="Rectangle 2">
            <a:extLst>
              <a:ext uri="{FF2B5EF4-FFF2-40B4-BE49-F238E27FC236}">
                <a16:creationId xmlns:a16="http://schemas.microsoft.com/office/drawing/2014/main" id="{119F333A-658C-4659-8304-014943028CFA}"/>
              </a:ext>
            </a:extLst>
          </p:cNvPr>
          <p:cNvSpPr/>
          <p:nvPr/>
        </p:nvSpPr>
        <p:spPr>
          <a:xfrm>
            <a:off x="652069" y="1952789"/>
            <a:ext cx="609600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342900" lvl="0" indent="-342900">
              <a:buFont typeface="Wingdings" panose="05000000000000000000" pitchFamily="2" charset="2"/>
              <a:buChar char="Ø"/>
              <a:defRPr/>
            </a:pPr>
            <a:r>
              <a:rPr lang="en-US" dirty="0">
                <a:solidFill>
                  <a:prstClr val="black"/>
                </a:solidFill>
                <a:latin typeface="Calibri" panose="020F0502020204030204"/>
              </a:rPr>
              <a:t>Use </a:t>
            </a:r>
            <a:r>
              <a:rPr lang="en-US" dirty="0" err="1">
                <a:solidFill>
                  <a:prstClr val="black"/>
                </a:solidFill>
                <a:latin typeface="Calibri" panose="020F0502020204030204"/>
              </a:rPr>
              <a:t>VARselect</a:t>
            </a:r>
            <a:r>
              <a:rPr lang="en-US" dirty="0">
                <a:solidFill>
                  <a:prstClr val="black"/>
                </a:solidFill>
                <a:latin typeface="Calibri" panose="020F0502020204030204"/>
              </a:rPr>
              <a:t> and AIC to select the maximum lag to consider for various trend types</a:t>
            </a:r>
          </a:p>
          <a:p>
            <a:pPr marL="342900" lvl="0" indent="-342900">
              <a:buFont typeface="Wingdings" panose="05000000000000000000" pitchFamily="2" charset="2"/>
              <a:buChar char="Ø"/>
              <a:defRPr/>
            </a:pPr>
            <a:r>
              <a:rPr lang="en-US" dirty="0">
                <a:solidFill>
                  <a:prstClr val="black"/>
                </a:solidFill>
                <a:latin typeface="Calibri" panose="020F0502020204030204"/>
              </a:rPr>
              <a:t>Fit the model with selected lag from </a:t>
            </a:r>
            <a:r>
              <a:rPr lang="en-US" dirty="0" err="1">
                <a:solidFill>
                  <a:prstClr val="black"/>
                </a:solidFill>
                <a:latin typeface="Calibri" panose="020F0502020204030204"/>
              </a:rPr>
              <a:t>VARselect</a:t>
            </a:r>
            <a:endParaRPr lang="en-US" dirty="0">
              <a:solidFill>
                <a:prstClr val="black"/>
              </a:solidFill>
              <a:latin typeface="Calibri" panose="020F0502020204030204"/>
            </a:endParaRPr>
          </a:p>
          <a:p>
            <a:pPr marL="342900" lvl="0" indent="-342900">
              <a:buFont typeface="Wingdings" panose="05000000000000000000" pitchFamily="2" charset="2"/>
              <a:buChar char="Ø"/>
              <a:defRPr/>
            </a:pPr>
            <a:r>
              <a:rPr lang="en-US" dirty="0">
                <a:solidFill>
                  <a:prstClr val="black"/>
                </a:solidFill>
                <a:latin typeface="Calibri" panose="020F0502020204030204"/>
              </a:rPr>
              <a:t>VAR model with p =10 capture the trend </a:t>
            </a:r>
            <a:r>
              <a:rPr lang="en-US" dirty="0"/>
              <a:t>of the realization </a:t>
            </a:r>
            <a:r>
              <a:rPr lang="en-US" dirty="0">
                <a:solidFill>
                  <a:prstClr val="black"/>
                </a:solidFill>
                <a:latin typeface="Calibri" panose="020F0502020204030204"/>
              </a:rPr>
              <a:t> </a:t>
            </a:r>
          </a:p>
        </p:txBody>
      </p:sp>
      <p:pic>
        <p:nvPicPr>
          <p:cNvPr id="5" name="Picture 4">
            <a:extLst>
              <a:ext uri="{FF2B5EF4-FFF2-40B4-BE49-F238E27FC236}">
                <a16:creationId xmlns:a16="http://schemas.microsoft.com/office/drawing/2014/main" id="{4DBD03C6-EAB0-444F-AA5E-271DE4D7BFAD}"/>
              </a:ext>
            </a:extLst>
          </p:cNvPr>
          <p:cNvPicPr>
            <a:picLocks noChangeAspect="1"/>
          </p:cNvPicPr>
          <p:nvPr/>
        </p:nvPicPr>
        <p:blipFill>
          <a:blip r:embed="rId2"/>
          <a:stretch>
            <a:fillRect/>
          </a:stretch>
        </p:blipFill>
        <p:spPr>
          <a:xfrm>
            <a:off x="7418913" y="1346279"/>
            <a:ext cx="4333903" cy="2633420"/>
          </a:xfrm>
          <a:prstGeom prst="rect">
            <a:avLst/>
          </a:prstGeom>
        </p:spPr>
      </p:pic>
    </p:spTree>
    <p:extLst>
      <p:ext uri="{BB962C8B-B14F-4D97-AF65-F5344CB8AC3E}">
        <p14:creationId xmlns:p14="http://schemas.microsoft.com/office/powerpoint/2010/main" val="26182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C008721-D67A-48AE-BF53-42C4D7182270}"/>
              </a:ext>
            </a:extLst>
          </p:cNvPr>
          <p:cNvSpPr txBox="1">
            <a:spLocks/>
          </p:cNvSpPr>
          <p:nvPr/>
        </p:nvSpPr>
        <p:spPr>
          <a:xfrm>
            <a:off x="2587625" y="245570"/>
            <a:ext cx="7337610" cy="59038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WA State – Multivariate MLP model</a:t>
            </a:r>
          </a:p>
        </p:txBody>
      </p:sp>
      <p:pic>
        <p:nvPicPr>
          <p:cNvPr id="6" name="Picture 5">
            <a:extLst>
              <a:ext uri="{FF2B5EF4-FFF2-40B4-BE49-F238E27FC236}">
                <a16:creationId xmlns:a16="http://schemas.microsoft.com/office/drawing/2014/main" id="{4CE54646-17FA-4A12-B32D-200BF3235DFB}"/>
              </a:ext>
            </a:extLst>
          </p:cNvPr>
          <p:cNvPicPr>
            <a:picLocks noChangeAspect="1"/>
          </p:cNvPicPr>
          <p:nvPr/>
        </p:nvPicPr>
        <p:blipFill>
          <a:blip r:embed="rId2"/>
          <a:stretch>
            <a:fillRect/>
          </a:stretch>
        </p:blipFill>
        <p:spPr>
          <a:xfrm>
            <a:off x="6617459" y="2163186"/>
            <a:ext cx="4344578" cy="2531628"/>
          </a:xfrm>
          <a:prstGeom prst="rect">
            <a:avLst/>
          </a:prstGeom>
        </p:spPr>
      </p:pic>
      <p:sp>
        <p:nvSpPr>
          <p:cNvPr id="7" name="Rectangle 6">
            <a:extLst>
              <a:ext uri="{FF2B5EF4-FFF2-40B4-BE49-F238E27FC236}">
                <a16:creationId xmlns:a16="http://schemas.microsoft.com/office/drawing/2014/main" id="{CDAA299E-369A-4006-B3AB-0D92F955327A}"/>
              </a:ext>
            </a:extLst>
          </p:cNvPr>
          <p:cNvSpPr/>
          <p:nvPr/>
        </p:nvSpPr>
        <p:spPr>
          <a:xfrm>
            <a:off x="1040676" y="1750600"/>
            <a:ext cx="4344578"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600" dirty="0"/>
              <a:t>MLP fit with 5 hidden nodes and 100 repetitions.</a:t>
            </a:r>
          </a:p>
          <a:p>
            <a:r>
              <a:rPr lang="en-US" sz="1600" dirty="0"/>
              <a:t>Univariate lags: (1,3)</a:t>
            </a:r>
          </a:p>
          <a:p>
            <a:r>
              <a:rPr lang="en-US" sz="1600" dirty="0"/>
              <a:t>1 regressor included.</a:t>
            </a:r>
          </a:p>
          <a:p>
            <a:r>
              <a:rPr lang="en-US" sz="1600" dirty="0"/>
              <a:t>- Regressor 1 lags: (1)</a:t>
            </a:r>
          </a:p>
          <a:p>
            <a:r>
              <a:rPr lang="en-US" sz="1600" dirty="0"/>
              <a:t>Forecast combined using the median operator.</a:t>
            </a:r>
          </a:p>
        </p:txBody>
      </p:sp>
      <p:pic>
        <p:nvPicPr>
          <p:cNvPr id="18" name="Picture 17">
            <a:extLst>
              <a:ext uri="{FF2B5EF4-FFF2-40B4-BE49-F238E27FC236}">
                <a16:creationId xmlns:a16="http://schemas.microsoft.com/office/drawing/2014/main" id="{2D06DC3A-542D-46AF-AAE5-D5783099A1E0}"/>
              </a:ext>
            </a:extLst>
          </p:cNvPr>
          <p:cNvPicPr>
            <a:picLocks noChangeAspect="1"/>
          </p:cNvPicPr>
          <p:nvPr/>
        </p:nvPicPr>
        <p:blipFill>
          <a:blip r:embed="rId3"/>
          <a:stretch>
            <a:fillRect/>
          </a:stretch>
        </p:blipFill>
        <p:spPr>
          <a:xfrm>
            <a:off x="1040676" y="3646938"/>
            <a:ext cx="4266284" cy="1735669"/>
          </a:xfrm>
          <a:prstGeom prst="rect">
            <a:avLst/>
          </a:prstGeom>
        </p:spPr>
      </p:pic>
    </p:spTree>
    <p:extLst>
      <p:ext uri="{BB962C8B-B14F-4D97-AF65-F5344CB8AC3E}">
        <p14:creationId xmlns:p14="http://schemas.microsoft.com/office/powerpoint/2010/main" val="302967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FEE2-1EEE-48A5-9D60-90A3C4BA23B4}"/>
              </a:ext>
            </a:extLst>
          </p:cNvPr>
          <p:cNvSpPr txBox="1">
            <a:spLocks/>
          </p:cNvSpPr>
          <p:nvPr/>
        </p:nvSpPr>
        <p:spPr>
          <a:xfrm>
            <a:off x="1564859" y="17879"/>
            <a:ext cx="7996391" cy="460544"/>
          </a:xfrm>
          <a:prstGeom prst="rect">
            <a:avLst/>
          </a:prstGeom>
        </p:spPr>
        <p:txBody>
          <a:bodyPr vert="horz" lIns="91440" tIns="45720" rIns="91440" bIns="0" rtlCol="0" anchor="b">
            <a:normAutofit fontScale="92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800" dirty="0"/>
              <a:t>WA State – Multivariate Model Comparison</a:t>
            </a:r>
          </a:p>
        </p:txBody>
      </p:sp>
      <p:sp>
        <p:nvSpPr>
          <p:cNvPr id="3" name="Rectangle 2">
            <a:extLst>
              <a:ext uri="{FF2B5EF4-FFF2-40B4-BE49-F238E27FC236}">
                <a16:creationId xmlns:a16="http://schemas.microsoft.com/office/drawing/2014/main" id="{4E2E1A41-A3D0-4A81-A9E6-F4F171B21785}"/>
              </a:ext>
            </a:extLst>
          </p:cNvPr>
          <p:cNvSpPr/>
          <p:nvPr/>
        </p:nvSpPr>
        <p:spPr>
          <a:xfrm>
            <a:off x="7166704" y="662374"/>
            <a:ext cx="3229047"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FORECASTS Comparison</a:t>
            </a:r>
          </a:p>
        </p:txBody>
      </p:sp>
      <p:sp>
        <p:nvSpPr>
          <p:cNvPr id="4" name="Rectangle 3">
            <a:extLst>
              <a:ext uri="{FF2B5EF4-FFF2-40B4-BE49-F238E27FC236}">
                <a16:creationId xmlns:a16="http://schemas.microsoft.com/office/drawing/2014/main" id="{CDFBD3D2-9EE4-420B-B8AB-F835793B7745}"/>
              </a:ext>
            </a:extLst>
          </p:cNvPr>
          <p:cNvSpPr/>
          <p:nvPr/>
        </p:nvSpPr>
        <p:spPr>
          <a:xfrm>
            <a:off x="843379" y="743591"/>
            <a:ext cx="3320248"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ASE Comparison</a:t>
            </a:r>
          </a:p>
        </p:txBody>
      </p:sp>
      <p:sp>
        <p:nvSpPr>
          <p:cNvPr id="5" name="Rectangle 4">
            <a:extLst>
              <a:ext uri="{FF2B5EF4-FFF2-40B4-BE49-F238E27FC236}">
                <a16:creationId xmlns:a16="http://schemas.microsoft.com/office/drawing/2014/main" id="{EA2696C2-879C-4FD7-87BD-D37978521AF9}"/>
              </a:ext>
            </a:extLst>
          </p:cNvPr>
          <p:cNvSpPr/>
          <p:nvPr/>
        </p:nvSpPr>
        <p:spPr>
          <a:xfrm>
            <a:off x="588997" y="1316536"/>
            <a:ext cx="4222519"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400" dirty="0"/>
              <a:t>Rolling window ASE with VAR model : 6966.21</a:t>
            </a:r>
          </a:p>
        </p:txBody>
      </p:sp>
      <p:sp>
        <p:nvSpPr>
          <p:cNvPr id="6" name="Rectangle 5">
            <a:extLst>
              <a:ext uri="{FF2B5EF4-FFF2-40B4-BE49-F238E27FC236}">
                <a16:creationId xmlns:a16="http://schemas.microsoft.com/office/drawing/2014/main" id="{F4C83433-E34C-43A1-8B7F-FA4ED7A82C6D}"/>
              </a:ext>
            </a:extLst>
          </p:cNvPr>
          <p:cNvSpPr/>
          <p:nvPr/>
        </p:nvSpPr>
        <p:spPr>
          <a:xfrm>
            <a:off x="606752" y="1889481"/>
            <a:ext cx="4222519"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400" dirty="0"/>
              <a:t>Rolling window ASE with MLP model : 9884.547</a:t>
            </a:r>
          </a:p>
        </p:txBody>
      </p:sp>
      <p:sp>
        <p:nvSpPr>
          <p:cNvPr id="7" name="Rectangle 6">
            <a:extLst>
              <a:ext uri="{FF2B5EF4-FFF2-40B4-BE49-F238E27FC236}">
                <a16:creationId xmlns:a16="http://schemas.microsoft.com/office/drawing/2014/main" id="{D3919A68-E7CF-4BF2-9BDE-290AB739B8BA}"/>
              </a:ext>
            </a:extLst>
          </p:cNvPr>
          <p:cNvSpPr/>
          <p:nvPr/>
        </p:nvSpPr>
        <p:spPr>
          <a:xfrm>
            <a:off x="4793762" y="1132583"/>
            <a:ext cx="744760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VAR model  </a:t>
            </a:r>
          </a:p>
        </p:txBody>
      </p:sp>
      <p:pic>
        <p:nvPicPr>
          <p:cNvPr id="8" name="Picture 7">
            <a:extLst>
              <a:ext uri="{FF2B5EF4-FFF2-40B4-BE49-F238E27FC236}">
                <a16:creationId xmlns:a16="http://schemas.microsoft.com/office/drawing/2014/main" id="{EF98C962-5B99-4895-BB46-15E1E7B3814D}"/>
              </a:ext>
            </a:extLst>
          </p:cNvPr>
          <p:cNvPicPr>
            <a:picLocks noChangeAspect="1"/>
          </p:cNvPicPr>
          <p:nvPr/>
        </p:nvPicPr>
        <p:blipFill>
          <a:blip r:embed="rId2"/>
          <a:stretch>
            <a:fillRect/>
          </a:stretch>
        </p:blipFill>
        <p:spPr>
          <a:xfrm>
            <a:off x="9294921" y="1600353"/>
            <a:ext cx="2710625" cy="1755406"/>
          </a:xfrm>
          <a:prstGeom prst="rect">
            <a:avLst/>
          </a:prstGeom>
        </p:spPr>
      </p:pic>
      <p:pic>
        <p:nvPicPr>
          <p:cNvPr id="9" name="Picture 8">
            <a:extLst>
              <a:ext uri="{FF2B5EF4-FFF2-40B4-BE49-F238E27FC236}">
                <a16:creationId xmlns:a16="http://schemas.microsoft.com/office/drawing/2014/main" id="{FBEF6246-40CD-48CB-90DB-03D116FE02A3}"/>
              </a:ext>
            </a:extLst>
          </p:cNvPr>
          <p:cNvPicPr>
            <a:picLocks noChangeAspect="1"/>
          </p:cNvPicPr>
          <p:nvPr/>
        </p:nvPicPr>
        <p:blipFill>
          <a:blip r:embed="rId3"/>
          <a:stretch>
            <a:fillRect/>
          </a:stretch>
        </p:blipFill>
        <p:spPr>
          <a:xfrm>
            <a:off x="5964071" y="1624311"/>
            <a:ext cx="2817156" cy="1804689"/>
          </a:xfrm>
          <a:prstGeom prst="rect">
            <a:avLst/>
          </a:prstGeom>
        </p:spPr>
      </p:pic>
      <p:pic>
        <p:nvPicPr>
          <p:cNvPr id="10" name="Picture 9">
            <a:extLst>
              <a:ext uri="{FF2B5EF4-FFF2-40B4-BE49-F238E27FC236}">
                <a16:creationId xmlns:a16="http://schemas.microsoft.com/office/drawing/2014/main" id="{EC710736-9096-45D1-9FB2-A7A7EE6E8A25}"/>
              </a:ext>
            </a:extLst>
          </p:cNvPr>
          <p:cNvPicPr>
            <a:picLocks noChangeAspect="1"/>
          </p:cNvPicPr>
          <p:nvPr/>
        </p:nvPicPr>
        <p:blipFill>
          <a:blip r:embed="rId4"/>
          <a:stretch>
            <a:fillRect/>
          </a:stretch>
        </p:blipFill>
        <p:spPr>
          <a:xfrm>
            <a:off x="9294920" y="3844534"/>
            <a:ext cx="2780599" cy="1755406"/>
          </a:xfrm>
          <a:prstGeom prst="rect">
            <a:avLst/>
          </a:prstGeom>
        </p:spPr>
      </p:pic>
      <p:pic>
        <p:nvPicPr>
          <p:cNvPr id="11" name="Picture 10">
            <a:extLst>
              <a:ext uri="{FF2B5EF4-FFF2-40B4-BE49-F238E27FC236}">
                <a16:creationId xmlns:a16="http://schemas.microsoft.com/office/drawing/2014/main" id="{EBD27E70-FF5A-499E-87D1-5FBCB303FFFD}"/>
              </a:ext>
            </a:extLst>
          </p:cNvPr>
          <p:cNvPicPr>
            <a:picLocks noChangeAspect="1"/>
          </p:cNvPicPr>
          <p:nvPr/>
        </p:nvPicPr>
        <p:blipFill>
          <a:blip r:embed="rId5"/>
          <a:stretch>
            <a:fillRect/>
          </a:stretch>
        </p:blipFill>
        <p:spPr>
          <a:xfrm>
            <a:off x="5964071" y="3844534"/>
            <a:ext cx="2894952" cy="1804689"/>
          </a:xfrm>
          <a:prstGeom prst="rect">
            <a:avLst/>
          </a:prstGeom>
        </p:spPr>
      </p:pic>
      <p:sp>
        <p:nvSpPr>
          <p:cNvPr id="12" name="Rectangle 11">
            <a:extLst>
              <a:ext uri="{FF2B5EF4-FFF2-40B4-BE49-F238E27FC236}">
                <a16:creationId xmlns:a16="http://schemas.microsoft.com/office/drawing/2014/main" id="{0ABC4081-8DE8-4383-852F-BD8FB23D36AF}"/>
              </a:ext>
            </a:extLst>
          </p:cNvPr>
          <p:cNvSpPr/>
          <p:nvPr/>
        </p:nvSpPr>
        <p:spPr>
          <a:xfrm>
            <a:off x="5221370" y="3485519"/>
            <a:ext cx="744760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MLP model  </a:t>
            </a:r>
          </a:p>
        </p:txBody>
      </p:sp>
      <p:sp>
        <p:nvSpPr>
          <p:cNvPr id="13" name="Rectangle 12">
            <a:extLst>
              <a:ext uri="{FF2B5EF4-FFF2-40B4-BE49-F238E27FC236}">
                <a16:creationId xmlns:a16="http://schemas.microsoft.com/office/drawing/2014/main" id="{F871EAE6-5250-4C92-8F8C-3C8A9185ED0A}"/>
              </a:ext>
            </a:extLst>
          </p:cNvPr>
          <p:cNvSpPr/>
          <p:nvPr/>
        </p:nvSpPr>
        <p:spPr>
          <a:xfrm>
            <a:off x="6096000" y="3633060"/>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Long term (next 60 days) Forecasts</a:t>
            </a:r>
          </a:p>
        </p:txBody>
      </p:sp>
      <p:sp>
        <p:nvSpPr>
          <p:cNvPr id="14" name="Rectangle 13">
            <a:extLst>
              <a:ext uri="{FF2B5EF4-FFF2-40B4-BE49-F238E27FC236}">
                <a16:creationId xmlns:a16="http://schemas.microsoft.com/office/drawing/2014/main" id="{4032CFEA-2DA2-4972-AE7C-9640D823182D}"/>
              </a:ext>
            </a:extLst>
          </p:cNvPr>
          <p:cNvSpPr/>
          <p:nvPr/>
        </p:nvSpPr>
        <p:spPr>
          <a:xfrm>
            <a:off x="6224515" y="1430032"/>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Long term (next 60 days) Forecasts</a:t>
            </a:r>
          </a:p>
        </p:txBody>
      </p:sp>
      <p:sp>
        <p:nvSpPr>
          <p:cNvPr id="15" name="Rectangle 14">
            <a:extLst>
              <a:ext uri="{FF2B5EF4-FFF2-40B4-BE49-F238E27FC236}">
                <a16:creationId xmlns:a16="http://schemas.microsoft.com/office/drawing/2014/main" id="{B551D8B9-1904-4A87-A21D-38221E559ED6}"/>
              </a:ext>
            </a:extLst>
          </p:cNvPr>
          <p:cNvSpPr/>
          <p:nvPr/>
        </p:nvSpPr>
        <p:spPr>
          <a:xfrm>
            <a:off x="9415587" y="1397162"/>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Short term (next 7 days) Forecasts</a:t>
            </a:r>
          </a:p>
        </p:txBody>
      </p:sp>
      <p:sp>
        <p:nvSpPr>
          <p:cNvPr id="16" name="Rectangle 15">
            <a:extLst>
              <a:ext uri="{FF2B5EF4-FFF2-40B4-BE49-F238E27FC236}">
                <a16:creationId xmlns:a16="http://schemas.microsoft.com/office/drawing/2014/main" id="{8283D535-A2D3-42D4-AB9D-E24F820E40BC}"/>
              </a:ext>
            </a:extLst>
          </p:cNvPr>
          <p:cNvSpPr/>
          <p:nvPr/>
        </p:nvSpPr>
        <p:spPr>
          <a:xfrm>
            <a:off x="9561250" y="3628583"/>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Short term (next 7 days) Forecasts</a:t>
            </a:r>
          </a:p>
        </p:txBody>
      </p:sp>
    </p:spTree>
    <p:extLst>
      <p:ext uri="{BB962C8B-B14F-4D97-AF65-F5344CB8AC3E}">
        <p14:creationId xmlns:p14="http://schemas.microsoft.com/office/powerpoint/2010/main" val="92721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BBAF-2EF9-4EFE-B182-1F3C9BB69FFD}"/>
              </a:ext>
            </a:extLst>
          </p:cNvPr>
          <p:cNvSpPr txBox="1">
            <a:spLocks/>
          </p:cNvSpPr>
          <p:nvPr/>
        </p:nvSpPr>
        <p:spPr>
          <a:xfrm>
            <a:off x="1564859" y="17879"/>
            <a:ext cx="7996391" cy="460544"/>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800" dirty="0"/>
              <a:t>WA State – Multivariate ensemble Model </a:t>
            </a:r>
          </a:p>
        </p:txBody>
      </p:sp>
      <p:sp>
        <p:nvSpPr>
          <p:cNvPr id="5" name="Rectangle 4">
            <a:extLst>
              <a:ext uri="{FF2B5EF4-FFF2-40B4-BE49-F238E27FC236}">
                <a16:creationId xmlns:a16="http://schemas.microsoft.com/office/drawing/2014/main" id="{37CF0C4C-BC23-4FFE-80C5-54B7BD0423DA}"/>
              </a:ext>
            </a:extLst>
          </p:cNvPr>
          <p:cNvSpPr/>
          <p:nvPr/>
        </p:nvSpPr>
        <p:spPr>
          <a:xfrm>
            <a:off x="1008987" y="1224663"/>
            <a:ext cx="5087013"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400" dirty="0"/>
              <a:t>Ensemble model is average of VAR and MLP models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Rolling window ASE with ensemble  model : 6524.279</a:t>
            </a:r>
          </a:p>
        </p:txBody>
      </p:sp>
      <p:pic>
        <p:nvPicPr>
          <p:cNvPr id="7" name="Picture 6">
            <a:extLst>
              <a:ext uri="{FF2B5EF4-FFF2-40B4-BE49-F238E27FC236}">
                <a16:creationId xmlns:a16="http://schemas.microsoft.com/office/drawing/2014/main" id="{23D4DA13-D2D8-45B8-A9C7-B134BD386A9F}"/>
              </a:ext>
            </a:extLst>
          </p:cNvPr>
          <p:cNvPicPr>
            <a:picLocks noChangeAspect="1"/>
          </p:cNvPicPr>
          <p:nvPr/>
        </p:nvPicPr>
        <p:blipFill>
          <a:blip r:embed="rId2"/>
          <a:stretch>
            <a:fillRect/>
          </a:stretch>
        </p:blipFill>
        <p:spPr>
          <a:xfrm>
            <a:off x="6356794" y="993519"/>
            <a:ext cx="5334462" cy="3292125"/>
          </a:xfrm>
          <a:prstGeom prst="rect">
            <a:avLst/>
          </a:prstGeom>
        </p:spPr>
      </p:pic>
      <p:sp>
        <p:nvSpPr>
          <p:cNvPr id="8" name="Rectangle 7">
            <a:extLst>
              <a:ext uri="{FF2B5EF4-FFF2-40B4-BE49-F238E27FC236}">
                <a16:creationId xmlns:a16="http://schemas.microsoft.com/office/drawing/2014/main" id="{7C7B9BD1-A1D2-43C0-9F43-6D9C5DF6D6AB}"/>
              </a:ext>
            </a:extLst>
          </p:cNvPr>
          <p:cNvSpPr/>
          <p:nvPr/>
        </p:nvSpPr>
        <p:spPr>
          <a:xfrm>
            <a:off x="1008986" y="2540892"/>
            <a:ext cx="5087013" cy="16004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With multivariate, Ensemble of VAR and MLP model shows the best performance with respect to ASE</a:t>
            </a:r>
          </a:p>
          <a:p>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For short term forecasts, Ensemble  model can be used as it is following the latest trend</a:t>
            </a:r>
          </a:p>
          <a:p>
            <a:pPr marL="285750" indent="-285750">
              <a:buFont typeface="Wingdings" panose="05000000000000000000" pitchFamily="2" charset="2"/>
              <a:buChar char="Ø"/>
            </a:pPr>
            <a:endParaRPr lang="en-US" sz="1400" dirty="0">
              <a:solidFill>
                <a:prstClr val="black"/>
              </a:solidFill>
              <a:latin typeface="Calibri" panose="020F0502020204030204"/>
            </a:endParaRPr>
          </a:p>
        </p:txBody>
      </p:sp>
    </p:spTree>
    <p:extLst>
      <p:ext uri="{BB962C8B-B14F-4D97-AF65-F5344CB8AC3E}">
        <p14:creationId xmlns:p14="http://schemas.microsoft.com/office/powerpoint/2010/main" val="328469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483D-241F-49C7-8946-24B4BAEC139E}"/>
              </a:ext>
            </a:extLst>
          </p:cNvPr>
          <p:cNvSpPr>
            <a:spLocks noGrp="1"/>
          </p:cNvSpPr>
          <p:nvPr>
            <p:ph type="title" idx="4294967295"/>
          </p:nvPr>
        </p:nvSpPr>
        <p:spPr>
          <a:xfrm>
            <a:off x="2587624" y="245570"/>
            <a:ext cx="7639451" cy="487362"/>
          </a:xfrm>
        </p:spPr>
        <p:txBody>
          <a:bodyPr vert="horz" lIns="91440" tIns="45720" rIns="91440" bIns="45720" rtlCol="0" anchor="t">
            <a:normAutofit/>
          </a:bodyPr>
          <a:lstStyle/>
          <a:p>
            <a:pPr algn="ctr"/>
            <a:r>
              <a:rPr lang="en-US" sz="2800" dirty="0"/>
              <a:t>US – Univariate  ARIMA model</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AD784AB-8B60-4CA7-8A29-F4A9491FA4D2}"/>
                  </a:ext>
                </a:extLst>
              </p:cNvPr>
              <p:cNvSpPr txBox="1"/>
              <p:nvPr/>
            </p:nvSpPr>
            <p:spPr>
              <a:xfrm>
                <a:off x="723121" y="879392"/>
                <a:ext cx="4909163" cy="516630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Autofit/>
              </a:bodyPr>
              <a:lstStyle/>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Auto correlations are slowly damping out which suggest a root on the unit circle. Dickey-fuller test (p-value :0.147) also suggest that there is an evidence for root on the unit circle</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We will proceed with including only a (1-B) term (i.e. d = 1).</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The differenced data seems stationary, but the residual doesn’t seem to be white </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With respect to AIC and BIC an AR(7) model is appropriate for the differenced data.</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err="1"/>
                  <a:t>Ljung</a:t>
                </a:r>
                <a:r>
                  <a:rPr lang="en-US" sz="1600" dirty="0"/>
                  <a:t>-box test with K=24  (p-value 0.951) fail to reject null hypothesis, there is not enough evidence to suggest they are not white noise</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Final ARIMA(7,1,0) model:  </a:t>
                </a:r>
              </a:p>
              <a:p>
                <a:pPr lvl="1">
                  <a:buFont typeface="Wingdings" panose="05000000000000000000" pitchFamily="2" charset="2"/>
                  <a:buChar char="ü"/>
                </a:pPr>
                <a14:m>
                  <m:oMath xmlns:m="http://schemas.openxmlformats.org/officeDocument/2006/math">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1−</m:t>
                        </m:r>
                        <m:r>
                          <a:rPr lang="en-US" sz="1400" i="1">
                            <a:solidFill>
                              <a:srgbClr val="000000"/>
                            </a:solidFill>
                            <a:latin typeface="Cambria Math" panose="02040503050406030204" pitchFamily="18" charset="0"/>
                          </a:rPr>
                          <m:t>𝐵</m:t>
                        </m:r>
                      </m:e>
                    </m:d>
                    <m:r>
                      <a:rPr lang="en-US" sz="1400" i="1">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𝜑</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𝐵</m:t>
                        </m:r>
                      </m:e>
                    </m:d>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𝑋</m:t>
                            </m:r>
                          </m:e>
                          <m:sub>
                            <m:r>
                              <a:rPr lang="en-US" sz="1400" i="1">
                                <a:solidFill>
                                  <a:srgbClr val="000000"/>
                                </a:solidFill>
                                <a:latin typeface="Cambria Math" panose="02040503050406030204" pitchFamily="18" charset="0"/>
                              </a:rPr>
                              <m:t>𝑡</m:t>
                            </m:r>
                          </m:sub>
                        </m:sSub>
                      </m:e>
                    </m:d>
                    <m:r>
                      <a:rPr lang="en-US" sz="1400" i="1">
                        <a:solidFill>
                          <a:srgbClr val="000000"/>
                        </a:solidFill>
                        <a:latin typeface="Cambria Math" panose="02040503050406030204" pitchFamily="18" charset="0"/>
                      </a:rPr>
                      <m:t>=</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𝑎</m:t>
                        </m:r>
                      </m:e>
                      <m:sub>
                        <m:r>
                          <a:rPr lang="en-US" sz="1400" i="1">
                            <a:solidFill>
                              <a:srgbClr val="000000"/>
                            </a:solidFill>
                            <a:latin typeface="Cambria Math" panose="02040503050406030204" pitchFamily="18" charset="0"/>
                          </a:rPr>
                          <m:t>𝑡</m:t>
                        </m:r>
                      </m:sub>
                    </m:sSub>
                    <m:r>
                      <m:rPr>
                        <m:nor/>
                      </m:rPr>
                      <a:rPr lang="en-US" sz="1400">
                        <a:solidFill>
                          <a:srgbClr val="000000"/>
                        </a:solidFill>
                      </a:rPr>
                      <m:t>   </m:t>
                    </m:r>
                    <m:r>
                      <a:rPr lang="en-US" sz="1400" i="1">
                        <a:solidFill>
                          <a:srgbClr val="000000"/>
                        </a:solidFill>
                        <a:latin typeface="Cambria Math" panose="02040503050406030204" pitchFamily="18" charset="0"/>
                      </a:rPr>
                      <m:t>           </m:t>
                    </m:r>
                    <m:sSubSup>
                      <m:sSubSupPr>
                        <m:ctrlPr>
                          <a:rPr lang="en-US" sz="1400" i="1">
                            <a:solidFill>
                              <a:srgbClr val="000000"/>
                            </a:solidFill>
                            <a:latin typeface="Cambria Math" panose="02040503050406030204" pitchFamily="18" charset="0"/>
                          </a:rPr>
                        </m:ctrlPr>
                      </m:sSubSupPr>
                      <m:e>
                        <m:acc>
                          <m:accPr>
                            <m:chr m:val="̂"/>
                            <m:ctrlPr>
                              <a:rPr lang="en-US" sz="1400" i="1">
                                <a:solidFill>
                                  <a:srgbClr val="000000"/>
                                </a:solidFill>
                                <a:latin typeface="Cambria Math" panose="02040503050406030204" pitchFamily="18" charset="0"/>
                              </a:rPr>
                            </m:ctrlPr>
                          </m:accPr>
                          <m:e>
                            <m:r>
                              <a:rPr lang="en-US" sz="1400" i="1">
                                <a:solidFill>
                                  <a:srgbClr val="000000"/>
                                </a:solidFill>
                                <a:latin typeface="Cambria Math" panose="02040503050406030204" pitchFamily="18" charset="0"/>
                              </a:rPr>
                              <m:t>𝜎</m:t>
                            </m:r>
                          </m:e>
                        </m:acc>
                      </m:e>
                      <m:sub>
                        <m:r>
                          <a:rPr lang="en-US" sz="1400" i="1">
                            <a:solidFill>
                              <a:srgbClr val="000000"/>
                            </a:solidFill>
                            <a:latin typeface="Cambria Math" panose="02040503050406030204" pitchFamily="18" charset="0"/>
                          </a:rPr>
                          <m:t>𝑎</m:t>
                        </m:r>
                      </m:sub>
                      <m:sup>
                        <m:r>
                          <a:rPr lang="en-US" sz="1400" i="1">
                            <a:solidFill>
                              <a:srgbClr val="000000"/>
                            </a:solidFill>
                            <a:latin typeface="Cambria Math" panose="02040503050406030204" pitchFamily="18" charset="0"/>
                          </a:rPr>
                          <m:t>2</m:t>
                        </m:r>
                      </m:sup>
                    </m:sSubSup>
                    <m:r>
                      <a:rPr lang="en-US" sz="1400" i="1">
                        <a:solidFill>
                          <a:srgbClr val="000000"/>
                        </a:solidFill>
                        <a:latin typeface="Cambria Math" panose="02040503050406030204" pitchFamily="18" charset="0"/>
                      </a:rPr>
                      <m:t>=10866095</m:t>
                    </m:r>
                  </m:oMath>
                </a14:m>
                <a:endParaRPr lang="en-US" sz="1400" dirty="0"/>
              </a:p>
              <a:p>
                <a:pPr lvl="2"/>
                <a:r>
                  <a:rPr lang="en-US" sz="1400" dirty="0"/>
                  <a:t>Where 𝜑(𝐵) are -0.24812553 -0.10104660 -0.24197608 -0.20490533 -0.17867287  0.02210881  0.51332193</a:t>
                </a:r>
                <a:endParaRPr lang="en-US" sz="1600" dirty="0"/>
              </a:p>
              <a:p>
                <a:pPr marL="342900" indent="-285750" defTabSz="914400">
                  <a:lnSpc>
                    <a:spcPct val="110000"/>
                  </a:lnSpc>
                  <a:spcAft>
                    <a:spcPts val="600"/>
                  </a:spcAft>
                  <a:buClr>
                    <a:schemeClr val="accent1"/>
                  </a:buClr>
                  <a:buSzPct val="100000"/>
                  <a:buFont typeface="Wingdings" panose="05000000000000000000" pitchFamily="2" charset="2"/>
                  <a:buChar char="Ø"/>
                </a:pPr>
                <a:endParaRPr lang="en-US" sz="1600" dirty="0"/>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600" dirty="0"/>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600" dirty="0"/>
              </a:p>
            </p:txBody>
          </p:sp>
        </mc:Choice>
        <mc:Fallback xmlns="">
          <p:sp>
            <p:nvSpPr>
              <p:cNvPr id="13" name="TextBox 12">
                <a:extLst>
                  <a:ext uri="{FF2B5EF4-FFF2-40B4-BE49-F238E27FC236}">
                    <a16:creationId xmlns:a16="http://schemas.microsoft.com/office/drawing/2014/main" id="{3AD784AB-8B60-4CA7-8A29-F4A9491FA4D2}"/>
                  </a:ext>
                </a:extLst>
              </p:cNvPr>
              <p:cNvSpPr txBox="1">
                <a:spLocks noRot="1" noChangeAspect="1" noMove="1" noResize="1" noEditPoints="1" noAdjustHandles="1" noChangeArrowheads="1" noChangeShapeType="1" noTextEdit="1"/>
              </p:cNvSpPr>
              <p:nvPr/>
            </p:nvSpPr>
            <p:spPr>
              <a:xfrm>
                <a:off x="723121" y="879392"/>
                <a:ext cx="4909163" cy="5166301"/>
              </a:xfrm>
              <a:prstGeom prst="rect">
                <a:avLst/>
              </a:prstGeom>
              <a:blipFill>
                <a:blip r:embed="rId5"/>
                <a:stretch>
                  <a:fillRect t="-118" r="-1114" b="-940"/>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0589F4D2-385A-4D8D-9DE1-E864F0B7C25D}"/>
              </a:ext>
            </a:extLst>
          </p:cNvPr>
          <p:cNvSpPr/>
          <p:nvPr/>
        </p:nvSpPr>
        <p:spPr>
          <a:xfrm>
            <a:off x="5935088" y="2165984"/>
            <a:ext cx="3235545"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Realization and ACF with first differenced data</a:t>
            </a:r>
          </a:p>
        </p:txBody>
      </p:sp>
      <p:sp>
        <p:nvSpPr>
          <p:cNvPr id="15" name="Rectangle 14">
            <a:extLst>
              <a:ext uri="{FF2B5EF4-FFF2-40B4-BE49-F238E27FC236}">
                <a16:creationId xmlns:a16="http://schemas.microsoft.com/office/drawing/2014/main" id="{8BBC79EB-6813-4E98-BCD0-19BFDFD3C1E1}"/>
              </a:ext>
            </a:extLst>
          </p:cNvPr>
          <p:cNvSpPr/>
          <p:nvPr/>
        </p:nvSpPr>
        <p:spPr>
          <a:xfrm>
            <a:off x="5865546" y="4163365"/>
            <a:ext cx="369570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Realization and ACF with AR(7) on first differenced data</a:t>
            </a:r>
          </a:p>
        </p:txBody>
      </p:sp>
      <p:pic>
        <p:nvPicPr>
          <p:cNvPr id="5" name="Picture 4">
            <a:extLst>
              <a:ext uri="{FF2B5EF4-FFF2-40B4-BE49-F238E27FC236}">
                <a16:creationId xmlns:a16="http://schemas.microsoft.com/office/drawing/2014/main" id="{A3D092B3-726C-484E-9FE6-830298066D70}"/>
              </a:ext>
            </a:extLst>
          </p:cNvPr>
          <p:cNvPicPr>
            <a:picLocks noChangeAspect="1"/>
          </p:cNvPicPr>
          <p:nvPr/>
        </p:nvPicPr>
        <p:blipFill>
          <a:blip r:embed="rId6"/>
          <a:stretch>
            <a:fillRect/>
          </a:stretch>
        </p:blipFill>
        <p:spPr>
          <a:xfrm>
            <a:off x="7113905" y="732932"/>
            <a:ext cx="2810366" cy="1433052"/>
          </a:xfrm>
          <a:prstGeom prst="rect">
            <a:avLst/>
          </a:prstGeom>
        </p:spPr>
      </p:pic>
      <p:pic>
        <p:nvPicPr>
          <p:cNvPr id="7" name="Picture 6">
            <a:extLst>
              <a:ext uri="{FF2B5EF4-FFF2-40B4-BE49-F238E27FC236}">
                <a16:creationId xmlns:a16="http://schemas.microsoft.com/office/drawing/2014/main" id="{34245160-EDF0-4181-AD71-369C4F38CD4A}"/>
              </a:ext>
            </a:extLst>
          </p:cNvPr>
          <p:cNvPicPr>
            <a:picLocks noChangeAspect="1"/>
          </p:cNvPicPr>
          <p:nvPr/>
        </p:nvPicPr>
        <p:blipFill>
          <a:blip r:embed="rId7"/>
          <a:stretch>
            <a:fillRect/>
          </a:stretch>
        </p:blipFill>
        <p:spPr>
          <a:xfrm>
            <a:off x="5935088" y="2400210"/>
            <a:ext cx="5677465" cy="1638334"/>
          </a:xfrm>
          <a:prstGeom prst="rect">
            <a:avLst/>
          </a:prstGeom>
        </p:spPr>
      </p:pic>
      <p:pic>
        <p:nvPicPr>
          <p:cNvPr id="8" name="Picture 7">
            <a:extLst>
              <a:ext uri="{FF2B5EF4-FFF2-40B4-BE49-F238E27FC236}">
                <a16:creationId xmlns:a16="http://schemas.microsoft.com/office/drawing/2014/main" id="{89FC58DA-6B8C-49D9-9E46-5C07EFB928F6}"/>
              </a:ext>
            </a:extLst>
          </p:cNvPr>
          <p:cNvPicPr>
            <a:picLocks noChangeAspect="1"/>
          </p:cNvPicPr>
          <p:nvPr/>
        </p:nvPicPr>
        <p:blipFill>
          <a:blip r:embed="rId8"/>
          <a:stretch>
            <a:fillRect/>
          </a:stretch>
        </p:blipFill>
        <p:spPr>
          <a:xfrm>
            <a:off x="5935088" y="4407359"/>
            <a:ext cx="5677465" cy="1638334"/>
          </a:xfrm>
          <a:prstGeom prst="rect">
            <a:avLst/>
          </a:prstGeom>
        </p:spPr>
      </p:pic>
    </p:spTree>
    <p:extLst>
      <p:ext uri="{BB962C8B-B14F-4D97-AF65-F5344CB8AC3E}">
        <p14:creationId xmlns:p14="http://schemas.microsoft.com/office/powerpoint/2010/main" val="46815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4627319-5101-4500-AAC2-94A481834F73}"/>
              </a:ext>
            </a:extLst>
          </p:cNvPr>
          <p:cNvSpPr txBox="1">
            <a:spLocks/>
          </p:cNvSpPr>
          <p:nvPr/>
        </p:nvSpPr>
        <p:spPr>
          <a:xfrm>
            <a:off x="2587624" y="245570"/>
            <a:ext cx="7683839" cy="42025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800" dirty="0"/>
              <a:t>US – Univariate MLP model</a:t>
            </a:r>
          </a:p>
        </p:txBody>
      </p:sp>
      <p:sp>
        <p:nvSpPr>
          <p:cNvPr id="10" name="Rectangle 9">
            <a:extLst>
              <a:ext uri="{FF2B5EF4-FFF2-40B4-BE49-F238E27FC236}">
                <a16:creationId xmlns:a16="http://schemas.microsoft.com/office/drawing/2014/main" id="{8F84B78F-AF14-4B00-8B12-CCF6B1F2DD97}"/>
              </a:ext>
            </a:extLst>
          </p:cNvPr>
          <p:cNvSpPr/>
          <p:nvPr/>
        </p:nvSpPr>
        <p:spPr>
          <a:xfrm>
            <a:off x="621437" y="1971362"/>
            <a:ext cx="5474563"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a:t>Hyper parameter:</a:t>
            </a:r>
          </a:p>
          <a:p>
            <a:endParaRPr lang="en-US" dirty="0"/>
          </a:p>
          <a:p>
            <a:r>
              <a:rPr lang="en-US" dirty="0"/>
              <a:t>MLP fit with 5 hidden nodes and 100 repetitions.</a:t>
            </a:r>
          </a:p>
          <a:p>
            <a:r>
              <a:rPr lang="en-US" dirty="0"/>
              <a:t>Univariate lags: (1,3,4)</a:t>
            </a:r>
          </a:p>
          <a:p>
            <a:r>
              <a:rPr lang="en-US" dirty="0"/>
              <a:t>Forecast combined using the median operator.</a:t>
            </a:r>
          </a:p>
        </p:txBody>
      </p:sp>
      <p:pic>
        <p:nvPicPr>
          <p:cNvPr id="3" name="Picture 2">
            <a:extLst>
              <a:ext uri="{FF2B5EF4-FFF2-40B4-BE49-F238E27FC236}">
                <a16:creationId xmlns:a16="http://schemas.microsoft.com/office/drawing/2014/main" id="{4F004B21-D01B-43A1-9FDF-C8E578C99A7A}"/>
              </a:ext>
            </a:extLst>
          </p:cNvPr>
          <p:cNvPicPr>
            <a:picLocks noChangeAspect="1"/>
          </p:cNvPicPr>
          <p:nvPr/>
        </p:nvPicPr>
        <p:blipFill>
          <a:blip r:embed="rId2"/>
          <a:stretch>
            <a:fillRect/>
          </a:stretch>
        </p:blipFill>
        <p:spPr>
          <a:xfrm>
            <a:off x="6429543" y="1134867"/>
            <a:ext cx="5334462" cy="3292125"/>
          </a:xfrm>
          <a:prstGeom prst="rect">
            <a:avLst/>
          </a:prstGeom>
        </p:spPr>
      </p:pic>
    </p:spTree>
    <p:extLst>
      <p:ext uri="{BB962C8B-B14F-4D97-AF65-F5344CB8AC3E}">
        <p14:creationId xmlns:p14="http://schemas.microsoft.com/office/powerpoint/2010/main" val="1389806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B43-D079-4886-8D73-1D6E5ECA96B9}"/>
              </a:ext>
            </a:extLst>
          </p:cNvPr>
          <p:cNvSpPr>
            <a:spLocks noGrp="1"/>
          </p:cNvSpPr>
          <p:nvPr>
            <p:ph type="title" idx="4294967295"/>
          </p:nvPr>
        </p:nvSpPr>
        <p:spPr>
          <a:xfrm>
            <a:off x="1564859" y="17879"/>
            <a:ext cx="7996391" cy="460544"/>
          </a:xfrm>
        </p:spPr>
        <p:txBody>
          <a:bodyPr vert="horz" lIns="91440" tIns="45720" rIns="91440" bIns="0" rtlCol="0" anchor="b">
            <a:normAutofit/>
          </a:bodyPr>
          <a:lstStyle/>
          <a:p>
            <a:pPr algn="ctr"/>
            <a:r>
              <a:rPr lang="en-US" sz="2800" dirty="0"/>
              <a:t>US – Univariate Model Comparison</a:t>
            </a:r>
          </a:p>
        </p:txBody>
      </p:sp>
      <p:sp>
        <p:nvSpPr>
          <p:cNvPr id="48" name="Rectangle 47">
            <a:extLst>
              <a:ext uri="{FF2B5EF4-FFF2-40B4-BE49-F238E27FC236}">
                <a16:creationId xmlns:a16="http://schemas.microsoft.com/office/drawing/2014/main" id="{FBE7B19D-F3F0-43BF-834E-8A916155E2DA}"/>
              </a:ext>
            </a:extLst>
          </p:cNvPr>
          <p:cNvSpPr/>
          <p:nvPr/>
        </p:nvSpPr>
        <p:spPr>
          <a:xfrm>
            <a:off x="4732185" y="3539624"/>
            <a:ext cx="744760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MLP model  </a:t>
            </a:r>
          </a:p>
        </p:txBody>
      </p:sp>
      <p:sp>
        <p:nvSpPr>
          <p:cNvPr id="49" name="Rectangle 48">
            <a:extLst>
              <a:ext uri="{FF2B5EF4-FFF2-40B4-BE49-F238E27FC236}">
                <a16:creationId xmlns:a16="http://schemas.microsoft.com/office/drawing/2014/main" id="{593543C4-A7F2-4920-845E-7DA1B63999EE}"/>
              </a:ext>
            </a:extLst>
          </p:cNvPr>
          <p:cNvSpPr/>
          <p:nvPr/>
        </p:nvSpPr>
        <p:spPr>
          <a:xfrm>
            <a:off x="5694323" y="3790697"/>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Long term (next 60 days) Forecasts</a:t>
            </a:r>
          </a:p>
        </p:txBody>
      </p:sp>
      <p:sp>
        <p:nvSpPr>
          <p:cNvPr id="50" name="Rectangle 49">
            <a:extLst>
              <a:ext uri="{FF2B5EF4-FFF2-40B4-BE49-F238E27FC236}">
                <a16:creationId xmlns:a16="http://schemas.microsoft.com/office/drawing/2014/main" id="{90B2AA12-F0CB-4818-8780-14B4954032C2}"/>
              </a:ext>
            </a:extLst>
          </p:cNvPr>
          <p:cNvSpPr/>
          <p:nvPr/>
        </p:nvSpPr>
        <p:spPr>
          <a:xfrm>
            <a:off x="9418124" y="3790697"/>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Short term (next 7 days) Forecasts</a:t>
            </a:r>
          </a:p>
        </p:txBody>
      </p:sp>
      <p:sp>
        <p:nvSpPr>
          <p:cNvPr id="51" name="Rectangle 50">
            <a:extLst>
              <a:ext uri="{FF2B5EF4-FFF2-40B4-BE49-F238E27FC236}">
                <a16:creationId xmlns:a16="http://schemas.microsoft.com/office/drawing/2014/main" id="{0AE82AB7-917D-49A1-B3D0-0586950769EB}"/>
              </a:ext>
            </a:extLst>
          </p:cNvPr>
          <p:cNvSpPr/>
          <p:nvPr/>
        </p:nvSpPr>
        <p:spPr>
          <a:xfrm>
            <a:off x="4793762" y="1132583"/>
            <a:ext cx="744760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ARIMA(7,1,0) model  </a:t>
            </a:r>
          </a:p>
        </p:txBody>
      </p:sp>
      <p:sp>
        <p:nvSpPr>
          <p:cNvPr id="52" name="Rectangle 51">
            <a:extLst>
              <a:ext uri="{FF2B5EF4-FFF2-40B4-BE49-F238E27FC236}">
                <a16:creationId xmlns:a16="http://schemas.microsoft.com/office/drawing/2014/main" id="{619D60B7-1A1C-4022-856F-061670106F3A}"/>
              </a:ext>
            </a:extLst>
          </p:cNvPr>
          <p:cNvSpPr/>
          <p:nvPr/>
        </p:nvSpPr>
        <p:spPr>
          <a:xfrm>
            <a:off x="5694323" y="1378396"/>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Long term (next 60 days) Forecasts</a:t>
            </a:r>
          </a:p>
        </p:txBody>
      </p:sp>
      <p:sp>
        <p:nvSpPr>
          <p:cNvPr id="53" name="Rectangle 52">
            <a:extLst>
              <a:ext uri="{FF2B5EF4-FFF2-40B4-BE49-F238E27FC236}">
                <a16:creationId xmlns:a16="http://schemas.microsoft.com/office/drawing/2014/main" id="{0FC928FF-1FC8-4CA2-88FC-03762E36F084}"/>
              </a:ext>
            </a:extLst>
          </p:cNvPr>
          <p:cNvSpPr/>
          <p:nvPr/>
        </p:nvSpPr>
        <p:spPr>
          <a:xfrm>
            <a:off x="9350667" y="1361815"/>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Short term (next 7 days) Forecasts</a:t>
            </a:r>
          </a:p>
        </p:txBody>
      </p:sp>
      <p:sp>
        <p:nvSpPr>
          <p:cNvPr id="33" name="Rectangle 32">
            <a:extLst>
              <a:ext uri="{FF2B5EF4-FFF2-40B4-BE49-F238E27FC236}">
                <a16:creationId xmlns:a16="http://schemas.microsoft.com/office/drawing/2014/main" id="{DC77D58D-2EC2-497A-A93C-30D9EAC58BBA}"/>
              </a:ext>
            </a:extLst>
          </p:cNvPr>
          <p:cNvSpPr/>
          <p:nvPr/>
        </p:nvSpPr>
        <p:spPr>
          <a:xfrm>
            <a:off x="7166704" y="662374"/>
            <a:ext cx="3229047"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FORECASTS Comparison</a:t>
            </a:r>
          </a:p>
        </p:txBody>
      </p:sp>
      <p:sp>
        <p:nvSpPr>
          <p:cNvPr id="34" name="Rectangle 33">
            <a:extLst>
              <a:ext uri="{FF2B5EF4-FFF2-40B4-BE49-F238E27FC236}">
                <a16:creationId xmlns:a16="http://schemas.microsoft.com/office/drawing/2014/main" id="{D382E61F-AF54-4E84-B6AD-289B4435553E}"/>
              </a:ext>
            </a:extLst>
          </p:cNvPr>
          <p:cNvSpPr/>
          <p:nvPr/>
        </p:nvSpPr>
        <p:spPr>
          <a:xfrm>
            <a:off x="843379" y="743591"/>
            <a:ext cx="3320248"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ASE Comparison</a:t>
            </a:r>
          </a:p>
        </p:txBody>
      </p:sp>
      <p:sp>
        <p:nvSpPr>
          <p:cNvPr id="35" name="Rectangle 34">
            <a:extLst>
              <a:ext uri="{FF2B5EF4-FFF2-40B4-BE49-F238E27FC236}">
                <a16:creationId xmlns:a16="http://schemas.microsoft.com/office/drawing/2014/main" id="{AD7C2422-115F-42B4-8C3F-F2EA7335F998}"/>
              </a:ext>
            </a:extLst>
          </p:cNvPr>
          <p:cNvSpPr/>
          <p:nvPr/>
        </p:nvSpPr>
        <p:spPr>
          <a:xfrm>
            <a:off x="571243" y="1272864"/>
            <a:ext cx="3320248"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sz="1400" dirty="0"/>
              <a:t>Rolling window ASE with ARIMA model : 50233680</a:t>
            </a:r>
          </a:p>
        </p:txBody>
      </p:sp>
      <p:sp>
        <p:nvSpPr>
          <p:cNvPr id="38" name="Rectangle 37">
            <a:extLst>
              <a:ext uri="{FF2B5EF4-FFF2-40B4-BE49-F238E27FC236}">
                <a16:creationId xmlns:a16="http://schemas.microsoft.com/office/drawing/2014/main" id="{BFF0A969-89E2-440D-A1B0-E7E45B38C814}"/>
              </a:ext>
            </a:extLst>
          </p:cNvPr>
          <p:cNvSpPr/>
          <p:nvPr/>
        </p:nvSpPr>
        <p:spPr>
          <a:xfrm>
            <a:off x="646994" y="3740865"/>
            <a:ext cx="3320248"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sz="1400" dirty="0"/>
              <a:t>Rolling window ASE with MLP model : 17558949 </a:t>
            </a:r>
          </a:p>
        </p:txBody>
      </p:sp>
      <p:pic>
        <p:nvPicPr>
          <p:cNvPr id="5" name="Picture 4">
            <a:extLst>
              <a:ext uri="{FF2B5EF4-FFF2-40B4-BE49-F238E27FC236}">
                <a16:creationId xmlns:a16="http://schemas.microsoft.com/office/drawing/2014/main" id="{49159C35-79C9-4A4D-9911-E36817D8AFFA}"/>
              </a:ext>
            </a:extLst>
          </p:cNvPr>
          <p:cNvPicPr>
            <a:picLocks noChangeAspect="1"/>
          </p:cNvPicPr>
          <p:nvPr/>
        </p:nvPicPr>
        <p:blipFill>
          <a:blip r:embed="rId2"/>
          <a:stretch>
            <a:fillRect/>
          </a:stretch>
        </p:blipFill>
        <p:spPr>
          <a:xfrm>
            <a:off x="937588" y="4264085"/>
            <a:ext cx="3181403" cy="1715612"/>
          </a:xfrm>
          <a:prstGeom prst="rect">
            <a:avLst/>
          </a:prstGeom>
        </p:spPr>
      </p:pic>
      <p:pic>
        <p:nvPicPr>
          <p:cNvPr id="8" name="Picture 7">
            <a:extLst>
              <a:ext uri="{FF2B5EF4-FFF2-40B4-BE49-F238E27FC236}">
                <a16:creationId xmlns:a16="http://schemas.microsoft.com/office/drawing/2014/main" id="{EFD83421-8487-4AF2-9D4A-F48D8B903A62}"/>
              </a:ext>
            </a:extLst>
          </p:cNvPr>
          <p:cNvPicPr>
            <a:picLocks noChangeAspect="1"/>
          </p:cNvPicPr>
          <p:nvPr/>
        </p:nvPicPr>
        <p:blipFill>
          <a:blip r:embed="rId3"/>
          <a:stretch>
            <a:fillRect/>
          </a:stretch>
        </p:blipFill>
        <p:spPr>
          <a:xfrm>
            <a:off x="5232428" y="4002475"/>
            <a:ext cx="3274624" cy="1890899"/>
          </a:xfrm>
          <a:prstGeom prst="rect">
            <a:avLst/>
          </a:prstGeom>
        </p:spPr>
      </p:pic>
      <p:pic>
        <p:nvPicPr>
          <p:cNvPr id="12" name="Picture 11">
            <a:extLst>
              <a:ext uri="{FF2B5EF4-FFF2-40B4-BE49-F238E27FC236}">
                <a16:creationId xmlns:a16="http://schemas.microsoft.com/office/drawing/2014/main" id="{C48A79D4-ABB5-4DAA-A51E-BF2A981B3978}"/>
              </a:ext>
            </a:extLst>
          </p:cNvPr>
          <p:cNvPicPr>
            <a:picLocks noChangeAspect="1"/>
          </p:cNvPicPr>
          <p:nvPr/>
        </p:nvPicPr>
        <p:blipFill>
          <a:blip r:embed="rId4"/>
          <a:stretch>
            <a:fillRect/>
          </a:stretch>
        </p:blipFill>
        <p:spPr>
          <a:xfrm>
            <a:off x="8878142" y="4002475"/>
            <a:ext cx="3203227" cy="1890899"/>
          </a:xfrm>
          <a:prstGeom prst="rect">
            <a:avLst/>
          </a:prstGeom>
        </p:spPr>
      </p:pic>
      <p:pic>
        <p:nvPicPr>
          <p:cNvPr id="18" name="Picture 17">
            <a:extLst>
              <a:ext uri="{FF2B5EF4-FFF2-40B4-BE49-F238E27FC236}">
                <a16:creationId xmlns:a16="http://schemas.microsoft.com/office/drawing/2014/main" id="{F0CA32B0-62C5-41A5-B8EE-430E052922D2}"/>
              </a:ext>
            </a:extLst>
          </p:cNvPr>
          <p:cNvPicPr>
            <a:picLocks noChangeAspect="1"/>
          </p:cNvPicPr>
          <p:nvPr/>
        </p:nvPicPr>
        <p:blipFill>
          <a:blip r:embed="rId5"/>
          <a:stretch>
            <a:fillRect/>
          </a:stretch>
        </p:blipFill>
        <p:spPr>
          <a:xfrm>
            <a:off x="937588" y="1807599"/>
            <a:ext cx="3181403" cy="1883541"/>
          </a:xfrm>
          <a:prstGeom prst="rect">
            <a:avLst/>
          </a:prstGeom>
        </p:spPr>
      </p:pic>
      <p:pic>
        <p:nvPicPr>
          <p:cNvPr id="20" name="Picture 19">
            <a:extLst>
              <a:ext uri="{FF2B5EF4-FFF2-40B4-BE49-F238E27FC236}">
                <a16:creationId xmlns:a16="http://schemas.microsoft.com/office/drawing/2014/main" id="{DB171696-4040-412D-9151-0BDCEB0AD9CA}"/>
              </a:ext>
            </a:extLst>
          </p:cNvPr>
          <p:cNvPicPr>
            <a:picLocks noChangeAspect="1"/>
          </p:cNvPicPr>
          <p:nvPr/>
        </p:nvPicPr>
        <p:blipFill>
          <a:blip r:embed="rId6"/>
          <a:stretch>
            <a:fillRect/>
          </a:stretch>
        </p:blipFill>
        <p:spPr>
          <a:xfrm>
            <a:off x="8811328" y="1574866"/>
            <a:ext cx="3270041" cy="1880171"/>
          </a:xfrm>
          <a:prstGeom prst="rect">
            <a:avLst/>
          </a:prstGeom>
        </p:spPr>
      </p:pic>
      <p:pic>
        <p:nvPicPr>
          <p:cNvPr id="23" name="Picture 22">
            <a:extLst>
              <a:ext uri="{FF2B5EF4-FFF2-40B4-BE49-F238E27FC236}">
                <a16:creationId xmlns:a16="http://schemas.microsoft.com/office/drawing/2014/main" id="{13F1E7D2-40DF-4C13-9378-2FA7DE39D6A3}"/>
              </a:ext>
            </a:extLst>
          </p:cNvPr>
          <p:cNvPicPr>
            <a:picLocks noChangeAspect="1"/>
          </p:cNvPicPr>
          <p:nvPr/>
        </p:nvPicPr>
        <p:blipFill>
          <a:blip r:embed="rId7"/>
          <a:stretch>
            <a:fillRect/>
          </a:stretch>
        </p:blipFill>
        <p:spPr>
          <a:xfrm>
            <a:off x="5232427" y="1575522"/>
            <a:ext cx="3272303" cy="1879515"/>
          </a:xfrm>
          <a:prstGeom prst="rect">
            <a:avLst/>
          </a:prstGeom>
        </p:spPr>
      </p:pic>
    </p:spTree>
    <p:extLst>
      <p:ext uri="{BB962C8B-B14F-4D97-AF65-F5344CB8AC3E}">
        <p14:creationId xmlns:p14="http://schemas.microsoft.com/office/powerpoint/2010/main" val="117608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95FE7-75FB-4641-B3F2-60941834EA0A}"/>
              </a:ext>
            </a:extLst>
          </p:cNvPr>
          <p:cNvSpPr>
            <a:spLocks noGrp="1"/>
          </p:cNvSpPr>
          <p:nvPr>
            <p:ph type="title"/>
          </p:nvPr>
        </p:nvSpPr>
        <p:spPr>
          <a:xfrm>
            <a:off x="652589" y="538535"/>
            <a:ext cx="9603275" cy="1049235"/>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Data Set</a:t>
            </a:r>
            <a:endParaRPr lang="en-US" dirty="0"/>
          </a:p>
        </p:txBody>
      </p:sp>
      <p:graphicFrame>
        <p:nvGraphicFramePr>
          <p:cNvPr id="4" name="Diagram 3">
            <a:extLst>
              <a:ext uri="{FF2B5EF4-FFF2-40B4-BE49-F238E27FC236}">
                <a16:creationId xmlns:a16="http://schemas.microsoft.com/office/drawing/2014/main" id="{75D92898-677D-4949-808F-EE17FF288D37}"/>
              </a:ext>
            </a:extLst>
          </p:cNvPr>
          <p:cNvGraphicFramePr/>
          <p:nvPr>
            <p:extLst>
              <p:ext uri="{D42A27DB-BD31-4B8C-83A1-F6EECF244321}">
                <p14:modId xmlns:p14="http://schemas.microsoft.com/office/powerpoint/2010/main" val="530128971"/>
              </p:ext>
            </p:extLst>
          </p:nvPr>
        </p:nvGraphicFramePr>
        <p:xfrm>
          <a:off x="2618913" y="697832"/>
          <a:ext cx="9135121" cy="4572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0B913374-8B17-4DE5-B4CE-0F468C7C740F}"/>
              </a:ext>
            </a:extLst>
          </p:cNvPr>
          <p:cNvSpPr/>
          <p:nvPr/>
        </p:nvSpPr>
        <p:spPr>
          <a:xfrm>
            <a:off x="2618913" y="5307142"/>
            <a:ext cx="9135121" cy="584775"/>
          </a:xfrm>
          <a:prstGeom prst="rect">
            <a:avLst/>
          </a:prstGeom>
        </p:spPr>
        <p:txBody>
          <a:bodyPr wrap="square">
            <a:spAutoFit/>
          </a:bodyPr>
          <a:lstStyle/>
          <a:p>
            <a:r>
              <a:rPr lang="en-US" sz="1600" dirty="0"/>
              <a:t>COVID Data was collected from the COVID tracking project   </a:t>
            </a:r>
            <a:r>
              <a:rPr lang="en-US" sz="1600" dirty="0">
                <a:hlinkClick r:id="rId8"/>
              </a:rPr>
              <a:t>https://covidtracking.com/data/download</a:t>
            </a:r>
            <a:r>
              <a:rPr lang="en-US" sz="1600" dirty="0"/>
              <a:t> </a:t>
            </a:r>
          </a:p>
          <a:p>
            <a:r>
              <a:rPr lang="en-US" sz="1600" dirty="0"/>
              <a:t>Mobility data collected from </a:t>
            </a:r>
            <a:r>
              <a:rPr lang="en-US" sz="1600" dirty="0">
                <a:hlinkClick r:id="rId9"/>
              </a:rPr>
              <a:t>https://data.bts.gov/Research-and-Statistics/Trips-by-Distance/w96p-f2qv</a:t>
            </a:r>
            <a:r>
              <a:rPr lang="en-US" sz="1600" dirty="0"/>
              <a:t> </a:t>
            </a:r>
          </a:p>
        </p:txBody>
      </p:sp>
    </p:spTree>
    <p:extLst>
      <p:ext uri="{BB962C8B-B14F-4D97-AF65-F5344CB8AC3E}">
        <p14:creationId xmlns:p14="http://schemas.microsoft.com/office/powerpoint/2010/main" val="224776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BBAF-2EF9-4EFE-B182-1F3C9BB69FFD}"/>
              </a:ext>
            </a:extLst>
          </p:cNvPr>
          <p:cNvSpPr txBox="1">
            <a:spLocks/>
          </p:cNvSpPr>
          <p:nvPr/>
        </p:nvSpPr>
        <p:spPr>
          <a:xfrm>
            <a:off x="1564859" y="17879"/>
            <a:ext cx="7996391" cy="460544"/>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800" dirty="0"/>
              <a:t>US– Univariate ensemble Model </a:t>
            </a:r>
          </a:p>
        </p:txBody>
      </p:sp>
      <p:sp>
        <p:nvSpPr>
          <p:cNvPr id="5" name="Rectangle 4">
            <a:extLst>
              <a:ext uri="{FF2B5EF4-FFF2-40B4-BE49-F238E27FC236}">
                <a16:creationId xmlns:a16="http://schemas.microsoft.com/office/drawing/2014/main" id="{37CF0C4C-BC23-4FFE-80C5-54B7BD0423DA}"/>
              </a:ext>
            </a:extLst>
          </p:cNvPr>
          <p:cNvSpPr/>
          <p:nvPr/>
        </p:nvSpPr>
        <p:spPr>
          <a:xfrm>
            <a:off x="881333" y="1175870"/>
            <a:ext cx="5087013"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400" dirty="0"/>
              <a:t>Ensemble model is average forecasts of ARIMA and MLP models</a:t>
            </a:r>
          </a:p>
          <a:p>
            <a:endParaRPr lang="en-US" sz="1400" dirty="0"/>
          </a:p>
          <a:p>
            <a:pPr marL="285750" indent="-285750">
              <a:buFont typeface="Wingdings" panose="05000000000000000000" pitchFamily="2" charset="2"/>
              <a:buChar char="Ø"/>
            </a:pPr>
            <a:r>
              <a:rPr lang="en-US" sz="1400" dirty="0"/>
              <a:t>Rolling window ASE with ensemble  model : 33,896,314</a:t>
            </a:r>
          </a:p>
        </p:txBody>
      </p:sp>
      <p:sp>
        <p:nvSpPr>
          <p:cNvPr id="7" name="Rectangle 6">
            <a:extLst>
              <a:ext uri="{FF2B5EF4-FFF2-40B4-BE49-F238E27FC236}">
                <a16:creationId xmlns:a16="http://schemas.microsoft.com/office/drawing/2014/main" id="{07D4A873-0258-48D8-86ED-DCF526CFE13F}"/>
              </a:ext>
            </a:extLst>
          </p:cNvPr>
          <p:cNvSpPr/>
          <p:nvPr/>
        </p:nvSpPr>
        <p:spPr>
          <a:xfrm>
            <a:off x="881333" y="2764505"/>
            <a:ext cx="5087013" cy="16004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With univariate, MLP model shows the best performance with respect to ASE</a:t>
            </a:r>
          </a:p>
          <a:p>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For short term forecasts, ARIMA(7,1,0) model can be used as it is following the latest trend</a:t>
            </a:r>
          </a:p>
          <a:p>
            <a:pPr marL="285750" indent="-285750" algn="ctr">
              <a:buFont typeface="Wingdings" panose="05000000000000000000" pitchFamily="2" charset="2"/>
              <a:buChar char="Ø"/>
            </a:pPr>
            <a:endParaRPr lang="en-US" sz="1400" dirty="0"/>
          </a:p>
        </p:txBody>
      </p:sp>
      <p:pic>
        <p:nvPicPr>
          <p:cNvPr id="8" name="Picture 7">
            <a:extLst>
              <a:ext uri="{FF2B5EF4-FFF2-40B4-BE49-F238E27FC236}">
                <a16:creationId xmlns:a16="http://schemas.microsoft.com/office/drawing/2014/main" id="{3908E1CE-68FB-462A-8ED4-6FED5BB9D2DE}"/>
              </a:ext>
            </a:extLst>
          </p:cNvPr>
          <p:cNvPicPr>
            <a:picLocks noChangeAspect="1"/>
          </p:cNvPicPr>
          <p:nvPr/>
        </p:nvPicPr>
        <p:blipFill>
          <a:blip r:embed="rId2"/>
          <a:stretch>
            <a:fillRect/>
          </a:stretch>
        </p:blipFill>
        <p:spPr>
          <a:xfrm>
            <a:off x="6648057" y="1118442"/>
            <a:ext cx="5334462" cy="3292125"/>
          </a:xfrm>
          <a:prstGeom prst="rect">
            <a:avLst/>
          </a:prstGeom>
        </p:spPr>
      </p:pic>
    </p:spTree>
    <p:extLst>
      <p:ext uri="{BB962C8B-B14F-4D97-AF65-F5344CB8AC3E}">
        <p14:creationId xmlns:p14="http://schemas.microsoft.com/office/powerpoint/2010/main" val="4241396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F421-DF20-4A95-961D-61FF75450096}"/>
              </a:ext>
            </a:extLst>
          </p:cNvPr>
          <p:cNvSpPr txBox="1">
            <a:spLocks/>
          </p:cNvSpPr>
          <p:nvPr/>
        </p:nvSpPr>
        <p:spPr>
          <a:xfrm>
            <a:off x="2587625" y="245570"/>
            <a:ext cx="6485354" cy="90903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US– Multivariate analysis</a:t>
            </a:r>
            <a:br>
              <a:rPr lang="en-US" dirty="0"/>
            </a:br>
            <a:r>
              <a:rPr lang="en-US" dirty="0"/>
              <a:t> </a:t>
            </a:r>
          </a:p>
        </p:txBody>
      </p:sp>
      <p:sp>
        <p:nvSpPr>
          <p:cNvPr id="5" name="Rectangle 4">
            <a:extLst>
              <a:ext uri="{FF2B5EF4-FFF2-40B4-BE49-F238E27FC236}">
                <a16:creationId xmlns:a16="http://schemas.microsoft.com/office/drawing/2014/main" id="{842EA41C-7EF2-462C-910C-D1B587C0E4C0}"/>
              </a:ext>
            </a:extLst>
          </p:cNvPr>
          <p:cNvSpPr/>
          <p:nvPr/>
        </p:nvSpPr>
        <p:spPr>
          <a:xfrm>
            <a:off x="509081" y="909428"/>
            <a:ext cx="6096000" cy="3970318"/>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285750" indent="-285750">
              <a:buFont typeface="Wingdings" panose="05000000000000000000" pitchFamily="2" charset="2"/>
              <a:buChar char="Ø"/>
            </a:pPr>
            <a:r>
              <a:rPr lang="en-US" dirty="0"/>
              <a:t>New cases is correlated to total cases </a:t>
            </a:r>
          </a:p>
          <a:p>
            <a:pPr marL="285750" indent="-285750">
              <a:buFont typeface="Wingdings" panose="05000000000000000000" pitchFamily="2" charset="2"/>
              <a:buChar char="Ø"/>
            </a:pPr>
            <a:r>
              <a:rPr lang="en-US" dirty="0"/>
              <a:t>New cases is correlated with trips between 3 to 5 miles</a:t>
            </a:r>
          </a:p>
          <a:p>
            <a:pPr marL="285750" indent="-285750">
              <a:buFont typeface="Wingdings" panose="05000000000000000000" pitchFamily="2" charset="2"/>
              <a:buChar char="Ø"/>
            </a:pPr>
            <a:r>
              <a:rPr lang="en-US" dirty="0"/>
              <a:t>New cases is correlated with trips between 1 to 3 miles</a:t>
            </a:r>
          </a:p>
          <a:p>
            <a:pPr marL="285750" indent="-285750">
              <a:buFont typeface="Wingdings" panose="05000000000000000000" pitchFamily="2" charset="2"/>
              <a:buChar char="Ø"/>
            </a:pPr>
            <a:r>
              <a:rPr lang="en-US" dirty="0"/>
              <a:t>New cases is correlated with trips less than 1 mile</a:t>
            </a:r>
          </a:p>
          <a:p>
            <a:r>
              <a:rPr lang="en-US" dirty="0"/>
              <a:t>  </a:t>
            </a:r>
          </a:p>
          <a:p>
            <a:r>
              <a:rPr lang="en-US" dirty="0"/>
              <a:t>All mobility variables are correlated with number of new cases, but all of them are highly correlated with each other, including them in the model might result in multicollinearity issue. So decided to include one of the highly correlated mobility variable in the model.</a:t>
            </a:r>
          </a:p>
          <a:p>
            <a:endParaRPr lang="en-US" dirty="0"/>
          </a:p>
          <a:p>
            <a:r>
              <a:rPr lang="en-US" dirty="0"/>
              <a:t>Using total number of cases and also trips between 1 to 3 miles as exogenous variable to forecast number of new cases</a:t>
            </a:r>
          </a:p>
          <a:p>
            <a:endParaRPr lang="en-US" dirty="0"/>
          </a:p>
        </p:txBody>
      </p:sp>
      <p:pic>
        <p:nvPicPr>
          <p:cNvPr id="6" name="Picture 5">
            <a:extLst>
              <a:ext uri="{FF2B5EF4-FFF2-40B4-BE49-F238E27FC236}">
                <a16:creationId xmlns:a16="http://schemas.microsoft.com/office/drawing/2014/main" id="{7DD20932-CCDF-4DFE-BA75-58F9A7E5AAD9}"/>
              </a:ext>
            </a:extLst>
          </p:cNvPr>
          <p:cNvPicPr>
            <a:picLocks noChangeAspect="1"/>
          </p:cNvPicPr>
          <p:nvPr/>
        </p:nvPicPr>
        <p:blipFill>
          <a:blip r:embed="rId2"/>
          <a:stretch>
            <a:fillRect/>
          </a:stretch>
        </p:blipFill>
        <p:spPr>
          <a:xfrm>
            <a:off x="6765357" y="1248524"/>
            <a:ext cx="5334462" cy="3292125"/>
          </a:xfrm>
          <a:prstGeom prst="rect">
            <a:avLst/>
          </a:prstGeom>
        </p:spPr>
      </p:pic>
    </p:spTree>
    <p:extLst>
      <p:ext uri="{BB962C8B-B14F-4D97-AF65-F5344CB8AC3E}">
        <p14:creationId xmlns:p14="http://schemas.microsoft.com/office/powerpoint/2010/main" val="992270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91D7-F315-4B84-BB16-73719756E074}"/>
              </a:ext>
            </a:extLst>
          </p:cNvPr>
          <p:cNvSpPr txBox="1">
            <a:spLocks/>
          </p:cNvSpPr>
          <p:nvPr/>
        </p:nvSpPr>
        <p:spPr>
          <a:xfrm>
            <a:off x="2587625" y="245570"/>
            <a:ext cx="7275466" cy="56229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US– Multivariate VAR model</a:t>
            </a:r>
          </a:p>
        </p:txBody>
      </p:sp>
      <p:sp>
        <p:nvSpPr>
          <p:cNvPr id="3" name="Rectangle 2">
            <a:extLst>
              <a:ext uri="{FF2B5EF4-FFF2-40B4-BE49-F238E27FC236}">
                <a16:creationId xmlns:a16="http://schemas.microsoft.com/office/drawing/2014/main" id="{119F333A-658C-4659-8304-014943028CFA}"/>
              </a:ext>
            </a:extLst>
          </p:cNvPr>
          <p:cNvSpPr/>
          <p:nvPr/>
        </p:nvSpPr>
        <p:spPr>
          <a:xfrm>
            <a:off x="678702" y="2167269"/>
            <a:ext cx="5334462" cy="14773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342900" lvl="0" indent="-342900">
              <a:buFont typeface="Wingdings" panose="05000000000000000000" pitchFamily="2" charset="2"/>
              <a:buChar char="Ø"/>
              <a:defRPr/>
            </a:pPr>
            <a:r>
              <a:rPr lang="en-US" dirty="0">
                <a:solidFill>
                  <a:prstClr val="black"/>
                </a:solidFill>
                <a:latin typeface="Calibri" panose="020F0502020204030204"/>
              </a:rPr>
              <a:t>Use </a:t>
            </a:r>
            <a:r>
              <a:rPr lang="en-US" dirty="0" err="1">
                <a:solidFill>
                  <a:prstClr val="black"/>
                </a:solidFill>
                <a:latin typeface="Calibri" panose="020F0502020204030204"/>
              </a:rPr>
              <a:t>VARselect</a:t>
            </a:r>
            <a:r>
              <a:rPr lang="en-US" dirty="0">
                <a:solidFill>
                  <a:prstClr val="black"/>
                </a:solidFill>
                <a:latin typeface="Calibri" panose="020F0502020204030204"/>
              </a:rPr>
              <a:t> and AIC to select the maximum lag to consider for various trend types</a:t>
            </a:r>
          </a:p>
          <a:p>
            <a:pPr marL="342900" lvl="0" indent="-342900">
              <a:buFont typeface="Wingdings" panose="05000000000000000000" pitchFamily="2" charset="2"/>
              <a:buChar char="Ø"/>
              <a:defRPr/>
            </a:pPr>
            <a:r>
              <a:rPr lang="en-US" dirty="0">
                <a:solidFill>
                  <a:prstClr val="black"/>
                </a:solidFill>
                <a:latin typeface="Calibri" panose="020F0502020204030204"/>
              </a:rPr>
              <a:t>Fit the model with selected lag from </a:t>
            </a:r>
            <a:r>
              <a:rPr lang="en-US" dirty="0" err="1">
                <a:solidFill>
                  <a:prstClr val="black"/>
                </a:solidFill>
                <a:latin typeface="Calibri" panose="020F0502020204030204"/>
              </a:rPr>
              <a:t>VARselect</a:t>
            </a:r>
            <a:endParaRPr lang="en-US" dirty="0">
              <a:solidFill>
                <a:prstClr val="black"/>
              </a:solidFill>
              <a:latin typeface="Calibri" panose="020F0502020204030204"/>
            </a:endParaRPr>
          </a:p>
          <a:p>
            <a:pPr marL="342900" lvl="0" indent="-342900">
              <a:buFont typeface="Wingdings" panose="05000000000000000000" pitchFamily="2" charset="2"/>
              <a:buChar char="Ø"/>
              <a:defRPr/>
            </a:pPr>
            <a:r>
              <a:rPr lang="en-US" dirty="0">
                <a:solidFill>
                  <a:prstClr val="black"/>
                </a:solidFill>
                <a:latin typeface="Calibri" panose="020F0502020204030204"/>
              </a:rPr>
              <a:t>VAR model with p =10 capture the trend </a:t>
            </a:r>
            <a:r>
              <a:rPr lang="en-US" dirty="0"/>
              <a:t>of the realization </a:t>
            </a:r>
            <a:r>
              <a:rPr lang="en-US" dirty="0">
                <a:solidFill>
                  <a:prstClr val="black"/>
                </a:solidFill>
                <a:latin typeface="Calibri" panose="020F0502020204030204"/>
              </a:rPr>
              <a:t> </a:t>
            </a:r>
          </a:p>
        </p:txBody>
      </p:sp>
      <p:pic>
        <p:nvPicPr>
          <p:cNvPr id="6" name="Picture 5">
            <a:extLst>
              <a:ext uri="{FF2B5EF4-FFF2-40B4-BE49-F238E27FC236}">
                <a16:creationId xmlns:a16="http://schemas.microsoft.com/office/drawing/2014/main" id="{7769F4FB-5D4E-4FE3-A4ED-A92056994C07}"/>
              </a:ext>
            </a:extLst>
          </p:cNvPr>
          <p:cNvPicPr>
            <a:picLocks noChangeAspect="1"/>
          </p:cNvPicPr>
          <p:nvPr/>
        </p:nvPicPr>
        <p:blipFill>
          <a:blip r:embed="rId2"/>
          <a:stretch>
            <a:fillRect/>
          </a:stretch>
        </p:blipFill>
        <p:spPr>
          <a:xfrm>
            <a:off x="6528116" y="1453569"/>
            <a:ext cx="5334462" cy="3292125"/>
          </a:xfrm>
          <a:prstGeom prst="rect">
            <a:avLst/>
          </a:prstGeom>
        </p:spPr>
      </p:pic>
    </p:spTree>
    <p:extLst>
      <p:ext uri="{BB962C8B-B14F-4D97-AF65-F5344CB8AC3E}">
        <p14:creationId xmlns:p14="http://schemas.microsoft.com/office/powerpoint/2010/main" val="2281953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C008721-D67A-48AE-BF53-42C4D7182270}"/>
              </a:ext>
            </a:extLst>
          </p:cNvPr>
          <p:cNvSpPr txBox="1">
            <a:spLocks/>
          </p:cNvSpPr>
          <p:nvPr/>
        </p:nvSpPr>
        <p:spPr>
          <a:xfrm>
            <a:off x="2587625" y="245570"/>
            <a:ext cx="7337610" cy="59038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US – Multivariate MLP model</a:t>
            </a:r>
          </a:p>
        </p:txBody>
      </p:sp>
      <p:sp>
        <p:nvSpPr>
          <p:cNvPr id="7" name="Rectangle 6">
            <a:extLst>
              <a:ext uri="{FF2B5EF4-FFF2-40B4-BE49-F238E27FC236}">
                <a16:creationId xmlns:a16="http://schemas.microsoft.com/office/drawing/2014/main" id="{CDAA299E-369A-4006-B3AB-0D92F955327A}"/>
              </a:ext>
            </a:extLst>
          </p:cNvPr>
          <p:cNvSpPr/>
          <p:nvPr/>
        </p:nvSpPr>
        <p:spPr>
          <a:xfrm>
            <a:off x="1317489" y="1244573"/>
            <a:ext cx="4344578"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600" dirty="0"/>
              <a:t>MLP fit with 5 hidden nodes and 100 repetitions.</a:t>
            </a:r>
          </a:p>
          <a:p>
            <a:r>
              <a:rPr lang="en-US" sz="1600" dirty="0"/>
              <a:t>Univariate lags: (1)</a:t>
            </a:r>
          </a:p>
          <a:p>
            <a:r>
              <a:rPr lang="en-US" sz="1600" dirty="0"/>
              <a:t>1 regressor included.</a:t>
            </a:r>
          </a:p>
          <a:p>
            <a:r>
              <a:rPr lang="en-US" sz="1600" dirty="0"/>
              <a:t>- Regressor 1 lags: (2,3,4)</a:t>
            </a:r>
          </a:p>
          <a:p>
            <a:r>
              <a:rPr lang="en-US" sz="1600" dirty="0"/>
              <a:t>Forecast combined using the median operator</a:t>
            </a:r>
          </a:p>
        </p:txBody>
      </p:sp>
      <p:pic>
        <p:nvPicPr>
          <p:cNvPr id="4" name="Picture 3">
            <a:extLst>
              <a:ext uri="{FF2B5EF4-FFF2-40B4-BE49-F238E27FC236}">
                <a16:creationId xmlns:a16="http://schemas.microsoft.com/office/drawing/2014/main" id="{762F782F-858A-485B-B1E3-1DD7A5E2A10B}"/>
              </a:ext>
            </a:extLst>
          </p:cNvPr>
          <p:cNvPicPr>
            <a:picLocks noChangeAspect="1"/>
          </p:cNvPicPr>
          <p:nvPr/>
        </p:nvPicPr>
        <p:blipFill>
          <a:blip r:embed="rId2"/>
          <a:stretch>
            <a:fillRect/>
          </a:stretch>
        </p:blipFill>
        <p:spPr>
          <a:xfrm>
            <a:off x="1317489" y="3429000"/>
            <a:ext cx="4344578" cy="1736104"/>
          </a:xfrm>
          <a:prstGeom prst="rect">
            <a:avLst/>
          </a:prstGeom>
        </p:spPr>
      </p:pic>
      <p:pic>
        <p:nvPicPr>
          <p:cNvPr id="9" name="Picture 8">
            <a:extLst>
              <a:ext uri="{FF2B5EF4-FFF2-40B4-BE49-F238E27FC236}">
                <a16:creationId xmlns:a16="http://schemas.microsoft.com/office/drawing/2014/main" id="{7CF1CF40-E30B-467E-888E-E1856B80DD5F}"/>
              </a:ext>
            </a:extLst>
          </p:cNvPr>
          <p:cNvPicPr>
            <a:picLocks noChangeAspect="1"/>
          </p:cNvPicPr>
          <p:nvPr/>
        </p:nvPicPr>
        <p:blipFill>
          <a:blip r:embed="rId3"/>
          <a:stretch>
            <a:fillRect/>
          </a:stretch>
        </p:blipFill>
        <p:spPr>
          <a:xfrm>
            <a:off x="6741745" y="1837677"/>
            <a:ext cx="4344578" cy="2840855"/>
          </a:xfrm>
          <a:prstGeom prst="rect">
            <a:avLst/>
          </a:prstGeom>
        </p:spPr>
      </p:pic>
    </p:spTree>
    <p:extLst>
      <p:ext uri="{BB962C8B-B14F-4D97-AF65-F5344CB8AC3E}">
        <p14:creationId xmlns:p14="http://schemas.microsoft.com/office/powerpoint/2010/main" val="62213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0C47-6423-4847-925E-05F08466A6C5}"/>
              </a:ext>
            </a:extLst>
          </p:cNvPr>
          <p:cNvSpPr txBox="1">
            <a:spLocks/>
          </p:cNvSpPr>
          <p:nvPr/>
        </p:nvSpPr>
        <p:spPr>
          <a:xfrm>
            <a:off x="1564859" y="17879"/>
            <a:ext cx="7996391" cy="460544"/>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800" dirty="0"/>
              <a:t>US – multivariate Model Comparison</a:t>
            </a:r>
          </a:p>
        </p:txBody>
      </p:sp>
      <p:sp>
        <p:nvSpPr>
          <p:cNvPr id="3" name="Rectangle 2">
            <a:extLst>
              <a:ext uri="{FF2B5EF4-FFF2-40B4-BE49-F238E27FC236}">
                <a16:creationId xmlns:a16="http://schemas.microsoft.com/office/drawing/2014/main" id="{F7DD2A35-200C-4CF7-BC58-2BBA1D86F191}"/>
              </a:ext>
            </a:extLst>
          </p:cNvPr>
          <p:cNvSpPr/>
          <p:nvPr/>
        </p:nvSpPr>
        <p:spPr>
          <a:xfrm>
            <a:off x="7166704" y="662374"/>
            <a:ext cx="3229047"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FORECASTS Comparison</a:t>
            </a:r>
          </a:p>
        </p:txBody>
      </p:sp>
      <p:sp>
        <p:nvSpPr>
          <p:cNvPr id="4" name="Rectangle 3">
            <a:extLst>
              <a:ext uri="{FF2B5EF4-FFF2-40B4-BE49-F238E27FC236}">
                <a16:creationId xmlns:a16="http://schemas.microsoft.com/office/drawing/2014/main" id="{68AC1DEA-C894-42CD-9D6D-1458B4E9901F}"/>
              </a:ext>
            </a:extLst>
          </p:cNvPr>
          <p:cNvSpPr/>
          <p:nvPr/>
        </p:nvSpPr>
        <p:spPr>
          <a:xfrm>
            <a:off x="843379" y="743591"/>
            <a:ext cx="3320248"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ASE Comparison</a:t>
            </a:r>
          </a:p>
        </p:txBody>
      </p:sp>
      <p:sp>
        <p:nvSpPr>
          <p:cNvPr id="5" name="Rectangle 4">
            <a:extLst>
              <a:ext uri="{FF2B5EF4-FFF2-40B4-BE49-F238E27FC236}">
                <a16:creationId xmlns:a16="http://schemas.microsoft.com/office/drawing/2014/main" id="{83727D1B-FFCE-42A8-B43C-D5B8603EACD6}"/>
              </a:ext>
            </a:extLst>
          </p:cNvPr>
          <p:cNvSpPr/>
          <p:nvPr/>
        </p:nvSpPr>
        <p:spPr>
          <a:xfrm>
            <a:off x="571243" y="1272864"/>
            <a:ext cx="4240454"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400" dirty="0"/>
              <a:t>Rolling window ASE with VAR model : </a:t>
            </a:r>
            <a:r>
              <a:rPr lang="en-US" sz="1400" dirty="0">
                <a:solidFill>
                  <a:prstClr val="black"/>
                </a:solidFill>
                <a:latin typeface="Calibri" panose="020F0502020204030204"/>
              </a:rPr>
              <a:t>2818322</a:t>
            </a:r>
            <a:endParaRPr lang="en-US" sz="1400" dirty="0"/>
          </a:p>
        </p:txBody>
      </p:sp>
      <p:sp>
        <p:nvSpPr>
          <p:cNvPr id="6" name="Rectangle 5">
            <a:extLst>
              <a:ext uri="{FF2B5EF4-FFF2-40B4-BE49-F238E27FC236}">
                <a16:creationId xmlns:a16="http://schemas.microsoft.com/office/drawing/2014/main" id="{C05490B8-F4AB-4381-A93C-882F7086A164}"/>
              </a:ext>
            </a:extLst>
          </p:cNvPr>
          <p:cNvSpPr/>
          <p:nvPr/>
        </p:nvSpPr>
        <p:spPr>
          <a:xfrm>
            <a:off x="571243" y="1956453"/>
            <a:ext cx="4146949"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400" dirty="0"/>
              <a:t>Rolling window ASE with MLP model : 9444360 </a:t>
            </a:r>
          </a:p>
        </p:txBody>
      </p:sp>
      <p:sp>
        <p:nvSpPr>
          <p:cNvPr id="7" name="Rectangle 6">
            <a:extLst>
              <a:ext uri="{FF2B5EF4-FFF2-40B4-BE49-F238E27FC236}">
                <a16:creationId xmlns:a16="http://schemas.microsoft.com/office/drawing/2014/main" id="{5C097617-ED05-44C4-9E26-20C81647592E}"/>
              </a:ext>
            </a:extLst>
          </p:cNvPr>
          <p:cNvSpPr/>
          <p:nvPr/>
        </p:nvSpPr>
        <p:spPr>
          <a:xfrm>
            <a:off x="4793762" y="1132583"/>
            <a:ext cx="744760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VAR model  </a:t>
            </a:r>
          </a:p>
        </p:txBody>
      </p:sp>
      <p:sp>
        <p:nvSpPr>
          <p:cNvPr id="8" name="Rectangle 7">
            <a:extLst>
              <a:ext uri="{FF2B5EF4-FFF2-40B4-BE49-F238E27FC236}">
                <a16:creationId xmlns:a16="http://schemas.microsoft.com/office/drawing/2014/main" id="{ECF58C9F-3D58-4749-A269-1F786388DA57}"/>
              </a:ext>
            </a:extLst>
          </p:cNvPr>
          <p:cNvSpPr/>
          <p:nvPr/>
        </p:nvSpPr>
        <p:spPr>
          <a:xfrm>
            <a:off x="4732185" y="3539624"/>
            <a:ext cx="7447602"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MLP model  </a:t>
            </a:r>
          </a:p>
        </p:txBody>
      </p:sp>
      <p:pic>
        <p:nvPicPr>
          <p:cNvPr id="9" name="Picture 8">
            <a:extLst>
              <a:ext uri="{FF2B5EF4-FFF2-40B4-BE49-F238E27FC236}">
                <a16:creationId xmlns:a16="http://schemas.microsoft.com/office/drawing/2014/main" id="{1319C687-3EB4-47C7-BAE3-88297CACE2F6}"/>
              </a:ext>
            </a:extLst>
          </p:cNvPr>
          <p:cNvPicPr>
            <a:picLocks noChangeAspect="1"/>
          </p:cNvPicPr>
          <p:nvPr/>
        </p:nvPicPr>
        <p:blipFill>
          <a:blip r:embed="rId2"/>
          <a:stretch>
            <a:fillRect/>
          </a:stretch>
        </p:blipFill>
        <p:spPr>
          <a:xfrm>
            <a:off x="8878192" y="4049315"/>
            <a:ext cx="3035117" cy="1676102"/>
          </a:xfrm>
          <a:prstGeom prst="rect">
            <a:avLst/>
          </a:prstGeom>
        </p:spPr>
      </p:pic>
      <p:pic>
        <p:nvPicPr>
          <p:cNvPr id="10" name="Picture 9">
            <a:extLst>
              <a:ext uri="{FF2B5EF4-FFF2-40B4-BE49-F238E27FC236}">
                <a16:creationId xmlns:a16="http://schemas.microsoft.com/office/drawing/2014/main" id="{D79F4339-EAAB-404F-8324-F7602EA2E747}"/>
              </a:ext>
            </a:extLst>
          </p:cNvPr>
          <p:cNvPicPr>
            <a:picLocks noChangeAspect="1"/>
          </p:cNvPicPr>
          <p:nvPr/>
        </p:nvPicPr>
        <p:blipFill>
          <a:blip r:embed="rId3"/>
          <a:stretch>
            <a:fillRect/>
          </a:stretch>
        </p:blipFill>
        <p:spPr>
          <a:xfrm>
            <a:off x="5420869" y="4049315"/>
            <a:ext cx="3035117" cy="1676102"/>
          </a:xfrm>
          <a:prstGeom prst="rect">
            <a:avLst/>
          </a:prstGeom>
        </p:spPr>
      </p:pic>
      <p:sp>
        <p:nvSpPr>
          <p:cNvPr id="11" name="Rectangle 10">
            <a:extLst>
              <a:ext uri="{FF2B5EF4-FFF2-40B4-BE49-F238E27FC236}">
                <a16:creationId xmlns:a16="http://schemas.microsoft.com/office/drawing/2014/main" id="{7D9935D0-DBCB-4CAD-80AD-79E4B95BF533}"/>
              </a:ext>
            </a:extLst>
          </p:cNvPr>
          <p:cNvSpPr/>
          <p:nvPr/>
        </p:nvSpPr>
        <p:spPr>
          <a:xfrm>
            <a:off x="5979672" y="3856467"/>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Long term (next 60 days) Forecasts</a:t>
            </a:r>
          </a:p>
        </p:txBody>
      </p:sp>
      <p:sp>
        <p:nvSpPr>
          <p:cNvPr id="12" name="Rectangle 11">
            <a:extLst>
              <a:ext uri="{FF2B5EF4-FFF2-40B4-BE49-F238E27FC236}">
                <a16:creationId xmlns:a16="http://schemas.microsoft.com/office/drawing/2014/main" id="{5CEDDB6B-D92A-4602-8D77-4F1D68DB1C26}"/>
              </a:ext>
            </a:extLst>
          </p:cNvPr>
          <p:cNvSpPr/>
          <p:nvPr/>
        </p:nvSpPr>
        <p:spPr>
          <a:xfrm>
            <a:off x="9208718" y="3856467"/>
            <a:ext cx="23740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Short term (next 7 days) Forecasts</a:t>
            </a:r>
          </a:p>
        </p:txBody>
      </p:sp>
      <p:pic>
        <p:nvPicPr>
          <p:cNvPr id="13" name="Picture 12">
            <a:extLst>
              <a:ext uri="{FF2B5EF4-FFF2-40B4-BE49-F238E27FC236}">
                <a16:creationId xmlns:a16="http://schemas.microsoft.com/office/drawing/2014/main" id="{E7C7F0C6-7666-44B4-B60D-F7C5A410B80A}"/>
              </a:ext>
            </a:extLst>
          </p:cNvPr>
          <p:cNvPicPr>
            <a:picLocks noChangeAspect="1"/>
          </p:cNvPicPr>
          <p:nvPr/>
        </p:nvPicPr>
        <p:blipFill>
          <a:blip r:embed="rId4"/>
          <a:stretch>
            <a:fillRect/>
          </a:stretch>
        </p:blipFill>
        <p:spPr>
          <a:xfrm>
            <a:off x="8878192" y="1580640"/>
            <a:ext cx="3035117" cy="1708703"/>
          </a:xfrm>
          <a:prstGeom prst="rect">
            <a:avLst/>
          </a:prstGeom>
        </p:spPr>
      </p:pic>
      <p:pic>
        <p:nvPicPr>
          <p:cNvPr id="14" name="Picture 13">
            <a:extLst>
              <a:ext uri="{FF2B5EF4-FFF2-40B4-BE49-F238E27FC236}">
                <a16:creationId xmlns:a16="http://schemas.microsoft.com/office/drawing/2014/main" id="{64529250-9905-4B19-A239-65406F2F901B}"/>
              </a:ext>
            </a:extLst>
          </p:cNvPr>
          <p:cNvPicPr>
            <a:picLocks noChangeAspect="1"/>
          </p:cNvPicPr>
          <p:nvPr/>
        </p:nvPicPr>
        <p:blipFill>
          <a:blip r:embed="rId5"/>
          <a:stretch>
            <a:fillRect/>
          </a:stretch>
        </p:blipFill>
        <p:spPr>
          <a:xfrm>
            <a:off x="5420869" y="1589707"/>
            <a:ext cx="3035117" cy="1728669"/>
          </a:xfrm>
          <a:prstGeom prst="rect">
            <a:avLst/>
          </a:prstGeom>
        </p:spPr>
      </p:pic>
    </p:spTree>
    <p:extLst>
      <p:ext uri="{BB962C8B-B14F-4D97-AF65-F5344CB8AC3E}">
        <p14:creationId xmlns:p14="http://schemas.microsoft.com/office/powerpoint/2010/main" val="98063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BBAF-2EF9-4EFE-B182-1F3C9BB69FFD}"/>
              </a:ext>
            </a:extLst>
          </p:cNvPr>
          <p:cNvSpPr txBox="1">
            <a:spLocks/>
          </p:cNvSpPr>
          <p:nvPr/>
        </p:nvSpPr>
        <p:spPr>
          <a:xfrm>
            <a:off x="1564859" y="17879"/>
            <a:ext cx="7996391" cy="460544"/>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800" dirty="0"/>
              <a:t>US– Multivariate ensemble Model </a:t>
            </a:r>
          </a:p>
        </p:txBody>
      </p:sp>
      <p:sp>
        <p:nvSpPr>
          <p:cNvPr id="5" name="Rectangle 4">
            <a:extLst>
              <a:ext uri="{FF2B5EF4-FFF2-40B4-BE49-F238E27FC236}">
                <a16:creationId xmlns:a16="http://schemas.microsoft.com/office/drawing/2014/main" id="{37CF0C4C-BC23-4FFE-80C5-54B7BD0423DA}"/>
              </a:ext>
            </a:extLst>
          </p:cNvPr>
          <p:cNvSpPr/>
          <p:nvPr/>
        </p:nvSpPr>
        <p:spPr>
          <a:xfrm>
            <a:off x="881333" y="1252132"/>
            <a:ext cx="5087013"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400" dirty="0"/>
              <a:t>Ensemble model is average of VAR and MLP models</a:t>
            </a:r>
          </a:p>
          <a:p>
            <a:endParaRPr lang="en-US" sz="1400" dirty="0"/>
          </a:p>
          <a:p>
            <a:pPr marL="285750" indent="-285750">
              <a:buFont typeface="Wingdings" panose="05000000000000000000" pitchFamily="2" charset="2"/>
              <a:buChar char="Ø"/>
            </a:pPr>
            <a:r>
              <a:rPr lang="en-US" sz="1400" dirty="0"/>
              <a:t>Rolling window ASE with ensemble  model : 4543925</a:t>
            </a:r>
          </a:p>
        </p:txBody>
      </p:sp>
      <p:sp>
        <p:nvSpPr>
          <p:cNvPr id="8" name="Rectangle 7">
            <a:extLst>
              <a:ext uri="{FF2B5EF4-FFF2-40B4-BE49-F238E27FC236}">
                <a16:creationId xmlns:a16="http://schemas.microsoft.com/office/drawing/2014/main" id="{AC2B4674-B63D-429E-8ED0-222739E79FBB}"/>
              </a:ext>
            </a:extLst>
          </p:cNvPr>
          <p:cNvSpPr/>
          <p:nvPr/>
        </p:nvSpPr>
        <p:spPr>
          <a:xfrm>
            <a:off x="881333" y="2595549"/>
            <a:ext cx="5087013" cy="16004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With univariate, VAR model shows the best performance with respect to ASE</a:t>
            </a:r>
          </a:p>
          <a:p>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For short term forecasts, Ensemble model can be used as it is following the latest trend</a:t>
            </a:r>
          </a:p>
          <a:p>
            <a:pPr marL="285750" indent="-285750" algn="ctr">
              <a:buFont typeface="Wingdings" panose="05000000000000000000" pitchFamily="2" charset="2"/>
              <a:buChar char="Ø"/>
            </a:pPr>
            <a:endParaRPr lang="en-US" sz="1400" dirty="0"/>
          </a:p>
        </p:txBody>
      </p:sp>
      <p:pic>
        <p:nvPicPr>
          <p:cNvPr id="4" name="Picture 3">
            <a:extLst>
              <a:ext uri="{FF2B5EF4-FFF2-40B4-BE49-F238E27FC236}">
                <a16:creationId xmlns:a16="http://schemas.microsoft.com/office/drawing/2014/main" id="{9FC93A68-7919-43BD-A084-0784C080A9BF}"/>
              </a:ext>
            </a:extLst>
          </p:cNvPr>
          <p:cNvPicPr>
            <a:picLocks noChangeAspect="1"/>
          </p:cNvPicPr>
          <p:nvPr/>
        </p:nvPicPr>
        <p:blipFill>
          <a:blip r:embed="rId2"/>
          <a:stretch>
            <a:fillRect/>
          </a:stretch>
        </p:blipFill>
        <p:spPr>
          <a:xfrm>
            <a:off x="6376250" y="1063091"/>
            <a:ext cx="5334462" cy="3292125"/>
          </a:xfrm>
          <a:prstGeom prst="rect">
            <a:avLst/>
          </a:prstGeom>
        </p:spPr>
      </p:pic>
    </p:spTree>
    <p:extLst>
      <p:ext uri="{BB962C8B-B14F-4D97-AF65-F5344CB8AC3E}">
        <p14:creationId xmlns:p14="http://schemas.microsoft.com/office/powerpoint/2010/main" val="236342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73C3-7A94-41C4-B40D-32295A0BB46A}"/>
              </a:ext>
            </a:extLst>
          </p:cNvPr>
          <p:cNvSpPr>
            <a:spLocks noGrp="1"/>
          </p:cNvSpPr>
          <p:nvPr>
            <p:ph type="title" idx="4294967295"/>
          </p:nvPr>
        </p:nvSpPr>
        <p:spPr>
          <a:xfrm>
            <a:off x="2796466" y="504826"/>
            <a:ext cx="5885895" cy="596005"/>
          </a:xfrm>
        </p:spPr>
        <p:txBody>
          <a:bodyPr/>
          <a:lstStyle/>
          <a:p>
            <a:pPr algn="ctr"/>
            <a:r>
              <a:rPr lang="en-US" dirty="0"/>
              <a:t>Conclusion</a:t>
            </a:r>
          </a:p>
        </p:txBody>
      </p:sp>
      <p:sp>
        <p:nvSpPr>
          <p:cNvPr id="3" name="Content Placeholder 2">
            <a:extLst>
              <a:ext uri="{FF2B5EF4-FFF2-40B4-BE49-F238E27FC236}">
                <a16:creationId xmlns:a16="http://schemas.microsoft.com/office/drawing/2014/main" id="{C2669158-3DA3-4125-8D4B-E813E3DFF03F}"/>
              </a:ext>
            </a:extLst>
          </p:cNvPr>
          <p:cNvSpPr>
            <a:spLocks noGrp="1"/>
          </p:cNvSpPr>
          <p:nvPr>
            <p:ph idx="4294967295"/>
          </p:nvPr>
        </p:nvSpPr>
        <p:spPr>
          <a:xfrm>
            <a:off x="1293812" y="1554163"/>
            <a:ext cx="9604375" cy="3449638"/>
          </a:xfrm>
        </p:spPr>
        <p:style>
          <a:lnRef idx="2">
            <a:schemeClr val="accent6"/>
          </a:lnRef>
          <a:fillRef idx="1">
            <a:schemeClr val="lt1"/>
          </a:fillRef>
          <a:effectRef idx="0">
            <a:schemeClr val="accent6"/>
          </a:effectRef>
          <a:fontRef idx="minor">
            <a:schemeClr val="dk1"/>
          </a:fontRef>
        </p:style>
        <p:txBody>
          <a:bodyPr>
            <a:normAutofit/>
          </a:bodyPr>
          <a:lstStyle/>
          <a:p>
            <a:pPr>
              <a:buFont typeface="Wingdings" panose="05000000000000000000" pitchFamily="2" charset="2"/>
              <a:buChar char="Ø"/>
            </a:pPr>
            <a:r>
              <a:rPr lang="en-US" dirty="0">
                <a:solidFill>
                  <a:prstClr val="black"/>
                </a:solidFill>
              </a:rPr>
              <a:t>Ensemble appear to improve forecasts for Washington state and ,VAR model captures the trend of realization for US.</a:t>
            </a:r>
          </a:p>
          <a:p>
            <a:pPr>
              <a:buFont typeface="Wingdings" panose="05000000000000000000" pitchFamily="2" charset="2"/>
              <a:buChar char="Ø"/>
            </a:pPr>
            <a:r>
              <a:rPr lang="en-US" dirty="0">
                <a:solidFill>
                  <a:prstClr val="black"/>
                </a:solidFill>
              </a:rPr>
              <a:t>For short term forecasts, </a:t>
            </a:r>
            <a:r>
              <a:rPr lang="en-US" dirty="0">
                <a:solidFill>
                  <a:prstClr val="black"/>
                </a:solidFill>
                <a:latin typeface="Calibri" panose="020F0502020204030204"/>
              </a:rPr>
              <a:t>Ensemble  model can be used for Washington state as well as US as it is following the latest trend</a:t>
            </a:r>
          </a:p>
          <a:p>
            <a:pPr>
              <a:buFont typeface="Wingdings" panose="05000000000000000000" pitchFamily="2" charset="2"/>
              <a:buChar char="Ø"/>
            </a:pPr>
            <a:r>
              <a:rPr lang="en-US" dirty="0">
                <a:solidFill>
                  <a:prstClr val="black"/>
                </a:solidFill>
                <a:latin typeface="Calibri" panose="020F0502020204030204"/>
                <a:cs typeface="Calibri Light" panose="020F0302020204030204"/>
              </a:rPr>
              <a:t>There are many factors influencing new COVID cases, we may not be able to use any of the models for long term forecasting</a:t>
            </a:r>
          </a:p>
          <a:p>
            <a:pPr>
              <a:buFont typeface="Wingdings" panose="05000000000000000000" pitchFamily="2" charset="2"/>
              <a:buChar char="Ø"/>
            </a:pPr>
            <a:r>
              <a:rPr lang="en-US" dirty="0">
                <a:solidFill>
                  <a:prstClr val="black"/>
                </a:solidFill>
                <a:latin typeface="Calibri" panose="020F0502020204030204"/>
              </a:rPr>
              <a:t>Addition of other exogenous variables with even stronger cross correlations may improve performance of multivariate models.</a:t>
            </a:r>
          </a:p>
          <a:p>
            <a:pPr>
              <a:buFont typeface="Wingdings" panose="05000000000000000000" pitchFamily="2" charset="2"/>
              <a:buChar char="Ø"/>
            </a:pPr>
            <a:endParaRPr lang="en-US" dirty="0">
              <a:cs typeface="Calibri Light" panose="020F0302020204030204"/>
            </a:endParaRPr>
          </a:p>
          <a:p>
            <a:endParaRPr lang="en-US" dirty="0">
              <a:cs typeface="Calibri Light" panose="020F0302020204030204"/>
            </a:endParaRPr>
          </a:p>
          <a:p>
            <a:endParaRPr lang="en-US" dirty="0">
              <a:cs typeface="Calibri Light" panose="020F0302020204030204"/>
            </a:endParaRPr>
          </a:p>
          <a:p>
            <a:endParaRPr lang="en-US" dirty="0">
              <a:solidFill>
                <a:prstClr val="black">
                  <a:hueOff val="0"/>
                  <a:satOff val="0"/>
                  <a:lumOff val="0"/>
                  <a:alphaOff val="0"/>
                </a:prstClr>
              </a:solidFill>
              <a:latin typeface="Calibri" panose="020F0502020204030204"/>
              <a:cs typeface="Calibri Light" panose="020F0302020204030204"/>
            </a:endParaRPr>
          </a:p>
          <a:p>
            <a:endParaRPr lang="en-US" dirty="0"/>
          </a:p>
        </p:txBody>
      </p:sp>
    </p:spTree>
    <p:extLst>
      <p:ext uri="{BB962C8B-B14F-4D97-AF65-F5344CB8AC3E}">
        <p14:creationId xmlns:p14="http://schemas.microsoft.com/office/powerpoint/2010/main" val="158265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6268AF-54A1-465B-8D6D-2EB89F3BB842}"/>
              </a:ext>
            </a:extLst>
          </p:cNvPr>
          <p:cNvSpPr txBox="1">
            <a:spLocks/>
          </p:cNvSpPr>
          <p:nvPr/>
        </p:nvSpPr>
        <p:spPr>
          <a:xfrm>
            <a:off x="652589" y="538535"/>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latin typeface="Calibri" panose="020F0502020204030204" pitchFamily="34" charset="0"/>
                <a:ea typeface="Calibri" panose="020F0502020204030204" pitchFamily="34" charset="0"/>
                <a:cs typeface="Times New Roman" panose="02020603050405020304" pitchFamily="18" charset="0"/>
              </a:rPr>
              <a:t>EDA</a:t>
            </a:r>
            <a:endParaRPr lang="en-US" dirty="0"/>
          </a:p>
        </p:txBody>
      </p:sp>
      <p:graphicFrame>
        <p:nvGraphicFramePr>
          <p:cNvPr id="5" name="Diagram 4">
            <a:extLst>
              <a:ext uri="{FF2B5EF4-FFF2-40B4-BE49-F238E27FC236}">
                <a16:creationId xmlns:a16="http://schemas.microsoft.com/office/drawing/2014/main" id="{4CC1AF79-AB6E-4CF6-9DD7-EACEDC3846BB}"/>
              </a:ext>
            </a:extLst>
          </p:cNvPr>
          <p:cNvGraphicFramePr/>
          <p:nvPr>
            <p:extLst>
              <p:ext uri="{D42A27DB-BD31-4B8C-83A1-F6EECF244321}">
                <p14:modId xmlns:p14="http://schemas.microsoft.com/office/powerpoint/2010/main" val="90380846"/>
              </p:ext>
            </p:extLst>
          </p:nvPr>
        </p:nvGraphicFramePr>
        <p:xfrm>
          <a:off x="1816422" y="622440"/>
          <a:ext cx="9065553" cy="4091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76B936E-B3C7-49EB-AB0A-E4B3DCE24016}"/>
              </a:ext>
            </a:extLst>
          </p:cNvPr>
          <p:cNvPicPr>
            <a:picLocks noChangeAspect="1"/>
          </p:cNvPicPr>
          <p:nvPr/>
        </p:nvPicPr>
        <p:blipFill>
          <a:blip r:embed="rId7"/>
          <a:stretch>
            <a:fillRect/>
          </a:stretch>
        </p:blipFill>
        <p:spPr>
          <a:xfrm>
            <a:off x="1816422" y="3743373"/>
            <a:ext cx="3750244" cy="2185948"/>
          </a:xfrm>
          <a:prstGeom prst="rect">
            <a:avLst/>
          </a:prstGeom>
        </p:spPr>
      </p:pic>
      <p:pic>
        <p:nvPicPr>
          <p:cNvPr id="9" name="Picture 8">
            <a:extLst>
              <a:ext uri="{FF2B5EF4-FFF2-40B4-BE49-F238E27FC236}">
                <a16:creationId xmlns:a16="http://schemas.microsoft.com/office/drawing/2014/main" id="{6A1D258D-F7AF-458B-9ED8-050250120E6C}"/>
              </a:ext>
            </a:extLst>
          </p:cNvPr>
          <p:cNvPicPr>
            <a:picLocks noChangeAspect="1"/>
          </p:cNvPicPr>
          <p:nvPr/>
        </p:nvPicPr>
        <p:blipFill>
          <a:blip r:embed="rId8"/>
          <a:stretch>
            <a:fillRect/>
          </a:stretch>
        </p:blipFill>
        <p:spPr>
          <a:xfrm>
            <a:off x="7070588" y="3743373"/>
            <a:ext cx="3750244" cy="2185948"/>
          </a:xfrm>
          <a:prstGeom prst="rect">
            <a:avLst/>
          </a:prstGeom>
        </p:spPr>
      </p:pic>
      <p:sp>
        <p:nvSpPr>
          <p:cNvPr id="10" name="Rectangle 9">
            <a:extLst>
              <a:ext uri="{FF2B5EF4-FFF2-40B4-BE49-F238E27FC236}">
                <a16:creationId xmlns:a16="http://schemas.microsoft.com/office/drawing/2014/main" id="{8C166CC8-7F5D-47C0-AED9-D1D2071E5D3A}"/>
              </a:ext>
            </a:extLst>
          </p:cNvPr>
          <p:cNvSpPr/>
          <p:nvPr/>
        </p:nvSpPr>
        <p:spPr>
          <a:xfrm>
            <a:off x="2801055" y="3466913"/>
            <a:ext cx="1554143" cy="276999"/>
          </a:xfrm>
          <a:prstGeom prst="rect">
            <a:avLst/>
          </a:prstGeom>
        </p:spPr>
        <p:txBody>
          <a:bodyPr wrap="none">
            <a:spAutoFit/>
          </a:bodyPr>
          <a:lstStyle/>
          <a:p>
            <a:pPr lvl="0"/>
            <a:r>
              <a:rPr lang="en-US" sz="1200" dirty="0"/>
              <a:t>WA State Realization </a:t>
            </a:r>
          </a:p>
        </p:txBody>
      </p:sp>
      <p:sp>
        <p:nvSpPr>
          <p:cNvPr id="15" name="Rectangle 14">
            <a:extLst>
              <a:ext uri="{FF2B5EF4-FFF2-40B4-BE49-F238E27FC236}">
                <a16:creationId xmlns:a16="http://schemas.microsoft.com/office/drawing/2014/main" id="{C090FF9C-DD54-42A5-9A9D-9A68A99A00A8}"/>
              </a:ext>
            </a:extLst>
          </p:cNvPr>
          <p:cNvSpPr/>
          <p:nvPr/>
        </p:nvSpPr>
        <p:spPr>
          <a:xfrm>
            <a:off x="8382094" y="3466374"/>
            <a:ext cx="1127232" cy="276999"/>
          </a:xfrm>
          <a:prstGeom prst="rect">
            <a:avLst/>
          </a:prstGeom>
        </p:spPr>
        <p:txBody>
          <a:bodyPr wrap="none">
            <a:spAutoFit/>
          </a:bodyPr>
          <a:lstStyle/>
          <a:p>
            <a:pPr lvl="0"/>
            <a:r>
              <a:rPr lang="en-US" sz="1200" dirty="0"/>
              <a:t>US Realization </a:t>
            </a:r>
          </a:p>
        </p:txBody>
      </p:sp>
    </p:spTree>
    <p:extLst>
      <p:ext uri="{BB962C8B-B14F-4D97-AF65-F5344CB8AC3E}">
        <p14:creationId xmlns:p14="http://schemas.microsoft.com/office/powerpoint/2010/main" val="49539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6F43-32DD-4CC0-8DDB-F58F466813FA}"/>
              </a:ext>
            </a:extLst>
          </p:cNvPr>
          <p:cNvSpPr>
            <a:spLocks noGrp="1"/>
          </p:cNvSpPr>
          <p:nvPr>
            <p:ph type="title" idx="4294967295"/>
          </p:nvPr>
        </p:nvSpPr>
        <p:spPr>
          <a:xfrm>
            <a:off x="3320255" y="627311"/>
            <a:ext cx="6152219" cy="500154"/>
          </a:xfrm>
        </p:spPr>
        <p:txBody>
          <a:bodyPr>
            <a:normAutofit fontScale="90000"/>
          </a:bodyPr>
          <a:lstStyle/>
          <a:p>
            <a:pPr algn="ctr"/>
            <a:r>
              <a:rPr lang="en-US" dirty="0"/>
              <a:t>EDA: Checking Stationarity</a:t>
            </a:r>
          </a:p>
        </p:txBody>
      </p:sp>
      <p:graphicFrame>
        <p:nvGraphicFramePr>
          <p:cNvPr id="4" name="Diagram 3">
            <a:extLst>
              <a:ext uri="{FF2B5EF4-FFF2-40B4-BE49-F238E27FC236}">
                <a16:creationId xmlns:a16="http://schemas.microsoft.com/office/drawing/2014/main" id="{6FD50998-C449-4E57-89EA-F7C62C71140B}"/>
              </a:ext>
            </a:extLst>
          </p:cNvPr>
          <p:cNvGraphicFramePr/>
          <p:nvPr>
            <p:extLst>
              <p:ext uri="{D42A27DB-BD31-4B8C-83A1-F6EECF244321}">
                <p14:modId xmlns:p14="http://schemas.microsoft.com/office/powerpoint/2010/main" val="1021246713"/>
              </p:ext>
            </p:extLst>
          </p:nvPr>
        </p:nvGraphicFramePr>
        <p:xfrm>
          <a:off x="3484566" y="1474195"/>
          <a:ext cx="5550357"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99E96EA-D396-49DC-A827-5464A5DED034}"/>
              </a:ext>
            </a:extLst>
          </p:cNvPr>
          <p:cNvPicPr>
            <a:picLocks noChangeAspect="1"/>
          </p:cNvPicPr>
          <p:nvPr/>
        </p:nvPicPr>
        <p:blipFill>
          <a:blip r:embed="rId7"/>
          <a:stretch>
            <a:fillRect/>
          </a:stretch>
        </p:blipFill>
        <p:spPr>
          <a:xfrm>
            <a:off x="479889" y="1359861"/>
            <a:ext cx="2719526" cy="2000250"/>
          </a:xfrm>
          <a:prstGeom prst="rect">
            <a:avLst/>
          </a:prstGeom>
        </p:spPr>
      </p:pic>
      <p:pic>
        <p:nvPicPr>
          <p:cNvPr id="7" name="Picture 6">
            <a:extLst>
              <a:ext uri="{FF2B5EF4-FFF2-40B4-BE49-F238E27FC236}">
                <a16:creationId xmlns:a16="http://schemas.microsoft.com/office/drawing/2014/main" id="{174D17F8-72FA-4C90-91F1-A589A592CB66}"/>
              </a:ext>
            </a:extLst>
          </p:cNvPr>
          <p:cNvPicPr>
            <a:picLocks noChangeAspect="1"/>
          </p:cNvPicPr>
          <p:nvPr/>
        </p:nvPicPr>
        <p:blipFill>
          <a:blip r:embed="rId8"/>
          <a:stretch>
            <a:fillRect/>
          </a:stretch>
        </p:blipFill>
        <p:spPr>
          <a:xfrm>
            <a:off x="9320074" y="1459909"/>
            <a:ext cx="2719526" cy="2019300"/>
          </a:xfrm>
          <a:prstGeom prst="rect">
            <a:avLst/>
          </a:prstGeom>
        </p:spPr>
      </p:pic>
      <p:sp>
        <p:nvSpPr>
          <p:cNvPr id="14" name="Rectangle 13">
            <a:extLst>
              <a:ext uri="{FF2B5EF4-FFF2-40B4-BE49-F238E27FC236}">
                <a16:creationId xmlns:a16="http://schemas.microsoft.com/office/drawing/2014/main" id="{5AD32DC7-4EC3-4F29-884A-9583B44E7F83}"/>
              </a:ext>
            </a:extLst>
          </p:cNvPr>
          <p:cNvSpPr/>
          <p:nvPr/>
        </p:nvSpPr>
        <p:spPr>
          <a:xfrm>
            <a:off x="929890" y="1149834"/>
            <a:ext cx="1554143" cy="276999"/>
          </a:xfrm>
          <a:prstGeom prst="rect">
            <a:avLst/>
          </a:prstGeom>
        </p:spPr>
        <p:txBody>
          <a:bodyPr wrap="none">
            <a:spAutoFit/>
          </a:bodyPr>
          <a:lstStyle/>
          <a:p>
            <a:pPr lvl="0"/>
            <a:r>
              <a:rPr lang="en-US" sz="1200" dirty="0"/>
              <a:t>WA State Realization </a:t>
            </a:r>
          </a:p>
        </p:txBody>
      </p:sp>
      <p:sp>
        <p:nvSpPr>
          <p:cNvPr id="15" name="Rectangle 14">
            <a:extLst>
              <a:ext uri="{FF2B5EF4-FFF2-40B4-BE49-F238E27FC236}">
                <a16:creationId xmlns:a16="http://schemas.microsoft.com/office/drawing/2014/main" id="{1FEE89D0-656B-4BF2-9C68-9EF3947C77C1}"/>
              </a:ext>
            </a:extLst>
          </p:cNvPr>
          <p:cNvSpPr/>
          <p:nvPr/>
        </p:nvSpPr>
        <p:spPr>
          <a:xfrm>
            <a:off x="10116221" y="1221362"/>
            <a:ext cx="1127232" cy="276999"/>
          </a:xfrm>
          <a:prstGeom prst="rect">
            <a:avLst/>
          </a:prstGeom>
        </p:spPr>
        <p:txBody>
          <a:bodyPr wrap="none">
            <a:spAutoFit/>
          </a:bodyPr>
          <a:lstStyle/>
          <a:p>
            <a:pPr lvl="0"/>
            <a:r>
              <a:rPr lang="en-US" sz="1200" dirty="0"/>
              <a:t>US Realization </a:t>
            </a:r>
          </a:p>
        </p:txBody>
      </p:sp>
      <p:pic>
        <p:nvPicPr>
          <p:cNvPr id="8" name="Picture 7">
            <a:extLst>
              <a:ext uri="{FF2B5EF4-FFF2-40B4-BE49-F238E27FC236}">
                <a16:creationId xmlns:a16="http://schemas.microsoft.com/office/drawing/2014/main" id="{79F894AC-D9A3-42D0-94F8-4EC2C2F4DA7C}"/>
              </a:ext>
            </a:extLst>
          </p:cNvPr>
          <p:cNvPicPr>
            <a:picLocks noChangeAspect="1"/>
          </p:cNvPicPr>
          <p:nvPr/>
        </p:nvPicPr>
        <p:blipFill>
          <a:blip r:embed="rId9"/>
          <a:stretch>
            <a:fillRect/>
          </a:stretch>
        </p:blipFill>
        <p:spPr>
          <a:xfrm>
            <a:off x="9289005" y="3717757"/>
            <a:ext cx="2719526" cy="1918882"/>
          </a:xfrm>
          <a:prstGeom prst="rect">
            <a:avLst/>
          </a:prstGeom>
        </p:spPr>
      </p:pic>
      <p:pic>
        <p:nvPicPr>
          <p:cNvPr id="9" name="Picture 8">
            <a:extLst>
              <a:ext uri="{FF2B5EF4-FFF2-40B4-BE49-F238E27FC236}">
                <a16:creationId xmlns:a16="http://schemas.microsoft.com/office/drawing/2014/main" id="{827500A1-9C82-4C43-B330-47504E017FA6}"/>
              </a:ext>
            </a:extLst>
          </p:cNvPr>
          <p:cNvPicPr>
            <a:picLocks noChangeAspect="1"/>
          </p:cNvPicPr>
          <p:nvPr/>
        </p:nvPicPr>
        <p:blipFill>
          <a:blip r:embed="rId10"/>
          <a:stretch>
            <a:fillRect/>
          </a:stretch>
        </p:blipFill>
        <p:spPr>
          <a:xfrm>
            <a:off x="479889" y="3555922"/>
            <a:ext cx="2750595" cy="2047875"/>
          </a:xfrm>
          <a:prstGeom prst="rect">
            <a:avLst/>
          </a:prstGeom>
        </p:spPr>
      </p:pic>
    </p:spTree>
    <p:extLst>
      <p:ext uri="{BB962C8B-B14F-4D97-AF65-F5344CB8AC3E}">
        <p14:creationId xmlns:p14="http://schemas.microsoft.com/office/powerpoint/2010/main" val="411334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4F4E5-1DBF-4D2B-AFA9-7243C118CE46}"/>
              </a:ext>
            </a:extLst>
          </p:cNvPr>
          <p:cNvSpPr>
            <a:spLocks noGrp="1"/>
          </p:cNvSpPr>
          <p:nvPr>
            <p:ph type="title" idx="4294967295"/>
          </p:nvPr>
        </p:nvSpPr>
        <p:spPr>
          <a:xfrm>
            <a:off x="2698811" y="653943"/>
            <a:ext cx="6427433" cy="553420"/>
          </a:xfrm>
        </p:spPr>
        <p:txBody>
          <a:bodyPr>
            <a:normAutofit/>
          </a:bodyPr>
          <a:lstStyle/>
          <a:p>
            <a:r>
              <a:rPr lang="en-US" dirty="0"/>
              <a:t>EDA: Checking Stationarity</a:t>
            </a:r>
          </a:p>
        </p:txBody>
      </p:sp>
      <p:graphicFrame>
        <p:nvGraphicFramePr>
          <p:cNvPr id="4" name="Diagram 3">
            <a:extLst>
              <a:ext uri="{FF2B5EF4-FFF2-40B4-BE49-F238E27FC236}">
                <a16:creationId xmlns:a16="http://schemas.microsoft.com/office/drawing/2014/main" id="{5D944044-027D-46EC-A722-FA1E5F4368F1}"/>
              </a:ext>
            </a:extLst>
          </p:cNvPr>
          <p:cNvGraphicFramePr/>
          <p:nvPr>
            <p:extLst>
              <p:ext uri="{D42A27DB-BD31-4B8C-83A1-F6EECF244321}">
                <p14:modId xmlns:p14="http://schemas.microsoft.com/office/powerpoint/2010/main" val="4032846721"/>
              </p:ext>
            </p:extLst>
          </p:nvPr>
        </p:nvGraphicFramePr>
        <p:xfrm>
          <a:off x="3604275" y="1271578"/>
          <a:ext cx="4865022" cy="3877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CF46C479-0A69-4DA1-AE59-B96BF1E25909}"/>
              </a:ext>
            </a:extLst>
          </p:cNvPr>
          <p:cNvPicPr>
            <a:picLocks noChangeAspect="1"/>
          </p:cNvPicPr>
          <p:nvPr/>
        </p:nvPicPr>
        <p:blipFill>
          <a:blip r:embed="rId7"/>
          <a:stretch>
            <a:fillRect/>
          </a:stretch>
        </p:blipFill>
        <p:spPr>
          <a:xfrm>
            <a:off x="533155" y="2292017"/>
            <a:ext cx="2719526" cy="2000250"/>
          </a:xfrm>
          <a:prstGeom prst="rect">
            <a:avLst/>
          </a:prstGeom>
        </p:spPr>
      </p:pic>
      <p:pic>
        <p:nvPicPr>
          <p:cNvPr id="12" name="Picture 11">
            <a:extLst>
              <a:ext uri="{FF2B5EF4-FFF2-40B4-BE49-F238E27FC236}">
                <a16:creationId xmlns:a16="http://schemas.microsoft.com/office/drawing/2014/main" id="{6C9A6395-2933-4A51-A2CE-2526746500D1}"/>
              </a:ext>
            </a:extLst>
          </p:cNvPr>
          <p:cNvPicPr>
            <a:picLocks noChangeAspect="1"/>
          </p:cNvPicPr>
          <p:nvPr/>
        </p:nvPicPr>
        <p:blipFill>
          <a:blip r:embed="rId8"/>
          <a:stretch>
            <a:fillRect/>
          </a:stretch>
        </p:blipFill>
        <p:spPr>
          <a:xfrm>
            <a:off x="9076393" y="2383838"/>
            <a:ext cx="2719526" cy="2019300"/>
          </a:xfrm>
          <a:prstGeom prst="rect">
            <a:avLst/>
          </a:prstGeom>
        </p:spPr>
      </p:pic>
      <p:sp>
        <p:nvSpPr>
          <p:cNvPr id="13" name="Rectangle 12">
            <a:extLst>
              <a:ext uri="{FF2B5EF4-FFF2-40B4-BE49-F238E27FC236}">
                <a16:creationId xmlns:a16="http://schemas.microsoft.com/office/drawing/2014/main" id="{7AD6F5FA-6B08-4852-BFFB-9966556527B4}"/>
              </a:ext>
            </a:extLst>
          </p:cNvPr>
          <p:cNvSpPr/>
          <p:nvPr/>
        </p:nvSpPr>
        <p:spPr>
          <a:xfrm>
            <a:off x="1115846" y="2059406"/>
            <a:ext cx="1554143" cy="276999"/>
          </a:xfrm>
          <a:prstGeom prst="rect">
            <a:avLst/>
          </a:prstGeom>
        </p:spPr>
        <p:txBody>
          <a:bodyPr wrap="none">
            <a:spAutoFit/>
          </a:bodyPr>
          <a:lstStyle/>
          <a:p>
            <a:pPr lvl="0"/>
            <a:r>
              <a:rPr lang="en-US" sz="1200" dirty="0"/>
              <a:t>WA State Realization </a:t>
            </a:r>
          </a:p>
        </p:txBody>
      </p:sp>
      <p:sp>
        <p:nvSpPr>
          <p:cNvPr id="15" name="Rectangle 14">
            <a:extLst>
              <a:ext uri="{FF2B5EF4-FFF2-40B4-BE49-F238E27FC236}">
                <a16:creationId xmlns:a16="http://schemas.microsoft.com/office/drawing/2014/main" id="{9ADC8885-B862-4205-A956-DAA5A6849001}"/>
              </a:ext>
            </a:extLst>
          </p:cNvPr>
          <p:cNvSpPr/>
          <p:nvPr/>
        </p:nvSpPr>
        <p:spPr>
          <a:xfrm>
            <a:off x="9793643" y="2153517"/>
            <a:ext cx="1127232" cy="276999"/>
          </a:xfrm>
          <a:prstGeom prst="rect">
            <a:avLst/>
          </a:prstGeom>
        </p:spPr>
        <p:txBody>
          <a:bodyPr wrap="none">
            <a:spAutoFit/>
          </a:bodyPr>
          <a:lstStyle/>
          <a:p>
            <a:pPr lvl="0"/>
            <a:r>
              <a:rPr lang="en-US" sz="1200" dirty="0"/>
              <a:t>US Realization </a:t>
            </a:r>
          </a:p>
        </p:txBody>
      </p:sp>
    </p:spTree>
    <p:extLst>
      <p:ext uri="{BB962C8B-B14F-4D97-AF65-F5344CB8AC3E}">
        <p14:creationId xmlns:p14="http://schemas.microsoft.com/office/powerpoint/2010/main" val="77755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F2AF-4BA4-4562-A192-C0B18A3D2209}"/>
              </a:ext>
            </a:extLst>
          </p:cNvPr>
          <p:cNvSpPr>
            <a:spLocks noGrp="1"/>
          </p:cNvSpPr>
          <p:nvPr>
            <p:ph type="title" idx="4294967295"/>
          </p:nvPr>
        </p:nvSpPr>
        <p:spPr>
          <a:xfrm>
            <a:off x="2885243" y="787108"/>
            <a:ext cx="6658252" cy="482399"/>
          </a:xfrm>
        </p:spPr>
        <p:txBody>
          <a:bodyPr>
            <a:normAutofit fontScale="90000"/>
          </a:bodyPr>
          <a:lstStyle/>
          <a:p>
            <a:pPr algn="ctr"/>
            <a:r>
              <a:rPr lang="en-US" dirty="0"/>
              <a:t>EDA: Checking Stationarity</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1B82FE93-A443-4C57-BF3B-369E316B55E4}"/>
                  </a:ext>
                </a:extLst>
              </p:cNvPr>
              <p:cNvGraphicFramePr/>
              <p:nvPr>
                <p:extLst>
                  <p:ext uri="{D42A27DB-BD31-4B8C-83A1-F6EECF244321}">
                    <p14:modId xmlns:p14="http://schemas.microsoft.com/office/powerpoint/2010/main" val="2280423957"/>
                  </p:ext>
                </p:extLst>
              </p:nvPr>
            </p:nvGraphicFramePr>
            <p:xfrm>
              <a:off x="3439190" y="1575506"/>
              <a:ext cx="5550357" cy="3735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Diagram 3">
                <a:extLst>
                  <a:ext uri="{FF2B5EF4-FFF2-40B4-BE49-F238E27FC236}">
                    <a16:creationId xmlns:a16="http://schemas.microsoft.com/office/drawing/2014/main" id="{1B82FE93-A443-4C57-BF3B-369E316B55E4}"/>
                  </a:ext>
                </a:extLst>
              </p:cNvPr>
              <p:cNvGraphicFramePr/>
              <p:nvPr>
                <p:extLst>
                  <p:ext uri="{D42A27DB-BD31-4B8C-83A1-F6EECF244321}">
                    <p14:modId xmlns:p14="http://schemas.microsoft.com/office/powerpoint/2010/main" val="2280423957"/>
                  </p:ext>
                </p:extLst>
              </p:nvPr>
            </p:nvGraphicFramePr>
            <p:xfrm>
              <a:off x="3439190" y="1575506"/>
              <a:ext cx="5550357" cy="3735806"/>
            </p:xfrm>
            <a:graphic>
              <a:graphicData uri="http://schemas.openxmlformats.org/drawingml/2006/diagram">
                <dgm:relIds xmlns:dgm="http://schemas.openxmlformats.org/drawingml/2006/diagram" xmlns:r="http://schemas.openxmlformats.org/officeDocument/2006/relationships" r:dm="rId9" r:lo="rId10" r:qs="rId11" r:cs="rId7"/>
              </a:graphicData>
            </a:graphic>
          </p:graphicFrame>
        </mc:Fallback>
      </mc:AlternateContent>
      <p:sp>
        <p:nvSpPr>
          <p:cNvPr id="12" name="Rectangle 11">
            <a:extLst>
              <a:ext uri="{FF2B5EF4-FFF2-40B4-BE49-F238E27FC236}">
                <a16:creationId xmlns:a16="http://schemas.microsoft.com/office/drawing/2014/main" id="{19839181-25A0-4360-92AA-A9423031A4E3}"/>
              </a:ext>
            </a:extLst>
          </p:cNvPr>
          <p:cNvSpPr/>
          <p:nvPr/>
        </p:nvSpPr>
        <p:spPr>
          <a:xfrm>
            <a:off x="1169238" y="1131007"/>
            <a:ext cx="1067935"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WA First half</a:t>
            </a:r>
          </a:p>
        </p:txBody>
      </p:sp>
      <p:sp>
        <p:nvSpPr>
          <p:cNvPr id="14" name="Rectangle 13">
            <a:extLst>
              <a:ext uri="{FF2B5EF4-FFF2-40B4-BE49-F238E27FC236}">
                <a16:creationId xmlns:a16="http://schemas.microsoft.com/office/drawing/2014/main" id="{38C9687A-6811-4EFF-A67B-97E378295902}"/>
              </a:ext>
            </a:extLst>
          </p:cNvPr>
          <p:cNvSpPr/>
          <p:nvPr/>
        </p:nvSpPr>
        <p:spPr>
          <a:xfrm>
            <a:off x="1025797" y="3606989"/>
            <a:ext cx="1284049"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WA Second half</a:t>
            </a:r>
          </a:p>
        </p:txBody>
      </p:sp>
      <p:pic>
        <p:nvPicPr>
          <p:cNvPr id="3" name="Picture 2">
            <a:extLst>
              <a:ext uri="{FF2B5EF4-FFF2-40B4-BE49-F238E27FC236}">
                <a16:creationId xmlns:a16="http://schemas.microsoft.com/office/drawing/2014/main" id="{304B938D-4435-47B5-A6FF-5B4F0C07091E}"/>
              </a:ext>
            </a:extLst>
          </p:cNvPr>
          <p:cNvPicPr>
            <a:picLocks noChangeAspect="1"/>
          </p:cNvPicPr>
          <p:nvPr/>
        </p:nvPicPr>
        <p:blipFill>
          <a:blip r:embed="rId12"/>
          <a:stretch>
            <a:fillRect/>
          </a:stretch>
        </p:blipFill>
        <p:spPr>
          <a:xfrm>
            <a:off x="148562" y="1373358"/>
            <a:ext cx="3038521" cy="1991280"/>
          </a:xfrm>
          <a:prstGeom prst="rect">
            <a:avLst/>
          </a:prstGeom>
        </p:spPr>
      </p:pic>
      <p:pic>
        <p:nvPicPr>
          <p:cNvPr id="7" name="Picture 6">
            <a:extLst>
              <a:ext uri="{FF2B5EF4-FFF2-40B4-BE49-F238E27FC236}">
                <a16:creationId xmlns:a16="http://schemas.microsoft.com/office/drawing/2014/main" id="{24B776E2-B72A-42DC-8B4C-563B0CB4C4D0}"/>
              </a:ext>
            </a:extLst>
          </p:cNvPr>
          <p:cNvPicPr>
            <a:picLocks noChangeAspect="1"/>
          </p:cNvPicPr>
          <p:nvPr/>
        </p:nvPicPr>
        <p:blipFill>
          <a:blip r:embed="rId13"/>
          <a:stretch>
            <a:fillRect/>
          </a:stretch>
        </p:blipFill>
        <p:spPr>
          <a:xfrm>
            <a:off x="148562" y="3857068"/>
            <a:ext cx="3038522" cy="1744742"/>
          </a:xfrm>
          <a:prstGeom prst="rect">
            <a:avLst/>
          </a:prstGeom>
        </p:spPr>
      </p:pic>
      <p:pic>
        <p:nvPicPr>
          <p:cNvPr id="8" name="Picture 7">
            <a:extLst>
              <a:ext uri="{FF2B5EF4-FFF2-40B4-BE49-F238E27FC236}">
                <a16:creationId xmlns:a16="http://schemas.microsoft.com/office/drawing/2014/main" id="{00634CDF-A78F-4F0D-8BCB-6348C61895F7}"/>
              </a:ext>
            </a:extLst>
          </p:cNvPr>
          <p:cNvPicPr>
            <a:picLocks noChangeAspect="1"/>
          </p:cNvPicPr>
          <p:nvPr/>
        </p:nvPicPr>
        <p:blipFill>
          <a:blip r:embed="rId14"/>
          <a:stretch>
            <a:fillRect/>
          </a:stretch>
        </p:blipFill>
        <p:spPr>
          <a:xfrm>
            <a:off x="9131469" y="1373359"/>
            <a:ext cx="2908131" cy="1991280"/>
          </a:xfrm>
          <a:prstGeom prst="rect">
            <a:avLst/>
          </a:prstGeom>
        </p:spPr>
      </p:pic>
      <p:pic>
        <p:nvPicPr>
          <p:cNvPr id="9" name="Picture 8">
            <a:extLst>
              <a:ext uri="{FF2B5EF4-FFF2-40B4-BE49-F238E27FC236}">
                <a16:creationId xmlns:a16="http://schemas.microsoft.com/office/drawing/2014/main" id="{4198FE15-F317-4B0F-BFA9-77CC5DF64E92}"/>
              </a:ext>
            </a:extLst>
          </p:cNvPr>
          <p:cNvPicPr>
            <a:picLocks noChangeAspect="1"/>
          </p:cNvPicPr>
          <p:nvPr/>
        </p:nvPicPr>
        <p:blipFill>
          <a:blip r:embed="rId15"/>
          <a:stretch>
            <a:fillRect/>
          </a:stretch>
        </p:blipFill>
        <p:spPr>
          <a:xfrm>
            <a:off x="9131468" y="3857069"/>
            <a:ext cx="2908131" cy="1744742"/>
          </a:xfrm>
          <a:prstGeom prst="rect">
            <a:avLst/>
          </a:prstGeom>
        </p:spPr>
      </p:pic>
      <p:sp>
        <p:nvSpPr>
          <p:cNvPr id="18" name="Rectangle 17">
            <a:extLst>
              <a:ext uri="{FF2B5EF4-FFF2-40B4-BE49-F238E27FC236}">
                <a16:creationId xmlns:a16="http://schemas.microsoft.com/office/drawing/2014/main" id="{EDB2EF25-D180-4F39-9731-28673828ED9E}"/>
              </a:ext>
            </a:extLst>
          </p:cNvPr>
          <p:cNvSpPr/>
          <p:nvPr/>
        </p:nvSpPr>
        <p:spPr>
          <a:xfrm>
            <a:off x="9954827" y="1131007"/>
            <a:ext cx="1067935"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US First half</a:t>
            </a:r>
          </a:p>
        </p:txBody>
      </p:sp>
      <p:sp>
        <p:nvSpPr>
          <p:cNvPr id="20" name="Rectangle 19">
            <a:extLst>
              <a:ext uri="{FF2B5EF4-FFF2-40B4-BE49-F238E27FC236}">
                <a16:creationId xmlns:a16="http://schemas.microsoft.com/office/drawing/2014/main" id="{22D5C7E1-7FA2-4748-9260-0B4E534DD605}"/>
              </a:ext>
            </a:extLst>
          </p:cNvPr>
          <p:cNvSpPr/>
          <p:nvPr/>
        </p:nvSpPr>
        <p:spPr>
          <a:xfrm>
            <a:off x="9954827" y="3606989"/>
            <a:ext cx="1284049"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US Second half</a:t>
            </a:r>
          </a:p>
        </p:txBody>
      </p:sp>
    </p:spTree>
    <p:extLst>
      <p:ext uri="{BB962C8B-B14F-4D97-AF65-F5344CB8AC3E}">
        <p14:creationId xmlns:p14="http://schemas.microsoft.com/office/powerpoint/2010/main" val="140811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D02F-0341-412F-AC9A-964FA4404EDF}"/>
              </a:ext>
            </a:extLst>
          </p:cNvPr>
          <p:cNvSpPr>
            <a:spLocks noGrp="1"/>
          </p:cNvSpPr>
          <p:nvPr>
            <p:ph type="title" idx="4294967295"/>
          </p:nvPr>
        </p:nvSpPr>
        <p:spPr>
          <a:xfrm>
            <a:off x="2587626" y="804864"/>
            <a:ext cx="6316678" cy="586792"/>
          </a:xfrm>
        </p:spPr>
        <p:txBody>
          <a:bodyPr>
            <a:normAutofit/>
          </a:bodyPr>
          <a:lstStyle/>
          <a:p>
            <a:r>
              <a:rPr lang="en-US" dirty="0"/>
              <a:t>EDA: Checking Stationarity</a:t>
            </a:r>
          </a:p>
        </p:txBody>
      </p:sp>
      <p:graphicFrame>
        <p:nvGraphicFramePr>
          <p:cNvPr id="4" name="Diagram 3">
            <a:extLst>
              <a:ext uri="{FF2B5EF4-FFF2-40B4-BE49-F238E27FC236}">
                <a16:creationId xmlns:a16="http://schemas.microsoft.com/office/drawing/2014/main" id="{BB7C16C9-5360-4915-9C09-71168BE97E37}"/>
              </a:ext>
            </a:extLst>
          </p:cNvPr>
          <p:cNvGraphicFramePr/>
          <p:nvPr>
            <p:extLst>
              <p:ext uri="{D42A27DB-BD31-4B8C-83A1-F6EECF244321}">
                <p14:modId xmlns:p14="http://schemas.microsoft.com/office/powerpoint/2010/main" val="429252327"/>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23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483D-241F-49C7-8946-24B4BAEC139E}"/>
              </a:ext>
            </a:extLst>
          </p:cNvPr>
          <p:cNvSpPr>
            <a:spLocks noGrp="1"/>
          </p:cNvSpPr>
          <p:nvPr>
            <p:ph type="title" idx="4294967295"/>
          </p:nvPr>
        </p:nvSpPr>
        <p:spPr>
          <a:xfrm>
            <a:off x="2587624" y="245570"/>
            <a:ext cx="7639451" cy="487362"/>
          </a:xfrm>
        </p:spPr>
        <p:txBody>
          <a:bodyPr vert="horz" lIns="91440" tIns="45720" rIns="91440" bIns="45720" rtlCol="0" anchor="t">
            <a:normAutofit/>
          </a:bodyPr>
          <a:lstStyle/>
          <a:p>
            <a:pPr algn="ctr"/>
            <a:r>
              <a:rPr lang="en-US" sz="2800" dirty="0"/>
              <a:t>WA State – Univariate  ARIMA model</a:t>
            </a:r>
          </a:p>
        </p:txBody>
      </p:sp>
      <p:pic>
        <p:nvPicPr>
          <p:cNvPr id="3" name="Picture 2">
            <a:extLst>
              <a:ext uri="{FF2B5EF4-FFF2-40B4-BE49-F238E27FC236}">
                <a16:creationId xmlns:a16="http://schemas.microsoft.com/office/drawing/2014/main" id="{55210376-5EE3-4F3A-A03C-3D34C119E52F}"/>
              </a:ext>
            </a:extLst>
          </p:cNvPr>
          <p:cNvPicPr>
            <a:picLocks noChangeAspect="1"/>
          </p:cNvPicPr>
          <p:nvPr/>
        </p:nvPicPr>
        <p:blipFill>
          <a:blip r:embed="rId2"/>
          <a:stretch>
            <a:fillRect/>
          </a:stretch>
        </p:blipFill>
        <p:spPr>
          <a:xfrm>
            <a:off x="7238192" y="732932"/>
            <a:ext cx="2810366" cy="140591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AD784AB-8B60-4CA7-8A29-F4A9491FA4D2}"/>
                  </a:ext>
                </a:extLst>
              </p:cNvPr>
              <p:cNvSpPr txBox="1"/>
              <p:nvPr/>
            </p:nvSpPr>
            <p:spPr>
              <a:xfrm>
                <a:off x="745913" y="1154600"/>
                <a:ext cx="4909163" cy="473417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Autofit/>
              </a:bodyPr>
              <a:lstStyle/>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Auto correlations are slowly damping out which suggest a root on the unit circle. Dickey-fuller test (p-value :0.225) also suggest that there is an evidence for root on the unit circle</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We will proceed with including only a (1-B) term (i.e. d = 1).</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The differenced data seems stationary, but the residual doesn’t seem to be white </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With respect to BIC an AR(2) model is appropriate for the differenced data.</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err="1"/>
                  <a:t>Ljung</a:t>
                </a:r>
                <a:r>
                  <a:rPr lang="en-US" sz="1600" dirty="0"/>
                  <a:t>-box test with K=24  (p-value 0.931) fail to reject null hypothesis, there is not enough evidence to suggest they are not white noise</a:t>
                </a:r>
              </a:p>
              <a:p>
                <a:pPr marL="342900" indent="-285750" defTabSz="914400">
                  <a:lnSpc>
                    <a:spcPct val="110000"/>
                  </a:lnSpc>
                  <a:spcAft>
                    <a:spcPts val="600"/>
                  </a:spcAft>
                  <a:buClr>
                    <a:schemeClr val="accent1"/>
                  </a:buClr>
                  <a:buSzPct val="100000"/>
                  <a:buFont typeface="Wingdings" panose="05000000000000000000" pitchFamily="2" charset="2"/>
                  <a:buChar char="Ø"/>
                </a:pPr>
                <a:r>
                  <a:rPr lang="en-US" sz="1600" dirty="0"/>
                  <a:t>Final ARIMA(2,1,0) model:  </a:t>
                </a:r>
              </a:p>
              <a:p>
                <a:pPr lvl="1">
                  <a:buFont typeface="Wingdings" panose="05000000000000000000" pitchFamily="2" charset="2"/>
                  <a:buChar char="ü"/>
                </a:pPr>
                <a14:m>
                  <m:oMath xmlns:m="http://schemas.openxmlformats.org/officeDocument/2006/math">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1−</m:t>
                        </m:r>
                        <m:r>
                          <a:rPr lang="en-US" sz="1400" i="1">
                            <a:solidFill>
                              <a:srgbClr val="000000"/>
                            </a:solidFill>
                            <a:latin typeface="Cambria Math" panose="02040503050406030204" pitchFamily="18" charset="0"/>
                          </a:rPr>
                          <m:t>𝐵</m:t>
                        </m:r>
                      </m:e>
                    </m:d>
                    <m:r>
                      <a:rPr lang="en-US" sz="1400" i="1">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𝜑</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𝐵</m:t>
                        </m:r>
                      </m:e>
                    </m:d>
                    <m:d>
                      <m:dPr>
                        <m:ctrlPr>
                          <a:rPr lang="en-US" sz="1400" i="1">
                            <a:solidFill>
                              <a:srgbClr val="000000"/>
                            </a:solidFill>
                            <a:latin typeface="Cambria Math" panose="02040503050406030204" pitchFamily="18" charset="0"/>
                          </a:rPr>
                        </m:ctrlPr>
                      </m:dPr>
                      <m:e>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𝑋</m:t>
                            </m:r>
                          </m:e>
                          <m:sub>
                            <m:r>
                              <a:rPr lang="en-US" sz="1400" i="1">
                                <a:solidFill>
                                  <a:srgbClr val="000000"/>
                                </a:solidFill>
                                <a:latin typeface="Cambria Math" panose="02040503050406030204" pitchFamily="18" charset="0"/>
                              </a:rPr>
                              <m:t>𝑡</m:t>
                            </m:r>
                          </m:sub>
                        </m:sSub>
                      </m:e>
                    </m:d>
                    <m:r>
                      <a:rPr lang="en-US" sz="1400" i="1">
                        <a:solidFill>
                          <a:srgbClr val="000000"/>
                        </a:solidFill>
                        <a:latin typeface="Cambria Math" panose="02040503050406030204" pitchFamily="18" charset="0"/>
                      </a:rPr>
                      <m:t>=</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𝑎</m:t>
                        </m:r>
                      </m:e>
                      <m:sub>
                        <m:r>
                          <a:rPr lang="en-US" sz="1400" i="1">
                            <a:solidFill>
                              <a:srgbClr val="000000"/>
                            </a:solidFill>
                            <a:latin typeface="Cambria Math" panose="02040503050406030204" pitchFamily="18" charset="0"/>
                          </a:rPr>
                          <m:t>𝑡</m:t>
                        </m:r>
                      </m:sub>
                    </m:sSub>
                    <m:r>
                      <m:rPr>
                        <m:nor/>
                      </m:rPr>
                      <a:rPr lang="en-US" sz="1400">
                        <a:solidFill>
                          <a:srgbClr val="000000"/>
                        </a:solidFill>
                      </a:rPr>
                      <m:t>   </m:t>
                    </m:r>
                    <m:r>
                      <a:rPr lang="en-US" sz="1400" i="1">
                        <a:solidFill>
                          <a:srgbClr val="000000"/>
                        </a:solidFill>
                        <a:latin typeface="Cambria Math" panose="02040503050406030204" pitchFamily="18" charset="0"/>
                      </a:rPr>
                      <m:t>           </m:t>
                    </m:r>
                    <m:sSubSup>
                      <m:sSubSupPr>
                        <m:ctrlPr>
                          <a:rPr lang="en-US" sz="1400" i="1">
                            <a:solidFill>
                              <a:srgbClr val="000000"/>
                            </a:solidFill>
                            <a:latin typeface="Cambria Math" panose="02040503050406030204" pitchFamily="18" charset="0"/>
                          </a:rPr>
                        </m:ctrlPr>
                      </m:sSubSupPr>
                      <m:e>
                        <m:acc>
                          <m:accPr>
                            <m:chr m:val="̂"/>
                            <m:ctrlPr>
                              <a:rPr lang="en-US" sz="1400" i="1">
                                <a:solidFill>
                                  <a:srgbClr val="000000"/>
                                </a:solidFill>
                                <a:latin typeface="Cambria Math" panose="02040503050406030204" pitchFamily="18" charset="0"/>
                              </a:rPr>
                            </m:ctrlPr>
                          </m:accPr>
                          <m:e>
                            <m:r>
                              <a:rPr lang="en-US" sz="1400" i="1">
                                <a:solidFill>
                                  <a:srgbClr val="000000"/>
                                </a:solidFill>
                                <a:latin typeface="Cambria Math" panose="02040503050406030204" pitchFamily="18" charset="0"/>
                              </a:rPr>
                              <m:t>𝜎</m:t>
                            </m:r>
                          </m:e>
                        </m:acc>
                      </m:e>
                      <m:sub>
                        <m:r>
                          <a:rPr lang="en-US" sz="1400" i="1">
                            <a:solidFill>
                              <a:srgbClr val="000000"/>
                            </a:solidFill>
                            <a:latin typeface="Cambria Math" panose="02040503050406030204" pitchFamily="18" charset="0"/>
                          </a:rPr>
                          <m:t>𝑎</m:t>
                        </m:r>
                      </m:sub>
                      <m:sup>
                        <m:r>
                          <a:rPr lang="en-US" sz="1400" i="1">
                            <a:solidFill>
                              <a:srgbClr val="000000"/>
                            </a:solidFill>
                            <a:latin typeface="Cambria Math" panose="02040503050406030204" pitchFamily="18" charset="0"/>
                          </a:rPr>
                          <m:t>2</m:t>
                        </m:r>
                      </m:sup>
                    </m:sSubSup>
                    <m:r>
                      <a:rPr lang="en-US" sz="1400" i="1">
                        <a:solidFill>
                          <a:srgbClr val="000000"/>
                        </a:solidFill>
                        <a:latin typeface="Cambria Math" panose="02040503050406030204" pitchFamily="18" charset="0"/>
                      </a:rPr>
                      <m:t>=27246.94</m:t>
                    </m:r>
                  </m:oMath>
                </a14:m>
                <a:endParaRPr lang="en-US" sz="1400" dirty="0"/>
              </a:p>
              <a:p>
                <a:pPr lvl="2"/>
                <a:r>
                  <a:rPr lang="en-US" sz="1400" dirty="0"/>
                  <a:t>Where 𝜑(𝐵) are -0.5668868 -0.4484776</a:t>
                </a:r>
                <a:endParaRPr lang="en-US" sz="1600" dirty="0"/>
              </a:p>
              <a:p>
                <a:pPr marL="342900" indent="-285750" defTabSz="914400">
                  <a:lnSpc>
                    <a:spcPct val="110000"/>
                  </a:lnSpc>
                  <a:spcAft>
                    <a:spcPts val="600"/>
                  </a:spcAft>
                  <a:buClr>
                    <a:schemeClr val="accent1"/>
                  </a:buClr>
                  <a:buSzPct val="100000"/>
                  <a:buFont typeface="Wingdings" panose="05000000000000000000" pitchFamily="2" charset="2"/>
                  <a:buChar char="Ø"/>
                </a:pPr>
                <a:endParaRPr lang="en-US" sz="1600" dirty="0"/>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600" dirty="0"/>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600" dirty="0"/>
              </a:p>
            </p:txBody>
          </p:sp>
        </mc:Choice>
        <mc:Fallback xmlns="">
          <p:sp>
            <p:nvSpPr>
              <p:cNvPr id="13" name="TextBox 12">
                <a:extLst>
                  <a:ext uri="{FF2B5EF4-FFF2-40B4-BE49-F238E27FC236}">
                    <a16:creationId xmlns:a16="http://schemas.microsoft.com/office/drawing/2014/main" id="{3AD784AB-8B60-4CA7-8A29-F4A9491FA4D2}"/>
                  </a:ext>
                </a:extLst>
              </p:cNvPr>
              <p:cNvSpPr txBox="1">
                <a:spLocks noRot="1" noChangeAspect="1" noMove="1" noResize="1" noEditPoints="1" noAdjustHandles="1" noChangeArrowheads="1" noChangeShapeType="1" noTextEdit="1"/>
              </p:cNvSpPr>
              <p:nvPr/>
            </p:nvSpPr>
            <p:spPr>
              <a:xfrm>
                <a:off x="745913" y="1154600"/>
                <a:ext cx="4909163" cy="4734175"/>
              </a:xfrm>
              <a:prstGeom prst="rect">
                <a:avLst/>
              </a:prstGeom>
              <a:blipFill>
                <a:blip r:embed="rId6"/>
                <a:stretch>
                  <a:fillRect t="-128" r="-1112" b="-115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E1A0E81-FA18-4006-8616-04AAE775A00C}"/>
              </a:ext>
            </a:extLst>
          </p:cNvPr>
          <p:cNvPicPr>
            <a:picLocks noChangeAspect="1"/>
          </p:cNvPicPr>
          <p:nvPr/>
        </p:nvPicPr>
        <p:blipFill>
          <a:blip r:embed="rId7"/>
          <a:stretch>
            <a:fillRect/>
          </a:stretch>
        </p:blipFill>
        <p:spPr>
          <a:xfrm>
            <a:off x="5935088" y="2402858"/>
            <a:ext cx="5677465" cy="1760507"/>
          </a:xfrm>
          <a:prstGeom prst="rect">
            <a:avLst/>
          </a:prstGeom>
        </p:spPr>
      </p:pic>
      <p:pic>
        <p:nvPicPr>
          <p:cNvPr id="6" name="Picture 5">
            <a:extLst>
              <a:ext uri="{FF2B5EF4-FFF2-40B4-BE49-F238E27FC236}">
                <a16:creationId xmlns:a16="http://schemas.microsoft.com/office/drawing/2014/main" id="{E127AFEC-305E-4C15-93A0-2F815A73A5F6}"/>
              </a:ext>
            </a:extLst>
          </p:cNvPr>
          <p:cNvPicPr>
            <a:picLocks noChangeAspect="1"/>
          </p:cNvPicPr>
          <p:nvPr/>
        </p:nvPicPr>
        <p:blipFill>
          <a:blip r:embed="rId8"/>
          <a:stretch>
            <a:fillRect/>
          </a:stretch>
        </p:blipFill>
        <p:spPr>
          <a:xfrm>
            <a:off x="5935088" y="4337472"/>
            <a:ext cx="5677465" cy="1654957"/>
          </a:xfrm>
          <a:prstGeom prst="rect">
            <a:avLst/>
          </a:prstGeom>
        </p:spPr>
      </p:pic>
      <p:sp>
        <p:nvSpPr>
          <p:cNvPr id="14" name="Rectangle 13">
            <a:extLst>
              <a:ext uri="{FF2B5EF4-FFF2-40B4-BE49-F238E27FC236}">
                <a16:creationId xmlns:a16="http://schemas.microsoft.com/office/drawing/2014/main" id="{0589F4D2-385A-4D8D-9DE1-E864F0B7C25D}"/>
              </a:ext>
            </a:extLst>
          </p:cNvPr>
          <p:cNvSpPr/>
          <p:nvPr/>
        </p:nvSpPr>
        <p:spPr>
          <a:xfrm>
            <a:off x="5935088" y="2165984"/>
            <a:ext cx="3235545"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Realization and ACF with first differenced data</a:t>
            </a:r>
          </a:p>
        </p:txBody>
      </p:sp>
      <p:sp>
        <p:nvSpPr>
          <p:cNvPr id="15" name="Rectangle 14">
            <a:extLst>
              <a:ext uri="{FF2B5EF4-FFF2-40B4-BE49-F238E27FC236}">
                <a16:creationId xmlns:a16="http://schemas.microsoft.com/office/drawing/2014/main" id="{8BBC79EB-6813-4E98-BCD0-19BFDFD3C1E1}"/>
              </a:ext>
            </a:extLst>
          </p:cNvPr>
          <p:cNvSpPr/>
          <p:nvPr/>
        </p:nvSpPr>
        <p:spPr>
          <a:xfrm>
            <a:off x="5865546" y="4163365"/>
            <a:ext cx="369570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Realization and ACF with AR(2) on first differenced data</a:t>
            </a:r>
          </a:p>
        </p:txBody>
      </p:sp>
    </p:spTree>
    <p:extLst>
      <p:ext uri="{BB962C8B-B14F-4D97-AF65-F5344CB8AC3E}">
        <p14:creationId xmlns:p14="http://schemas.microsoft.com/office/powerpoint/2010/main" val="332492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4627319-5101-4500-AAC2-94A481834F73}"/>
              </a:ext>
            </a:extLst>
          </p:cNvPr>
          <p:cNvSpPr txBox="1">
            <a:spLocks/>
          </p:cNvSpPr>
          <p:nvPr/>
        </p:nvSpPr>
        <p:spPr>
          <a:xfrm>
            <a:off x="2587624" y="245570"/>
            <a:ext cx="7683839" cy="42025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800" dirty="0"/>
              <a:t>WA State – Univariate MLP model</a:t>
            </a:r>
          </a:p>
        </p:txBody>
      </p:sp>
      <p:sp>
        <p:nvSpPr>
          <p:cNvPr id="10" name="Rectangle 9">
            <a:extLst>
              <a:ext uri="{FF2B5EF4-FFF2-40B4-BE49-F238E27FC236}">
                <a16:creationId xmlns:a16="http://schemas.microsoft.com/office/drawing/2014/main" id="{8F84B78F-AF14-4B00-8B12-CCF6B1F2DD97}"/>
              </a:ext>
            </a:extLst>
          </p:cNvPr>
          <p:cNvSpPr/>
          <p:nvPr/>
        </p:nvSpPr>
        <p:spPr>
          <a:xfrm>
            <a:off x="621437" y="2122282"/>
            <a:ext cx="5474563"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a:t>Hyper parameter:</a:t>
            </a:r>
          </a:p>
          <a:p>
            <a:endParaRPr lang="en-US" dirty="0"/>
          </a:p>
          <a:p>
            <a:r>
              <a:rPr lang="en-US" dirty="0"/>
              <a:t>MLP fit with 5 hidden nodes and 100 repetitions.</a:t>
            </a:r>
          </a:p>
          <a:p>
            <a:r>
              <a:rPr lang="en-US" dirty="0"/>
              <a:t>Univariate lags: (1,3)</a:t>
            </a:r>
          </a:p>
          <a:p>
            <a:r>
              <a:rPr lang="en-US" dirty="0"/>
              <a:t>Forecast combined using the median operator.</a:t>
            </a:r>
          </a:p>
          <a:p>
            <a:r>
              <a:rPr lang="en-US" dirty="0"/>
              <a:t>MSE: 14323.5885.</a:t>
            </a:r>
          </a:p>
        </p:txBody>
      </p:sp>
      <p:pic>
        <p:nvPicPr>
          <p:cNvPr id="13" name="Picture 12">
            <a:extLst>
              <a:ext uri="{FF2B5EF4-FFF2-40B4-BE49-F238E27FC236}">
                <a16:creationId xmlns:a16="http://schemas.microsoft.com/office/drawing/2014/main" id="{397956A8-C778-43A5-80D1-AAC99B7D8EE9}"/>
              </a:ext>
            </a:extLst>
          </p:cNvPr>
          <p:cNvPicPr>
            <a:picLocks noChangeAspect="1"/>
          </p:cNvPicPr>
          <p:nvPr/>
        </p:nvPicPr>
        <p:blipFill>
          <a:blip r:embed="rId2"/>
          <a:stretch>
            <a:fillRect/>
          </a:stretch>
        </p:blipFill>
        <p:spPr>
          <a:xfrm>
            <a:off x="6357595" y="1154600"/>
            <a:ext cx="5334462" cy="3292125"/>
          </a:xfrm>
          <a:prstGeom prst="rect">
            <a:avLst/>
          </a:prstGeom>
        </p:spPr>
      </p:pic>
    </p:spTree>
    <p:extLst>
      <p:ext uri="{BB962C8B-B14F-4D97-AF65-F5344CB8AC3E}">
        <p14:creationId xmlns:p14="http://schemas.microsoft.com/office/powerpoint/2010/main" val="22941449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1604</TotalTime>
  <Words>1854</Words>
  <Application>Microsoft Office PowerPoint</Application>
  <PresentationFormat>Widescreen</PresentationFormat>
  <Paragraphs>204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Abadi Extra Light</vt:lpstr>
      <vt:lpstr>Arial</vt:lpstr>
      <vt:lpstr>Calibri</vt:lpstr>
      <vt:lpstr>Cambria Math</vt:lpstr>
      <vt:lpstr>Gill Sans MT</vt:lpstr>
      <vt:lpstr>Wingdings</vt:lpstr>
      <vt:lpstr>Gallery</vt:lpstr>
      <vt:lpstr>Covid-19 Analysis WASHINGTON state and US</vt:lpstr>
      <vt:lpstr>Data Set</vt:lpstr>
      <vt:lpstr>PowerPoint Presentation</vt:lpstr>
      <vt:lpstr>EDA: Checking Stationarity</vt:lpstr>
      <vt:lpstr>EDA: Checking Stationarity</vt:lpstr>
      <vt:lpstr>EDA: Checking Stationarity</vt:lpstr>
      <vt:lpstr>EDA: Checking Stationarity</vt:lpstr>
      <vt:lpstr>WA State – Univariate  ARIMA model</vt:lpstr>
      <vt:lpstr>PowerPoint Presentation</vt:lpstr>
      <vt:lpstr>WA State – Univariate Model Comparison</vt:lpstr>
      <vt:lpstr>PowerPoint Presentation</vt:lpstr>
      <vt:lpstr>PowerPoint Presentation</vt:lpstr>
      <vt:lpstr>PowerPoint Presentation</vt:lpstr>
      <vt:lpstr>PowerPoint Presentation</vt:lpstr>
      <vt:lpstr>PowerPoint Presentation</vt:lpstr>
      <vt:lpstr>PowerPoint Presentation</vt:lpstr>
      <vt:lpstr>US – Univariate  ARIMA model</vt:lpstr>
      <vt:lpstr>PowerPoint Presentation</vt:lpstr>
      <vt:lpstr>US – Univariate Model Comparison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dc:title>
  <dc:creator>Belaji Avvaru</dc:creator>
  <cp:lastModifiedBy>Belaji Avvaru</cp:lastModifiedBy>
  <cp:revision>67</cp:revision>
  <dcterms:created xsi:type="dcterms:W3CDTF">2020-07-23T22:20:12Z</dcterms:created>
  <dcterms:modified xsi:type="dcterms:W3CDTF">2020-08-07T20:08:46Z</dcterms:modified>
</cp:coreProperties>
</file>