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66" r:id="rId4"/>
    <p:sldId id="257" r:id="rId5"/>
    <p:sldId id="260" r:id="rId6"/>
    <p:sldId id="263" r:id="rId7"/>
    <p:sldId id="261" r:id="rId8"/>
    <p:sldId id="265" r:id="rId9"/>
    <p:sldId id="264" r:id="rId10"/>
    <p:sldId id="262" r:id="rId11"/>
    <p:sldId id="267" r:id="rId12"/>
    <p:sldId id="268" r:id="rId13"/>
    <p:sldId id="25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Analysis And Exploration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8DCAF-02A9-4E34-808F-BD632FB29D1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DB6CB-9184-46A9-98C5-11FE6FA6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8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Analysis And Exploration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384B-2C2C-4FDD-BCD2-6E861891647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9375-03D4-484A-B59D-6641BF2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1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9921-1D78-46E2-8ECF-39ACB0C282D7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E31-A391-4A79-9B86-9D8F8012914A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81B3-561B-4559-94B2-A953EF5E6C7E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F93-22D5-4AC1-8CD5-BD44380BC79E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AEC5-E921-4208-ABD8-3F34B11AED4F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2C64-8C67-42CE-B6FC-50B36391DFC1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1280-479E-46FC-8B7A-54A738A244B1}" type="datetime1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9711-5E3F-4FB6-A0EA-9856CA512011}" type="datetime1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DE92-3E6E-4660-B9B6-A69BAFCA6048}" type="datetime1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6B80-9D26-41DA-ABE4-7AF74DA37632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4FD5-5F06-4652-8C0C-136F3CB92E63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EEBB-C2AD-4A89-A805-3EC7AAFC3CED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A2E7-F1A2-4111-B87C-C554B079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295" y="3008671"/>
            <a:ext cx="7801893" cy="925385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 Analytics Machine Learning Challenge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affine analytics logo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264010" y="5683046"/>
            <a:ext cx="2812025" cy="4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by Balaji B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3" b="30849"/>
          <a:stretch/>
        </p:blipFill>
        <p:spPr>
          <a:xfrm>
            <a:off x="4254602" y="1828799"/>
            <a:ext cx="2757058" cy="11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110"/>
            <a:ext cx="7022690" cy="489385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Primary key: </a:t>
            </a:r>
            <a:r>
              <a:rPr lang="en-US" b="1" dirty="0" smtClean="0"/>
              <a:t>id_deals</a:t>
            </a:r>
            <a:endParaRPr lang="en-US" b="1" dirty="0"/>
          </a:p>
          <a:p>
            <a:r>
              <a:rPr lang="en-IN" dirty="0" smtClean="0"/>
              <a:t>Has relation to Account table on </a:t>
            </a:r>
            <a:r>
              <a:rPr lang="en-IN" b="1" dirty="0" smtClean="0"/>
              <a:t>id_accs</a:t>
            </a:r>
            <a:r>
              <a:rPr lang="en-IN" dirty="0" smtClean="0"/>
              <a:t> variable.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best_initial_bit</a:t>
            </a:r>
          </a:p>
          <a:p>
            <a:pPr marL="0" indent="0">
              <a:buNone/>
            </a:pPr>
            <a:r>
              <a:rPr lang="en-IN" b="1" dirty="0" smtClean="0"/>
              <a:t>Means: </a:t>
            </a:r>
            <a:r>
              <a:rPr lang="en-US" dirty="0"/>
              <a:t>b</a:t>
            </a:r>
            <a:r>
              <a:rPr lang="en-US" dirty="0" smtClean="0"/>
              <a:t>est bid made by the customer</a:t>
            </a:r>
          </a:p>
          <a:p>
            <a:r>
              <a:rPr lang="en-US" dirty="0" smtClean="0"/>
              <a:t>As the distribution represents, </a:t>
            </a:r>
            <a:r>
              <a:rPr lang="en-US" b="1" dirty="0" smtClean="0"/>
              <a:t>best_initial_bit</a:t>
            </a:r>
            <a:r>
              <a:rPr lang="en-US" dirty="0" smtClean="0"/>
              <a:t> is peaked at 0.</a:t>
            </a:r>
          </a:p>
          <a:p>
            <a:r>
              <a:rPr lang="en-US" dirty="0" smtClean="0"/>
              <a:t>Mostly, it is </a:t>
            </a:r>
            <a:r>
              <a:rPr lang="en-US" dirty="0"/>
              <a:t>0 when </a:t>
            </a:r>
            <a:r>
              <a:rPr lang="en-US" b="1" dirty="0"/>
              <a:t>platform</a:t>
            </a:r>
            <a:r>
              <a:rPr lang="en-US" dirty="0"/>
              <a:t> is 'Debt' or 'Loan Sales' or 'Securities</a:t>
            </a:r>
            <a:r>
              <a:rPr lang="en-US" dirty="0" smtClean="0"/>
              <a:t>'.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Opportunity Table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20" y="2285999"/>
            <a:ext cx="3476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44" y="1297858"/>
            <a:ext cx="6105833" cy="487910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platform &amp; </a:t>
            </a:r>
            <a:r>
              <a:rPr lang="en-US" b="1" dirty="0" smtClean="0"/>
              <a:t>deal_type</a:t>
            </a:r>
            <a:endParaRPr lang="en-IN" b="1" dirty="0" smtClean="0"/>
          </a:p>
          <a:p>
            <a:r>
              <a:rPr lang="en-IN" dirty="0" smtClean="0"/>
              <a:t>Means: </a:t>
            </a:r>
            <a:r>
              <a:rPr lang="en-IN" b="1" dirty="0" smtClean="0"/>
              <a:t>platform - </a:t>
            </a:r>
            <a:r>
              <a:rPr lang="en-US" dirty="0" smtClean="0"/>
              <a:t>platform to which deals belongs to.</a:t>
            </a:r>
          </a:p>
          <a:p>
            <a:r>
              <a:rPr lang="en-US" b="1" dirty="0" smtClean="0"/>
              <a:t>deal_type</a:t>
            </a:r>
            <a:r>
              <a:rPr lang="en-US" dirty="0" smtClean="0"/>
              <a:t> is totally </a:t>
            </a:r>
            <a:r>
              <a:rPr lang="en-US" dirty="0"/>
              <a:t>depends on </a:t>
            </a:r>
            <a:r>
              <a:rPr lang="en-IN" b="1" dirty="0" smtClean="0"/>
              <a:t>platform.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IN" dirty="0" smtClean="0"/>
              <a:t>Moreover, it has one-to-many relationship.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Opportunity Table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2" y="1295306"/>
            <a:ext cx="4424516" cy="40589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89587" y="4984955"/>
            <a:ext cx="98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platform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4984955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eal_type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34264" y="5177306"/>
            <a:ext cx="2246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77729" y="4807974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17141" y="4793227"/>
            <a:ext cx="36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20877"/>
            <a:ext cx="9928122" cy="206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property_group </a:t>
            </a:r>
            <a:r>
              <a:rPr lang="en-US" b="1" dirty="0" smtClean="0"/>
              <a:t>&amp; property_type</a:t>
            </a:r>
          </a:p>
          <a:p>
            <a:pPr>
              <a:buFontTx/>
              <a:buChar char="-"/>
            </a:pPr>
            <a:r>
              <a:rPr lang="en-US" dirty="0" smtClean="0"/>
              <a:t>property_group is generalization of property_type where as property_type have micro level categories.</a:t>
            </a:r>
          </a:p>
          <a:p>
            <a:pPr>
              <a:buFontTx/>
              <a:buChar char="-"/>
            </a:pPr>
            <a:r>
              <a:rPr lang="en-IN" dirty="0" smtClean="0"/>
              <a:t>On priority, we can drop one.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Opportunity Table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72" y="3495368"/>
            <a:ext cx="6828579" cy="32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22" y="1415845"/>
            <a:ext cx="9116962" cy="4704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Few more points…</a:t>
            </a:r>
          </a:p>
          <a:p>
            <a:r>
              <a:rPr lang="en-IN" dirty="0" smtClean="0"/>
              <a:t>Strong positive correlations among date </a:t>
            </a:r>
            <a:r>
              <a:rPr lang="en-IN" dirty="0"/>
              <a:t>variables </a:t>
            </a:r>
            <a:r>
              <a:rPr lang="en-IN" b="1" dirty="0"/>
              <a:t>closedate</a:t>
            </a:r>
            <a:r>
              <a:rPr lang="en-IN" dirty="0"/>
              <a:t>, </a:t>
            </a:r>
            <a:r>
              <a:rPr lang="en-IN" b="1" dirty="0"/>
              <a:t>date_closed</a:t>
            </a:r>
            <a:r>
              <a:rPr lang="en-IN" dirty="0"/>
              <a:t>, </a:t>
            </a:r>
            <a:r>
              <a:rPr lang="en-IN" b="1" dirty="0" smtClean="0"/>
              <a:t>accounting_date</a:t>
            </a:r>
          </a:p>
          <a:p>
            <a:r>
              <a:rPr lang="en-IN" dirty="0" smtClean="0"/>
              <a:t>Low variable </a:t>
            </a:r>
            <a:r>
              <a:rPr lang="en-IN" dirty="0"/>
              <a:t>in variable </a:t>
            </a:r>
            <a:r>
              <a:rPr lang="en-IN" b="1" dirty="0" smtClean="0"/>
              <a:t>deal_update_flag(0.31 %)</a:t>
            </a:r>
          </a:p>
          <a:p>
            <a:r>
              <a:rPr lang="en-IN" dirty="0" smtClean="0"/>
              <a:t>Notably</a:t>
            </a:r>
            <a:r>
              <a:rPr lang="en-IN" dirty="0"/>
              <a:t>, variable </a:t>
            </a:r>
            <a:r>
              <a:rPr lang="en-IN" b="1" dirty="0" smtClean="0"/>
              <a:t>debt_yield </a:t>
            </a:r>
            <a:r>
              <a:rPr lang="en-IN" dirty="0" smtClean="0"/>
              <a:t>has 46.78% missing value.</a:t>
            </a:r>
            <a:endParaRPr lang="en-IN" dirty="0"/>
          </a:p>
          <a:p>
            <a:r>
              <a:rPr lang="en-IN" dirty="0" smtClean="0"/>
              <a:t>Variable fiscal represent month &amp; year of the deal, but there is already separate variables to represent fiscal quarter(</a:t>
            </a:r>
            <a:r>
              <a:rPr lang="en-IN" b="1" dirty="0" smtClean="0"/>
              <a:t>fiscalquarter</a:t>
            </a:r>
            <a:r>
              <a:rPr lang="en-IN" dirty="0" smtClean="0"/>
              <a:t>), fiscal year(</a:t>
            </a:r>
            <a:r>
              <a:rPr lang="en-IN" b="1" dirty="0" smtClean="0"/>
              <a:t>fiscalyear</a:t>
            </a:r>
            <a:r>
              <a:rPr lang="en-IN" dirty="0" smtClean="0"/>
              <a:t>). So we can drop it.</a:t>
            </a:r>
          </a:p>
          <a:p>
            <a:r>
              <a:rPr lang="en-IN" dirty="0" smtClean="0"/>
              <a:t>As variable </a:t>
            </a:r>
            <a:r>
              <a:rPr lang="en-IN" b="1" dirty="0" smtClean="0"/>
              <a:t>id_deals.1 </a:t>
            </a:r>
            <a:r>
              <a:rPr lang="en-IN" dirty="0" smtClean="0"/>
              <a:t>is exact copy of </a:t>
            </a:r>
            <a:r>
              <a:rPr lang="en-IN" b="1" dirty="0" smtClean="0"/>
              <a:t>id_deals, </a:t>
            </a:r>
            <a:r>
              <a:rPr lang="en-IN" dirty="0" smtClean="0"/>
              <a:t>dropping the variable is necessary.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Opportunity Table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66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077"/>
            <a:ext cx="10827774" cy="4306529"/>
          </a:xfrm>
        </p:spPr>
        <p:txBody>
          <a:bodyPr>
            <a:normAutofit/>
          </a:bodyPr>
          <a:lstStyle/>
          <a:p>
            <a:r>
              <a:rPr lang="en-IN" b="1" dirty="0" smtClean="0"/>
              <a:t>Primary key: id_props</a:t>
            </a:r>
          </a:p>
          <a:p>
            <a:r>
              <a:rPr lang="en-IN" dirty="0"/>
              <a:t>Has relation </a:t>
            </a:r>
            <a:r>
              <a:rPr lang="en-IN" dirty="0" smtClean="0"/>
              <a:t>to Opportunity table on </a:t>
            </a:r>
            <a:r>
              <a:rPr lang="en-IN" b="1" dirty="0"/>
              <a:t>id_deals</a:t>
            </a:r>
            <a:r>
              <a:rPr lang="en-IN" dirty="0"/>
              <a:t> variable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Mainly, there </a:t>
            </a:r>
            <a:r>
              <a:rPr lang="en-IN" dirty="0"/>
              <a:t>are </a:t>
            </a:r>
            <a:r>
              <a:rPr lang="en-IN" dirty="0" smtClean="0"/>
              <a:t>three </a:t>
            </a:r>
            <a:r>
              <a:rPr lang="en-IN" dirty="0"/>
              <a:t>set of </a:t>
            </a:r>
            <a:r>
              <a:rPr lang="en-IN" dirty="0" smtClean="0"/>
              <a:t>variables defined in this table.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500" dirty="0" smtClean="0"/>
              <a:t>Variables that describes </a:t>
            </a:r>
            <a:r>
              <a:rPr lang="en-IN" sz="2500" b="1" dirty="0" smtClean="0"/>
              <a:t>Geographical information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500" dirty="0" smtClean="0"/>
              <a:t>Variables </a:t>
            </a:r>
            <a:r>
              <a:rPr lang="en-IN" sz="2500" dirty="0"/>
              <a:t>that describes </a:t>
            </a:r>
            <a:r>
              <a:rPr lang="en-IN" sz="2500" b="1" dirty="0" smtClean="0"/>
              <a:t>Physical structure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500" dirty="0" smtClean="0"/>
              <a:t>Variables </a:t>
            </a:r>
            <a:r>
              <a:rPr lang="en-IN" sz="2500" dirty="0"/>
              <a:t>that describes </a:t>
            </a:r>
            <a:r>
              <a:rPr lang="en-IN" sz="2500" b="1" dirty="0"/>
              <a:t>P</a:t>
            </a:r>
            <a:r>
              <a:rPr lang="en-IN" sz="2500" b="1" dirty="0" smtClean="0"/>
              <a:t>rize</a:t>
            </a:r>
            <a:endParaRPr lang="en-IN" b="1" dirty="0" smtClean="0"/>
          </a:p>
          <a:p>
            <a:r>
              <a:rPr lang="en-IN" dirty="0" smtClean="0"/>
              <a:t>Few </a:t>
            </a:r>
            <a:r>
              <a:rPr lang="en-IN" dirty="0"/>
              <a:t>variables such as </a:t>
            </a:r>
            <a:r>
              <a:rPr lang="en-IN" b="1" dirty="0"/>
              <a:t>building_tax_expenses </a:t>
            </a:r>
            <a:r>
              <a:rPr lang="en-IN" dirty="0"/>
              <a:t>not giving structured data. Hence, Variable selection is necessary before applying any algorithm.</a:t>
            </a:r>
            <a:endParaRPr lang="en-US" b="1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0596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</a:t>
            </a:r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942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3329"/>
            <a:ext cx="7069393" cy="1976284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1. Geographical information</a:t>
            </a:r>
          </a:p>
          <a:p>
            <a:pPr lvl="1"/>
            <a:r>
              <a:rPr lang="en-IN" dirty="0" smtClean="0"/>
              <a:t>It is defined in variables </a:t>
            </a:r>
            <a:r>
              <a:rPr lang="en-IN" b="1" dirty="0" smtClean="0"/>
              <a:t>county</a:t>
            </a:r>
            <a:r>
              <a:rPr lang="en-IN" dirty="0" smtClean="0"/>
              <a:t>, </a:t>
            </a:r>
            <a:r>
              <a:rPr lang="en-IN" b="1" dirty="0" smtClean="0"/>
              <a:t>city</a:t>
            </a:r>
            <a:r>
              <a:rPr lang="en-IN" dirty="0" smtClean="0"/>
              <a:t>, </a:t>
            </a:r>
            <a:r>
              <a:rPr lang="en-IN" b="1" dirty="0" smtClean="0"/>
              <a:t>market</a:t>
            </a:r>
            <a:r>
              <a:rPr lang="en-IN" dirty="0" smtClean="0"/>
              <a:t>, </a:t>
            </a:r>
            <a:r>
              <a:rPr lang="en-IN" b="1" dirty="0" smtClean="0"/>
              <a:t>region__c</a:t>
            </a:r>
            <a:r>
              <a:rPr lang="en-IN" dirty="0" smtClean="0"/>
              <a:t>.</a:t>
            </a:r>
          </a:p>
          <a:p>
            <a:pPr lvl="1"/>
            <a:r>
              <a:rPr lang="en-US" dirty="0" smtClean="0"/>
              <a:t>It has </a:t>
            </a:r>
            <a:r>
              <a:rPr lang="en-US" dirty="0"/>
              <a:t>unique </a:t>
            </a:r>
            <a:r>
              <a:rPr lang="en-US" dirty="0" smtClean="0"/>
              <a:t>708 countries, 2343 cities, 257 markets and 6 regions.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0596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</a:t>
            </a:r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70" t="5584" r="6376" b="4227"/>
          <a:stretch/>
        </p:blipFill>
        <p:spPr>
          <a:xfrm>
            <a:off x="7774857" y="1165122"/>
            <a:ext cx="3815758" cy="277269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998042"/>
            <a:ext cx="6724651" cy="224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smtClean="0"/>
              <a:t>2. </a:t>
            </a:r>
            <a:r>
              <a:rPr lang="en-IN" b="1" dirty="0"/>
              <a:t>Physical structure </a:t>
            </a:r>
            <a:endParaRPr lang="en-IN" b="1" dirty="0" smtClean="0"/>
          </a:p>
          <a:p>
            <a:pPr lvl="1"/>
            <a:r>
              <a:rPr lang="en-IN" dirty="0" smtClean="0"/>
              <a:t>It is defined in  </a:t>
            </a:r>
            <a:r>
              <a:rPr lang="en-IN" dirty="0"/>
              <a:t>variables </a:t>
            </a:r>
            <a:r>
              <a:rPr lang="en-US" b="1" dirty="0"/>
              <a:t>num_buildings, num_floors, num_parking_spaces, occupancy_rate, size_acres</a:t>
            </a:r>
            <a:r>
              <a:rPr lang="en-US" dirty="0"/>
              <a:t>, </a:t>
            </a:r>
            <a:r>
              <a:rPr lang="en-US" b="1" dirty="0"/>
              <a:t>size_sf</a:t>
            </a:r>
            <a:r>
              <a:rPr lang="en-US" dirty="0"/>
              <a:t>, </a:t>
            </a:r>
            <a:r>
              <a:rPr lang="en-US" b="1" dirty="0" smtClean="0"/>
              <a:t>size_units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IN" b="1" dirty="0" smtClean="0"/>
              <a:t>property_type_1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4381500"/>
            <a:ext cx="4629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8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348"/>
            <a:ext cx="10075606" cy="1994207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3. Prize</a:t>
            </a:r>
          </a:p>
          <a:p>
            <a:pPr lvl="1"/>
            <a:r>
              <a:rPr lang="en-IN" dirty="0" smtClean="0"/>
              <a:t>Prize details about properties are defined in variables </a:t>
            </a:r>
            <a:r>
              <a:rPr lang="en-US" b="1" dirty="0"/>
              <a:t>price_per_sq_ft</a:t>
            </a:r>
            <a:r>
              <a:rPr lang="en-US" dirty="0"/>
              <a:t>, </a:t>
            </a:r>
            <a:r>
              <a:rPr lang="en-US" b="1" dirty="0"/>
              <a:t>price_per_unit</a:t>
            </a:r>
            <a:r>
              <a:rPr lang="en-US" dirty="0"/>
              <a:t>, </a:t>
            </a:r>
            <a:r>
              <a:rPr lang="en-US" b="1" dirty="0" smtClean="0"/>
              <a:t>sale_amount__c.</a:t>
            </a:r>
          </a:p>
          <a:p>
            <a:pPr lvl="1"/>
            <a:r>
              <a:rPr lang="en-US" dirty="0"/>
              <a:t>As it is merely make sense, these variables shares high correlation to each others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30596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</a:t>
            </a:r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3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95368"/>
            <a:ext cx="10515600" cy="3082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Here Physical, Prize variable have missing values in very high frequency. Few variable </a:t>
            </a:r>
            <a:r>
              <a:rPr lang="en-IN" dirty="0" smtClean="0"/>
              <a:t>even has values </a:t>
            </a:r>
            <a:r>
              <a:rPr lang="en-IN" dirty="0"/>
              <a:t>~ 30 – 70 % of </a:t>
            </a:r>
            <a:r>
              <a:rPr lang="en-IN" dirty="0" smtClean="0"/>
              <a:t>missing value in total </a:t>
            </a:r>
            <a:r>
              <a:rPr lang="en-IN" dirty="0"/>
              <a:t>record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Geographical variables have almost no missing values. And Values in Physical, Prize variable are highly depends on Geographical variables. </a:t>
            </a:r>
          </a:p>
          <a:p>
            <a:r>
              <a:rPr lang="en-IN" b="1" dirty="0" smtClean="0"/>
              <a:t>Hence, simple approach to handle this problem is applying  </a:t>
            </a:r>
            <a:r>
              <a:rPr lang="en-IN" b="1" dirty="0"/>
              <a:t>descriptive </a:t>
            </a:r>
            <a:r>
              <a:rPr lang="en-IN" b="1" dirty="0" smtClean="0"/>
              <a:t>statistics based on Geographical groups.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5465" y="379874"/>
            <a:ext cx="10326329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– Relation among </a:t>
            </a:r>
            <a:r>
              <a:rPr lang="en-IN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ables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465" y="3141406"/>
            <a:ext cx="2344993" cy="870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Account</a:t>
            </a:r>
          </a:p>
          <a:p>
            <a:pPr algn="ctr"/>
            <a:r>
              <a:rPr lang="en-IN" dirty="0" smtClean="0"/>
              <a:t>(2756 accounts)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35677" y="1297857"/>
            <a:ext cx="2256503" cy="1091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Deals</a:t>
            </a:r>
          </a:p>
          <a:p>
            <a:pPr algn="ctr"/>
            <a:r>
              <a:rPr lang="en-IN" dirty="0" smtClean="0"/>
              <a:t>(7245 accounts,</a:t>
            </a:r>
          </a:p>
          <a:p>
            <a:pPr algn="ctr"/>
            <a:r>
              <a:rPr lang="en-IN" dirty="0" smtClean="0"/>
              <a:t>26029 deals)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0"/>
            <a:endCxn id="9" idx="1"/>
          </p:cNvCxnSpPr>
          <p:nvPr/>
        </p:nvCxnSpPr>
        <p:spPr>
          <a:xfrm flipV="1">
            <a:off x="1877962" y="1843548"/>
            <a:ext cx="3357715" cy="129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847004" y="2367113"/>
            <a:ext cx="2005781" cy="1084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Deal_Prop</a:t>
            </a:r>
          </a:p>
          <a:p>
            <a:pPr algn="ctr"/>
            <a:r>
              <a:rPr lang="en-IN" dirty="0" smtClean="0"/>
              <a:t>(20350 deals,</a:t>
            </a:r>
          </a:p>
          <a:p>
            <a:pPr algn="ctr"/>
            <a:r>
              <a:rPr lang="en-IN" dirty="0" smtClean="0"/>
              <a:t>19701 prop)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492180" y="5071108"/>
            <a:ext cx="2020529" cy="103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Properties</a:t>
            </a:r>
          </a:p>
          <a:p>
            <a:pPr algn="ctr"/>
            <a:r>
              <a:rPr lang="en-IN" dirty="0" smtClean="0"/>
              <a:t>(18298 properties)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93922" y="5427406"/>
            <a:ext cx="2020529" cy="1253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Acc_Prop</a:t>
            </a:r>
          </a:p>
          <a:p>
            <a:pPr algn="ctr"/>
            <a:r>
              <a:rPr lang="en-IN" dirty="0" smtClean="0"/>
              <a:t>(2727 account,</a:t>
            </a:r>
          </a:p>
          <a:p>
            <a:pPr algn="ctr"/>
            <a:r>
              <a:rPr lang="en-IN" dirty="0" smtClean="0"/>
              <a:t>70350 deals,</a:t>
            </a:r>
          </a:p>
          <a:p>
            <a:pPr algn="ctr"/>
            <a:r>
              <a:rPr lang="en-IN" dirty="0" smtClean="0"/>
              <a:t>63001 properties)</a:t>
            </a:r>
            <a:endParaRPr lang="en-US" dirty="0"/>
          </a:p>
        </p:txBody>
      </p:sp>
      <p:cxnSp>
        <p:nvCxnSpPr>
          <p:cNvPr id="19" name="Straight Connector 18"/>
          <p:cNvCxnSpPr>
            <a:stCxn id="8" idx="2"/>
            <a:endCxn id="14" idx="1"/>
          </p:cNvCxnSpPr>
          <p:nvPr/>
        </p:nvCxnSpPr>
        <p:spPr>
          <a:xfrm>
            <a:off x="1877962" y="4011560"/>
            <a:ext cx="1115960" cy="204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3"/>
            <a:endCxn id="13" idx="1"/>
          </p:cNvCxnSpPr>
          <p:nvPr/>
        </p:nvCxnSpPr>
        <p:spPr>
          <a:xfrm flipV="1">
            <a:off x="5014451" y="5587302"/>
            <a:ext cx="2477729" cy="46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3" idx="0"/>
          </p:cNvCxnSpPr>
          <p:nvPr/>
        </p:nvCxnSpPr>
        <p:spPr>
          <a:xfrm>
            <a:off x="6363929" y="2389238"/>
            <a:ext cx="2138516" cy="2681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2" idx="1"/>
          </p:cNvCxnSpPr>
          <p:nvPr/>
        </p:nvCxnSpPr>
        <p:spPr>
          <a:xfrm>
            <a:off x="7492180" y="1843548"/>
            <a:ext cx="2354824" cy="106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3"/>
          </p:cNvCxnSpPr>
          <p:nvPr/>
        </p:nvCxnSpPr>
        <p:spPr>
          <a:xfrm flipH="1">
            <a:off x="9512709" y="3451121"/>
            <a:ext cx="1337186" cy="213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67950" y="2395990"/>
            <a:ext cx="36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51272" y="4591915"/>
            <a:ext cx="30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40248" y="2072824"/>
            <a:ext cx="171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1179 accounts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in common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9654" y="1866969"/>
            <a:ext cx="131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17883 deals 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in common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30696" y="4579504"/>
            <a:ext cx="18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18298 properties in common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25560" y="5570216"/>
            <a:ext cx="187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14613 properties in common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7745" y="4557252"/>
            <a:ext cx="171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2727 accounts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in common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45" y="1486975"/>
            <a:ext cx="5252884" cy="4427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Primary key: id_accs </a:t>
            </a:r>
          </a:p>
          <a:p>
            <a:pPr marL="0" indent="0" algn="just">
              <a:buNone/>
            </a:pPr>
            <a:r>
              <a:rPr lang="en-IN" b="1" dirty="0" smtClean="0"/>
              <a:t>investor_type</a:t>
            </a:r>
            <a:endParaRPr lang="en-IN" b="1" dirty="0"/>
          </a:p>
          <a:p>
            <a:pPr algn="just"/>
            <a:r>
              <a:rPr lang="en-IN" dirty="0" smtClean="0"/>
              <a:t>Means: type of investor such as bank, fund, private investor.</a:t>
            </a:r>
          </a:p>
          <a:p>
            <a:pPr algn="just"/>
            <a:r>
              <a:rPr lang="en-IN" dirty="0" smtClean="0"/>
              <a:t>Relation with other variables are explained in coming slides.</a:t>
            </a:r>
          </a:p>
          <a:p>
            <a:pPr algn="just"/>
            <a:r>
              <a:rPr lang="en-IN" dirty="0" smtClean="0"/>
              <a:t>Self explaining count plot describes frequencies of popular and rare investors clearly.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52" y="1747375"/>
            <a:ext cx="5011993" cy="40166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2445" y="731223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349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13" y="203972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8" y="1017640"/>
            <a:ext cx="7787147" cy="5486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b="1" dirty="0" smtClean="0"/>
              <a:t>active_deals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Means: Deals </a:t>
            </a:r>
            <a:r>
              <a:rPr lang="en-US" dirty="0"/>
              <a:t>currently in pipeline</a:t>
            </a:r>
            <a:r>
              <a:rPr lang="en-US" dirty="0" smtClean="0"/>
              <a:t> </a:t>
            </a:r>
            <a:endParaRPr lang="en-IN" b="1" dirty="0" smtClean="0"/>
          </a:p>
          <a:p>
            <a:pPr algn="just">
              <a:lnSpc>
                <a:spcPct val="100000"/>
              </a:lnSpc>
            </a:pPr>
            <a:r>
              <a:rPr lang="en-IN" dirty="0" smtClean="0"/>
              <a:t>High frequency of zeros indicate most accounts does not have active deals.</a:t>
            </a:r>
          </a:p>
          <a:p>
            <a:pPr algn="just">
              <a:lnSpc>
                <a:spcPct val="100000"/>
              </a:lnSpc>
            </a:pPr>
            <a:r>
              <a:rPr lang="en-IN" dirty="0" smtClean="0"/>
              <a:t>Gives relation,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  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active_deals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 num_deals_as_client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num_deals_as_investor</a:t>
            </a:r>
          </a:p>
          <a:p>
            <a:pPr algn="just">
              <a:lnSpc>
                <a:spcPct val="100000"/>
              </a:lnSpc>
            </a:pPr>
            <a:r>
              <a:rPr lang="en-IN" b="1" dirty="0" smtClean="0"/>
              <a:t>active_deals</a:t>
            </a:r>
            <a:r>
              <a:rPr lang="en-IN" dirty="0" smtClean="0"/>
              <a:t> is highly correlated with </a:t>
            </a:r>
            <a:r>
              <a:rPr lang="en-US" b="1" dirty="0" smtClean="0"/>
              <a:t>number_of_related_deals</a:t>
            </a:r>
            <a:r>
              <a:rPr lang="en-US" dirty="0" smtClean="0"/>
              <a:t> (0.9738),  </a:t>
            </a:r>
            <a:r>
              <a:rPr lang="en-US" b="1" dirty="0" smtClean="0"/>
              <a:t>num_deals_as_investor</a:t>
            </a:r>
            <a:r>
              <a:rPr lang="en-US" dirty="0" smtClean="0"/>
              <a:t> (0.97068) variables. </a:t>
            </a:r>
          </a:p>
          <a:p>
            <a:pPr algn="just">
              <a:lnSpc>
                <a:spcPct val="100000"/>
              </a:lnSpc>
            </a:pPr>
            <a:r>
              <a:rPr lang="en-IN" dirty="0" smtClean="0"/>
              <a:t>Its logical since </a:t>
            </a:r>
            <a:r>
              <a:rPr lang="en-IN" b="1" dirty="0" smtClean="0"/>
              <a:t>num_of_related_deals</a:t>
            </a:r>
            <a:r>
              <a:rPr lang="en-IN" dirty="0" smtClean="0"/>
              <a:t> and </a:t>
            </a:r>
            <a:r>
              <a:rPr lang="en-IN" b="1" dirty="0" smtClean="0"/>
              <a:t>num_deals_as_investor</a:t>
            </a:r>
            <a:r>
              <a:rPr lang="en-IN" dirty="0" smtClean="0"/>
              <a:t> are contributing in total active_deals.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endParaRPr lang="en-IN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316" y="1519450"/>
            <a:ext cx="3299016" cy="271834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790039" y="4601498"/>
            <a:ext cx="3271682" cy="1533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Note: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Pearson method is used to compute correlation</a:t>
            </a:r>
          </a:p>
        </p:txBody>
      </p:sp>
    </p:spTree>
    <p:extLst>
      <p:ext uri="{BB962C8B-B14F-4D97-AF65-F5344CB8AC3E}">
        <p14:creationId xmlns:p14="http://schemas.microsoft.com/office/powerpoint/2010/main" val="31980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93" y="746586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193" y="1814051"/>
            <a:ext cx="6639233" cy="46162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1" dirty="0" smtClean="0"/>
              <a:t>activity_count</a:t>
            </a:r>
            <a:r>
              <a:rPr lang="en-IN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Means: Aggregate number of activities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Similar to active_deals, activity_count also positively skewed and peaked at zero. </a:t>
            </a:r>
          </a:p>
          <a:p>
            <a:pPr>
              <a:lnSpc>
                <a:spcPct val="100000"/>
              </a:lnSpc>
            </a:pPr>
            <a:r>
              <a:rPr lang="en-IN" dirty="0" smtClean="0"/>
              <a:t>It makes sense when considering deals as activities.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26" y="2275979"/>
            <a:ext cx="4376471" cy="28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595"/>
            <a:ext cx="7199671" cy="477847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b="1" dirty="0" smtClean="0"/>
              <a:t>buyer_book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Means: Preference on Investment Advisory</a:t>
            </a:r>
            <a:endParaRPr lang="en-IN" b="1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Most account prefer Investment Advisory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Mostly those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who prefer Investment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Advisory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prefer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loan_sales_book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 Bank/Thrift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Corporate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Investor/User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investor_type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are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less likely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prefer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Investment Advisory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72620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3845" y="4630995"/>
            <a:ext cx="3352268" cy="22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73845" y="4630995"/>
            <a:ext cx="3728484" cy="1578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b="1" dirty="0" smtClean="0">
                <a:solidFill>
                  <a:srgbClr val="7030A0"/>
                </a:solidFill>
              </a:rPr>
              <a:t>Note: </a:t>
            </a:r>
            <a:r>
              <a:rPr lang="en-IN" dirty="0" smtClean="0">
                <a:solidFill>
                  <a:srgbClr val="7030A0"/>
                </a:solidFill>
              </a:rPr>
              <a:t>relations among the categorical variables are derived using contingency tables.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59" y="1705283"/>
            <a:ext cx="3171754" cy="29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6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4" y="1324545"/>
            <a:ext cx="8005844" cy="51794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 smtClean="0"/>
              <a:t>servicing_contract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Means: have a contract to service their loans ?</a:t>
            </a:r>
          </a:p>
          <a:p>
            <a:pPr algn="just">
              <a:lnSpc>
                <a:spcPct val="100000"/>
              </a:lnSpc>
            </a:pPr>
            <a:r>
              <a:rPr lang="en-IN" dirty="0" smtClean="0"/>
              <a:t>Account having loan serving contract is very rare.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Most Life Insurance Company ,Conduit/CMBS </a:t>
            </a:r>
            <a:r>
              <a:rPr lang="en-US" dirty="0" smtClean="0"/>
              <a:t>(</a:t>
            </a:r>
            <a:r>
              <a:rPr lang="en-US" b="1" dirty="0" smtClean="0"/>
              <a:t>investment_type</a:t>
            </a:r>
            <a:r>
              <a:rPr lang="en-US" dirty="0"/>
              <a:t>) accounts are serving contract(</a:t>
            </a:r>
            <a:r>
              <a:rPr lang="en-US" b="1" dirty="0"/>
              <a:t>servicing_contract</a:t>
            </a:r>
            <a:r>
              <a:rPr lang="en-US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foreign </a:t>
            </a:r>
            <a:r>
              <a:rPr lang="en-US" dirty="0" smtClean="0"/>
              <a:t>Investors are </a:t>
            </a:r>
            <a:r>
              <a:rPr lang="en-US" dirty="0"/>
              <a:t>less likely </a:t>
            </a:r>
            <a:r>
              <a:rPr lang="en-US" dirty="0" smtClean="0"/>
              <a:t>to serve contract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those who serve contract mostly prefer Debt deals(</a:t>
            </a:r>
            <a:r>
              <a:rPr lang="en-US" b="1" dirty="0"/>
              <a:t>lender_book</a:t>
            </a:r>
            <a:r>
              <a:rPr lang="en-US" dirty="0" smtClean="0"/>
              <a:t>) and </a:t>
            </a:r>
            <a:r>
              <a:rPr lang="en-US" dirty="0"/>
              <a:t>Loan Sale deals(</a:t>
            </a:r>
            <a:r>
              <a:rPr lang="en-US" b="1" dirty="0"/>
              <a:t>loan_sales_book</a:t>
            </a:r>
            <a:r>
              <a:rPr lang="en-US" dirty="0"/>
              <a:t>)</a:t>
            </a:r>
          </a:p>
          <a:p>
            <a:pPr algn="just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85619" y="4399490"/>
            <a:ext cx="6206614" cy="196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81" t="1791" r="2319"/>
          <a:stretch/>
        </p:blipFill>
        <p:spPr>
          <a:xfrm>
            <a:off x="8654774" y="2171585"/>
            <a:ext cx="3070195" cy="284063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82445" y="317908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034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342"/>
            <a:ext cx="11353800" cy="48817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Low Variance variables 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539134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5294671"/>
            <a:ext cx="5488858" cy="120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79859"/>
              </p:ext>
            </p:extLst>
          </p:nvPr>
        </p:nvGraphicFramePr>
        <p:xfrm>
          <a:off x="1524000" y="2156625"/>
          <a:ext cx="8858865" cy="282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55">
                  <a:extLst>
                    <a:ext uri="{9D8B030D-6E8A-4147-A177-3AD203B41FA5}">
                      <a16:colId xmlns:a16="http://schemas.microsoft.com/office/drawing/2014/main" val="1272767059"/>
                    </a:ext>
                  </a:extLst>
                </a:gridCol>
                <a:gridCol w="1818241">
                  <a:extLst>
                    <a:ext uri="{9D8B030D-6E8A-4147-A177-3AD203B41FA5}">
                      <a16:colId xmlns:a16="http://schemas.microsoft.com/office/drawing/2014/main" val="2099491409"/>
                    </a:ext>
                  </a:extLst>
                </a:gridCol>
                <a:gridCol w="4087669">
                  <a:extLst>
                    <a:ext uri="{9D8B030D-6E8A-4147-A177-3AD203B41FA5}">
                      <a16:colId xmlns:a16="http://schemas.microsoft.com/office/drawing/2014/main" val="410713558"/>
                    </a:ext>
                  </a:extLst>
                </a:gridCol>
              </a:tblGrid>
              <a:tr h="466529">
                <a:tc>
                  <a:txBody>
                    <a:bodyPr/>
                    <a:lstStyle/>
                    <a:p>
                      <a:r>
                        <a:rPr lang="en-IN" dirty="0" smtClean="0"/>
                        <a:t>Variable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Variance</a:t>
                      </a:r>
                      <a:r>
                        <a:rPr lang="en-IN" baseline="0" dirty="0" smtClean="0"/>
                        <a:t> 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Variance in record</a:t>
                      </a:r>
                      <a:r>
                        <a:rPr lang="en-IN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32894"/>
                  </a:ext>
                </a:extLst>
              </a:tr>
              <a:tr h="46976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correspondent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out of 2756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56158"/>
                  </a:ext>
                </a:extLst>
              </a:tr>
              <a:tr h="47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Cmbs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0.25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out of 2756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76202"/>
                  </a:ext>
                </a:extLst>
              </a:tr>
              <a:tr h="4730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master_servicer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out of 2756 records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00"/>
                  </a:ext>
                </a:extLst>
              </a:tr>
              <a:tr h="4730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loan_servicing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out of 2756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19323"/>
                  </a:ext>
                </a:extLst>
              </a:tr>
              <a:tr h="4730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r>
                        <a:rPr lang="en-IN" baseline="0" dirty="0" smtClean="0"/>
                        <a:t> records holds Boolean Value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6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70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Other Correlations…</a:t>
            </a:r>
          </a:p>
          <a:p>
            <a:r>
              <a:rPr lang="en-US" dirty="0" smtClean="0"/>
              <a:t>num_of_deals_as_client</a:t>
            </a:r>
            <a:r>
              <a:rPr lang="en-US" dirty="0"/>
              <a:t> </a:t>
            </a:r>
            <a:r>
              <a:rPr lang="en-US" dirty="0" smtClean="0"/>
              <a:t>&amp; number_of_won_deals_as_client </a:t>
            </a:r>
            <a:r>
              <a:rPr lang="en-US" dirty="0"/>
              <a:t>- </a:t>
            </a:r>
            <a:r>
              <a:rPr lang="en-US" b="1" dirty="0" smtClean="0"/>
              <a:t>0.98</a:t>
            </a:r>
            <a:endParaRPr lang="en-IN" b="1" dirty="0" smtClean="0"/>
          </a:p>
          <a:p>
            <a:r>
              <a:rPr lang="en-US" dirty="0" smtClean="0"/>
              <a:t>num_deals_as_investor</a:t>
            </a:r>
            <a:r>
              <a:rPr lang="en-US" dirty="0"/>
              <a:t> </a:t>
            </a:r>
            <a:r>
              <a:rPr lang="en-US" dirty="0" smtClean="0"/>
              <a:t>&amp; number_of_related_deals </a:t>
            </a:r>
            <a:r>
              <a:rPr lang="en-US" dirty="0"/>
              <a:t>- </a:t>
            </a:r>
            <a:r>
              <a:rPr lang="en-US" b="1" dirty="0" smtClean="0"/>
              <a:t>0.91</a:t>
            </a:r>
          </a:p>
          <a:p>
            <a:r>
              <a:rPr lang="en-US" dirty="0" smtClean="0"/>
              <a:t>number_of_properties &amp; number_of_related_properties - </a:t>
            </a:r>
            <a:r>
              <a:rPr lang="en-US" b="1" dirty="0" smtClean="0"/>
              <a:t>0.91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Few more points…</a:t>
            </a:r>
          </a:p>
          <a:p>
            <a:r>
              <a:rPr lang="en-US" dirty="0" smtClean="0"/>
              <a:t>Relatively </a:t>
            </a:r>
            <a:r>
              <a:rPr lang="en-US" dirty="0"/>
              <a:t>most </a:t>
            </a:r>
            <a:r>
              <a:rPr lang="en-US" dirty="0" smtClean="0"/>
              <a:t>account prefer </a:t>
            </a:r>
            <a:r>
              <a:rPr lang="en-US" b="1" dirty="0"/>
              <a:t>Debt </a:t>
            </a:r>
            <a:r>
              <a:rPr lang="en-US" b="1" dirty="0" smtClean="0"/>
              <a:t>deals </a:t>
            </a:r>
            <a:r>
              <a:rPr lang="en-US" dirty="0" smtClean="0"/>
              <a:t>(</a:t>
            </a:r>
            <a:r>
              <a:rPr lang="en-US" dirty="0"/>
              <a:t>lender_book) </a:t>
            </a:r>
            <a:r>
              <a:rPr lang="en-US" dirty="0" smtClean="0"/>
              <a:t>along with  </a:t>
            </a:r>
            <a:r>
              <a:rPr lang="en-US" b="1" dirty="0" smtClean="0"/>
              <a:t>Loan </a:t>
            </a:r>
            <a:r>
              <a:rPr lang="en-US" b="1" dirty="0"/>
              <a:t>Sale </a:t>
            </a:r>
            <a:r>
              <a:rPr lang="en-US" b="1" dirty="0" smtClean="0"/>
              <a:t>deals </a:t>
            </a:r>
            <a:r>
              <a:rPr lang="en-US" dirty="0" smtClean="0"/>
              <a:t>(loan_sales_book).</a:t>
            </a:r>
          </a:p>
          <a:p>
            <a:r>
              <a:rPr lang="en-IN" dirty="0" smtClean="0"/>
              <a:t>Only investor_type have few missing values.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1136" y="375811"/>
            <a:ext cx="10515600" cy="75575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And </a:t>
            </a:r>
            <a:r>
              <a:rPr lang="en-IN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– Account Table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952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912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Affine Analytics Machine Learning Challenge</vt:lpstr>
      <vt:lpstr>Data Analysis And Exploration – Relation among tables</vt:lpstr>
      <vt:lpstr>Data Analysis And Exploration – Account Table</vt:lpstr>
      <vt:lpstr>Data Analysis And Exploration – Account Table</vt:lpstr>
      <vt:lpstr>Data Analysis And Exploration – Account Table</vt:lpstr>
      <vt:lpstr>Data Analysis And Exploration – Account Table</vt:lpstr>
      <vt:lpstr>Data Analysis And Exploration – Account Table</vt:lpstr>
      <vt:lpstr>Data Analysis And Exploration – Account Table</vt:lpstr>
      <vt:lpstr>Data Analysis And Exploration – Account Table</vt:lpstr>
      <vt:lpstr>Data Analysis And Exploration – Opportunity Table</vt:lpstr>
      <vt:lpstr>Data Analysis And Exploration – Opportunity Table</vt:lpstr>
      <vt:lpstr>Data Analysis And Exploration – Opportunity Table</vt:lpstr>
      <vt:lpstr>Data Analysis And Exploration – Opportunity Table</vt:lpstr>
      <vt:lpstr>Data Analysis And Exploration – Properties Table</vt:lpstr>
      <vt:lpstr>Data Analysis And Exploration – Properties Table</vt:lpstr>
      <vt:lpstr>Data Analysis And Exploration – Properties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Affine Analytics Machine Learning Challenge</dc:title>
  <dc:creator>Balaji B (CRS)</dc:creator>
  <cp:lastModifiedBy>Balaji B (CRS)</cp:lastModifiedBy>
  <cp:revision>289</cp:revision>
  <dcterms:created xsi:type="dcterms:W3CDTF">2018-08-26T04:42:37Z</dcterms:created>
  <dcterms:modified xsi:type="dcterms:W3CDTF">2018-08-27T16:39:10Z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BA388496@wipro.com</vt:lpwstr>
  </property>
  <property fmtid="{D5CDD505-2E9C-101B-9397-08002B2CF9AE}" pid="6" name="MSIP_Label_a3599e32-523d-45cf-80c8-50d522cc3338_SetDate">
    <vt:lpwstr>2018-08-27T22:08:30.5628958+05:30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