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DM Sans Bold" charset="1" panose="00000000000000000000"/>
      <p:regular r:id="rId17"/>
    </p:embeddedFont>
    <p:embeddedFont>
      <p:font typeface="DM Sans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6.png" Type="http://schemas.openxmlformats.org/officeDocument/2006/relationships/image"/><Relationship Id="rId14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31" Target="../media/image3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3.pn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Relationship Id="rId7" Target="../media/image3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7.pn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12" Target="../media/image14.png" Type="http://schemas.openxmlformats.org/officeDocument/2006/relationships/image"/><Relationship Id="rId13" Target="../media/image15.svg" Type="http://schemas.openxmlformats.org/officeDocument/2006/relationships/image"/><Relationship Id="rId14" Target="../media/image16.png" Type="http://schemas.openxmlformats.org/officeDocument/2006/relationships/image"/><Relationship Id="rId15" Target="../media/image17.svg" Type="http://schemas.openxmlformats.org/officeDocument/2006/relationships/image"/><Relationship Id="rId16" Target="../media/image18.png" Type="http://schemas.openxmlformats.org/officeDocument/2006/relationships/image"/><Relationship Id="rId17" Target="../media/image19.svg" Type="http://schemas.openxmlformats.org/officeDocument/2006/relationships/image"/><Relationship Id="rId18" Target="../media/image20.png" Type="http://schemas.openxmlformats.org/officeDocument/2006/relationships/image"/><Relationship Id="rId19" Target="../media/image21.svg" Type="http://schemas.openxmlformats.org/officeDocument/2006/relationships/image"/><Relationship Id="rId2" Target="../media/image2.png" Type="http://schemas.openxmlformats.org/officeDocument/2006/relationships/image"/><Relationship Id="rId20" Target="../media/image22.png" Type="http://schemas.openxmlformats.org/officeDocument/2006/relationships/image"/><Relationship Id="rId21" Target="../media/image23.svg" Type="http://schemas.openxmlformats.org/officeDocument/2006/relationships/image"/><Relationship Id="rId22" Target="../media/image24.png" Type="http://schemas.openxmlformats.org/officeDocument/2006/relationships/image"/><Relationship Id="rId23" Target="../media/image25.svg" Type="http://schemas.openxmlformats.org/officeDocument/2006/relationships/image"/><Relationship Id="rId24" Target="../media/image26.png" Type="http://schemas.openxmlformats.org/officeDocument/2006/relationships/image"/><Relationship Id="rId25" Target="../media/image27.svg" Type="http://schemas.openxmlformats.org/officeDocument/2006/relationships/image"/><Relationship Id="rId26" Target="../media/image28.png" Type="http://schemas.openxmlformats.org/officeDocument/2006/relationships/image"/><Relationship Id="rId27" Target="../media/image29.svg" Type="http://schemas.openxmlformats.org/officeDocument/2006/relationships/image"/><Relationship Id="rId28" Target="../media/image38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svg" Type="http://schemas.openxmlformats.org/officeDocument/2006/relationships/image"/><Relationship Id="rId11" Target="../media/image47.png" Type="http://schemas.openxmlformats.org/officeDocument/2006/relationships/image"/><Relationship Id="rId12" Target="../media/image48.svg" Type="http://schemas.openxmlformats.org/officeDocument/2006/relationships/image"/><Relationship Id="rId13" Target="../media/image49.png" Type="http://schemas.openxmlformats.org/officeDocument/2006/relationships/image"/><Relationship Id="rId14" Target="../media/image50.svg" Type="http://schemas.openxmlformats.org/officeDocument/2006/relationships/image"/><Relationship Id="rId15" Target="../media/image51.png" Type="http://schemas.openxmlformats.org/officeDocument/2006/relationships/image"/><Relationship Id="rId16" Target="../media/image52.svg" Type="http://schemas.openxmlformats.org/officeDocument/2006/relationships/image"/><Relationship Id="rId2" Target="../media/image1.png" Type="http://schemas.openxmlformats.org/officeDocument/2006/relationships/image"/><Relationship Id="rId3" Target="../media/image39.png" Type="http://schemas.openxmlformats.org/officeDocument/2006/relationships/image"/><Relationship Id="rId4" Target="../media/image40.svg" Type="http://schemas.openxmlformats.org/officeDocument/2006/relationships/image"/><Relationship Id="rId5" Target="../media/image41.png" Type="http://schemas.openxmlformats.org/officeDocument/2006/relationships/image"/><Relationship Id="rId6" Target="../media/image42.svg" Type="http://schemas.openxmlformats.org/officeDocument/2006/relationships/image"/><Relationship Id="rId7" Target="../media/image43.png" Type="http://schemas.openxmlformats.org/officeDocument/2006/relationships/image"/><Relationship Id="rId8" Target="../media/image44.svg" Type="http://schemas.openxmlformats.org/officeDocument/2006/relationships/image"/><Relationship Id="rId9" Target="../media/image4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3688802" y="3136543"/>
            <a:ext cx="10910396" cy="3200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>
                <a:solidFill>
                  <a:srgbClr val="000000"/>
                </a:solidFill>
                <a:latin typeface="DM Sans Bold"/>
              </a:rPr>
              <a:t>ECMA-Script</a:t>
            </a:r>
          </a:p>
          <a:p>
            <a:pPr algn="ctr">
              <a:lnSpc>
                <a:spcPts val="12218"/>
              </a:lnSpc>
            </a:pPr>
            <a:r>
              <a:rPr lang="en-US" sz="12998">
                <a:solidFill>
                  <a:srgbClr val="000000"/>
                </a:solidFill>
                <a:latin typeface="DM Sans Bold"/>
              </a:rPr>
              <a:t>2024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914102" y="6347808"/>
            <a:ext cx="8459795" cy="1130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Presented by </a:t>
            </a:r>
          </a:p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Balaji B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886757" y="5074942"/>
            <a:ext cx="2006151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5930165" y="4823914"/>
            <a:ext cx="502056" cy="50205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227066" y="4823914"/>
            <a:ext cx="502056" cy="50205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653627" y="4823914"/>
            <a:ext cx="502056" cy="50205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396139" y="4823914"/>
            <a:ext cx="502056" cy="50205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4732501" y="1354989"/>
            <a:ext cx="8822997" cy="338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Few other developments are on they way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27066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01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948468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02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78732" y="6409791"/>
            <a:ext cx="1998725" cy="52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8"/>
              </a:lnSpc>
            </a:pPr>
            <a:r>
              <a:rPr lang="en-US" sz="2819">
                <a:solidFill>
                  <a:srgbClr val="000000"/>
                </a:solidFill>
                <a:latin typeface="DM Sans"/>
              </a:rPr>
              <a:t>Temporals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491702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03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414442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04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4" id="24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6" id="26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7" id="27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8" id="28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9" id="29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0" id="30"/>
          <p:cNvSpPr txBox="true"/>
          <p:nvPr/>
        </p:nvSpPr>
        <p:spPr>
          <a:xfrm rot="0">
            <a:off x="5238089" y="6409791"/>
            <a:ext cx="2249221" cy="1075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8"/>
              </a:lnSpc>
            </a:pPr>
            <a:r>
              <a:rPr lang="en-US" sz="2819">
                <a:solidFill>
                  <a:srgbClr val="000000"/>
                </a:solidFill>
                <a:latin typeface="DM Sans"/>
              </a:rPr>
              <a:t>Promises withResolver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780045" y="6409791"/>
            <a:ext cx="2249221" cy="1075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8"/>
              </a:lnSpc>
            </a:pPr>
            <a:r>
              <a:rPr lang="en-US" sz="2819">
                <a:solidFill>
                  <a:srgbClr val="000000"/>
                </a:solidFill>
                <a:latin typeface="DM Sans"/>
              </a:rPr>
              <a:t>String.Prototype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560657" y="6409791"/>
            <a:ext cx="2344471" cy="52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8"/>
              </a:lnSpc>
            </a:pPr>
            <a:r>
              <a:rPr lang="en-US" sz="2819">
                <a:solidFill>
                  <a:srgbClr val="000000"/>
                </a:solidFill>
                <a:latin typeface="DM Sans"/>
              </a:rPr>
              <a:t>and so on.....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>
                <a:solidFill>
                  <a:srgbClr val="000000"/>
                </a:solidFill>
                <a:latin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94934" y="2091045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04950" y="2345718"/>
            <a:ext cx="7848753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What is ECMA?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4950" y="5491816"/>
            <a:ext cx="9489984" cy="3343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4"/>
              </a:lnSpc>
            </a:pPr>
            <a:r>
              <a:rPr lang="en-US" sz="2462" spc="147">
                <a:solidFill>
                  <a:srgbClr val="000000"/>
                </a:solidFill>
                <a:latin typeface="DM Sans"/>
              </a:rPr>
              <a:t>European Computer Manufacturers Association - ECMA</a:t>
            </a:r>
          </a:p>
          <a:p>
            <a:pPr algn="l">
              <a:lnSpc>
                <a:spcPts val="3324"/>
              </a:lnSpc>
            </a:pPr>
            <a:r>
              <a:rPr lang="en-US" sz="2462" spc="147">
                <a:solidFill>
                  <a:srgbClr val="000000"/>
                </a:solidFill>
                <a:latin typeface="DM Sans"/>
              </a:rPr>
              <a:t>ECMAScript is a standard for scripting languages, including JavaScript, JScript, and ActionScript. It is best known as a JavaScript standard intended to ensure the interoperability of web pages across different web browsers.</a:t>
            </a:r>
          </a:p>
          <a:p>
            <a:pPr algn="l">
              <a:lnSpc>
                <a:spcPts val="3324"/>
              </a:lnSpc>
            </a:pPr>
          </a:p>
          <a:p>
            <a:pPr algn="l" marL="0" indent="0" lvl="0">
              <a:lnSpc>
                <a:spcPts val="3324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184960" y="1449015"/>
            <a:ext cx="9918080" cy="7388970"/>
          </a:xfrm>
          <a:custGeom>
            <a:avLst/>
            <a:gdLst/>
            <a:ahLst/>
            <a:cxnLst/>
            <a:rect r="r" b="b" t="t" l="l"/>
            <a:pathLst>
              <a:path h="7388970" w="9918080">
                <a:moveTo>
                  <a:pt x="0" y="0"/>
                </a:moveTo>
                <a:lnTo>
                  <a:pt x="9918080" y="0"/>
                </a:lnTo>
                <a:lnTo>
                  <a:pt x="9918080" y="7388970"/>
                </a:lnTo>
                <a:lnTo>
                  <a:pt x="0" y="7388970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886757" y="5074942"/>
            <a:ext cx="2006151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5930165" y="4823914"/>
            <a:ext cx="502056" cy="50205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227066" y="4823914"/>
            <a:ext cx="502056" cy="50205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653627" y="4823914"/>
            <a:ext cx="502056" cy="50205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396139" y="4823914"/>
            <a:ext cx="502056" cy="50205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4732501" y="2459889"/>
            <a:ext cx="8822997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Topics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27066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01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948468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02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78732" y="6409791"/>
            <a:ext cx="1998725" cy="1629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8"/>
              </a:lnSpc>
            </a:pPr>
            <a:r>
              <a:rPr lang="en-US" sz="2819">
                <a:solidFill>
                  <a:srgbClr val="000000"/>
                </a:solidFill>
                <a:latin typeface="DM Sans"/>
              </a:rPr>
              <a:t>Tuples </a:t>
            </a:r>
          </a:p>
          <a:p>
            <a:pPr algn="ctr">
              <a:lnSpc>
                <a:spcPts val="4398"/>
              </a:lnSpc>
            </a:pPr>
            <a:r>
              <a:rPr lang="en-US" sz="2819">
                <a:solidFill>
                  <a:srgbClr val="000000"/>
                </a:solidFill>
                <a:latin typeface="DM Sans"/>
              </a:rPr>
              <a:t>&amp;</a:t>
            </a:r>
          </a:p>
          <a:p>
            <a:pPr algn="ctr">
              <a:lnSpc>
                <a:spcPts val="4398"/>
              </a:lnSpc>
            </a:pPr>
            <a:r>
              <a:rPr lang="en-US" sz="2819">
                <a:solidFill>
                  <a:srgbClr val="000000"/>
                </a:solidFill>
                <a:latin typeface="DM Sans"/>
              </a:rPr>
              <a:t>Records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491702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03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414442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</a:rPr>
              <a:t>04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4" id="24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6" id="26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7" id="27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8" id="28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9" id="29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0" id="30"/>
          <p:cNvSpPr txBox="true"/>
          <p:nvPr/>
        </p:nvSpPr>
        <p:spPr>
          <a:xfrm rot="0">
            <a:off x="5238089" y="6409791"/>
            <a:ext cx="2249221" cy="1629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8"/>
              </a:lnSpc>
            </a:pPr>
            <a:r>
              <a:rPr lang="en-US" sz="2819">
                <a:solidFill>
                  <a:srgbClr val="000000"/>
                </a:solidFill>
                <a:latin typeface="DM Sans"/>
              </a:rPr>
              <a:t>Array New Copy methods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780045" y="6409791"/>
            <a:ext cx="2249221" cy="1629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8"/>
              </a:lnSpc>
            </a:pPr>
            <a:r>
              <a:rPr lang="en-US" sz="2819">
                <a:solidFill>
                  <a:srgbClr val="000000"/>
                </a:solidFill>
                <a:latin typeface="DM Sans"/>
              </a:rPr>
              <a:t>Object</a:t>
            </a:r>
          </a:p>
          <a:p>
            <a:pPr algn="ctr">
              <a:lnSpc>
                <a:spcPts val="4398"/>
              </a:lnSpc>
            </a:pPr>
            <a:r>
              <a:rPr lang="en-US" sz="2819">
                <a:solidFill>
                  <a:srgbClr val="000000"/>
                </a:solidFill>
                <a:latin typeface="DM Sans"/>
              </a:rPr>
              <a:t>“Groupby”</a:t>
            </a:r>
          </a:p>
          <a:p>
            <a:pPr algn="ctr">
              <a:lnSpc>
                <a:spcPts val="4398"/>
              </a:lnSpc>
            </a:pPr>
            <a:r>
              <a:rPr lang="en-US" sz="2819">
                <a:solidFill>
                  <a:srgbClr val="000000"/>
                </a:solidFill>
                <a:latin typeface="DM Sans"/>
              </a:rPr>
              <a:t>Method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560657" y="6409791"/>
            <a:ext cx="2344471" cy="1075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8"/>
              </a:lnSpc>
            </a:pPr>
            <a:r>
              <a:rPr lang="en-US" sz="2819">
                <a:solidFill>
                  <a:srgbClr val="000000"/>
                </a:solidFill>
                <a:latin typeface="DM Sans"/>
              </a:rPr>
              <a:t>Set</a:t>
            </a:r>
          </a:p>
          <a:p>
            <a:pPr algn="ctr">
              <a:lnSpc>
                <a:spcPts val="4398"/>
              </a:lnSpc>
            </a:pPr>
            <a:r>
              <a:rPr lang="en-US" sz="2819">
                <a:solidFill>
                  <a:srgbClr val="000000"/>
                </a:solidFill>
                <a:latin typeface="DM Sans"/>
              </a:rPr>
              <a:t>New methods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975489" y="1170261"/>
            <a:ext cx="6998061" cy="2561528"/>
            <a:chOff x="0" y="0"/>
            <a:chExt cx="2342659" cy="8574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975489" y="3862348"/>
            <a:ext cx="6998061" cy="2561528"/>
            <a:chOff x="0" y="0"/>
            <a:chExt cx="2342659" cy="8574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975489" y="6557226"/>
            <a:ext cx="6998061" cy="2561528"/>
            <a:chOff x="0" y="0"/>
            <a:chExt cx="2342659" cy="85749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472863" y="5674992"/>
            <a:ext cx="8611275" cy="2770696"/>
          </a:xfrm>
          <a:custGeom>
            <a:avLst/>
            <a:gdLst/>
            <a:ahLst/>
            <a:cxnLst/>
            <a:rect r="r" b="b" t="t" l="l"/>
            <a:pathLst>
              <a:path h="2770696" w="8611275">
                <a:moveTo>
                  <a:pt x="0" y="0"/>
                </a:moveTo>
                <a:lnTo>
                  <a:pt x="8611275" y="0"/>
                </a:lnTo>
                <a:lnTo>
                  <a:pt x="8611275" y="2770696"/>
                </a:lnTo>
                <a:lnTo>
                  <a:pt x="0" y="277069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-55399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504950" y="3118971"/>
            <a:ext cx="7025086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Tuples &amp; Records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491672" y="2024301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</a:rPr>
              <a:t>01.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491672" y="4717783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</a:rPr>
              <a:t>02.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491672" y="7411266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</a:rPr>
              <a:t>03.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218908" y="1867785"/>
            <a:ext cx="4132127" cy="1071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8"/>
              </a:lnSpc>
              <a:spcBef>
                <a:spcPct val="0"/>
              </a:spcBef>
            </a:pPr>
            <a:r>
              <a:rPr lang="en-US" sz="2819">
                <a:solidFill>
                  <a:srgbClr val="000000"/>
                </a:solidFill>
                <a:latin typeface="DM Sans"/>
              </a:rPr>
              <a:t>It is a new primitive data type in the JavaScript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218908" y="4040991"/>
            <a:ext cx="4132127" cy="2176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8"/>
              </a:lnSpc>
              <a:spcBef>
                <a:spcPct val="0"/>
              </a:spcBef>
            </a:pPr>
            <a:r>
              <a:rPr lang="en-US" sz="2819">
                <a:solidFill>
                  <a:srgbClr val="000000"/>
                </a:solidFill>
                <a:latin typeface="DM Sans"/>
              </a:rPr>
              <a:t>Since its primitive we can’t use the non - primitive values in this structure.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218908" y="6875949"/>
            <a:ext cx="4132127" cy="1623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8"/>
              </a:lnSpc>
              <a:spcBef>
                <a:spcPct val="0"/>
              </a:spcBef>
            </a:pPr>
            <a:r>
              <a:rPr lang="en-US" sz="2819">
                <a:solidFill>
                  <a:srgbClr val="000000"/>
                </a:solidFill>
                <a:latin typeface="DM Sans"/>
              </a:rPr>
              <a:t>Still on stage 2 development so we can see enhancements later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78075" y="1267971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857087" y="1879538"/>
            <a:ext cx="5956731" cy="6527925"/>
          </a:xfrm>
          <a:custGeom>
            <a:avLst/>
            <a:gdLst/>
            <a:ahLst/>
            <a:cxnLst/>
            <a:rect r="r" b="b" t="t" l="l"/>
            <a:pathLst>
              <a:path h="6527925" w="5956731">
                <a:moveTo>
                  <a:pt x="0" y="0"/>
                </a:moveTo>
                <a:lnTo>
                  <a:pt x="5956731" y="0"/>
                </a:lnTo>
                <a:lnTo>
                  <a:pt x="5956731" y="6527924"/>
                </a:lnTo>
                <a:lnTo>
                  <a:pt x="0" y="65279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8545293"/>
            <a:ext cx="11800862" cy="1178871"/>
          </a:xfrm>
          <a:custGeom>
            <a:avLst/>
            <a:gdLst/>
            <a:ahLst/>
            <a:cxnLst/>
            <a:rect r="r" b="b" t="t" l="l"/>
            <a:pathLst>
              <a:path h="1178871" w="11800862">
                <a:moveTo>
                  <a:pt x="0" y="0"/>
                </a:moveTo>
                <a:lnTo>
                  <a:pt x="11800862" y="0"/>
                </a:lnTo>
                <a:lnTo>
                  <a:pt x="11800862" y="1178871"/>
                </a:lnTo>
                <a:lnTo>
                  <a:pt x="0" y="117887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04950" y="2345718"/>
            <a:ext cx="8092094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Object GroupBy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04950" y="5188557"/>
            <a:ext cx="7707571" cy="199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</a:rPr>
              <a:t>The Object.groupBy() static method groups the elements of a given iterable according to the string values returned by a provided callback function. </a:t>
            </a:r>
          </a:p>
          <a:p>
            <a:pPr algn="l">
              <a:lnSpc>
                <a:spcPts val="2699"/>
              </a:lnSpc>
            </a:pP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119">
                <a:solidFill>
                  <a:srgbClr val="000000"/>
                </a:solidFill>
                <a:latin typeface="DM Sans"/>
              </a:rPr>
              <a:t>The returned object has separate properties for each group, containing arrays with the elements in the group.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975489" y="313011"/>
            <a:ext cx="6527947" cy="2270224"/>
            <a:chOff x="0" y="0"/>
            <a:chExt cx="2185284" cy="7599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85284" cy="759976"/>
            </a:xfrm>
            <a:custGeom>
              <a:avLst/>
              <a:gdLst/>
              <a:ahLst/>
              <a:cxnLst/>
              <a:rect r="r" b="b" t="t" l="l"/>
              <a:pathLst>
                <a:path h="759976" w="2185284">
                  <a:moveTo>
                    <a:pt x="17789" y="0"/>
                  </a:moveTo>
                  <a:lnTo>
                    <a:pt x="2167494" y="0"/>
                  </a:lnTo>
                  <a:cubicBezTo>
                    <a:pt x="2172212" y="0"/>
                    <a:pt x="2176737" y="1874"/>
                    <a:pt x="2180074" y="5210"/>
                  </a:cubicBezTo>
                  <a:cubicBezTo>
                    <a:pt x="2183410" y="8547"/>
                    <a:pt x="2185284" y="13071"/>
                    <a:pt x="2185284" y="17789"/>
                  </a:cubicBezTo>
                  <a:lnTo>
                    <a:pt x="2185284" y="742187"/>
                  </a:lnTo>
                  <a:cubicBezTo>
                    <a:pt x="2185284" y="746905"/>
                    <a:pt x="2183410" y="751430"/>
                    <a:pt x="2180074" y="754766"/>
                  </a:cubicBezTo>
                  <a:cubicBezTo>
                    <a:pt x="2176737" y="758102"/>
                    <a:pt x="2172212" y="759976"/>
                    <a:pt x="2167494" y="759976"/>
                  </a:cubicBezTo>
                  <a:lnTo>
                    <a:pt x="17789" y="759976"/>
                  </a:lnTo>
                  <a:cubicBezTo>
                    <a:pt x="13071" y="759976"/>
                    <a:pt x="8547" y="758102"/>
                    <a:pt x="5210" y="754766"/>
                  </a:cubicBezTo>
                  <a:cubicBezTo>
                    <a:pt x="1874" y="751430"/>
                    <a:pt x="0" y="746905"/>
                    <a:pt x="0" y="742187"/>
                  </a:cubicBezTo>
                  <a:lnTo>
                    <a:pt x="0" y="17789"/>
                  </a:lnTo>
                  <a:cubicBezTo>
                    <a:pt x="0" y="13071"/>
                    <a:pt x="1874" y="8547"/>
                    <a:pt x="5210" y="5210"/>
                  </a:cubicBezTo>
                  <a:cubicBezTo>
                    <a:pt x="8547" y="1874"/>
                    <a:pt x="13071" y="0"/>
                    <a:pt x="17789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85725"/>
              <a:ext cx="2185284" cy="6742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975489" y="2819151"/>
            <a:ext cx="6527947" cy="2288457"/>
            <a:chOff x="0" y="0"/>
            <a:chExt cx="2185284" cy="7660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85284" cy="766080"/>
            </a:xfrm>
            <a:custGeom>
              <a:avLst/>
              <a:gdLst/>
              <a:ahLst/>
              <a:cxnLst/>
              <a:rect r="r" b="b" t="t" l="l"/>
              <a:pathLst>
                <a:path h="766080" w="2185284">
                  <a:moveTo>
                    <a:pt x="17789" y="0"/>
                  </a:moveTo>
                  <a:lnTo>
                    <a:pt x="2167494" y="0"/>
                  </a:lnTo>
                  <a:cubicBezTo>
                    <a:pt x="2172212" y="0"/>
                    <a:pt x="2176737" y="1874"/>
                    <a:pt x="2180074" y="5210"/>
                  </a:cubicBezTo>
                  <a:cubicBezTo>
                    <a:pt x="2183410" y="8547"/>
                    <a:pt x="2185284" y="13071"/>
                    <a:pt x="2185284" y="17789"/>
                  </a:cubicBezTo>
                  <a:lnTo>
                    <a:pt x="2185284" y="748290"/>
                  </a:lnTo>
                  <a:cubicBezTo>
                    <a:pt x="2185284" y="753008"/>
                    <a:pt x="2183410" y="757533"/>
                    <a:pt x="2180074" y="760869"/>
                  </a:cubicBezTo>
                  <a:cubicBezTo>
                    <a:pt x="2176737" y="764205"/>
                    <a:pt x="2172212" y="766080"/>
                    <a:pt x="2167494" y="766080"/>
                  </a:cubicBezTo>
                  <a:lnTo>
                    <a:pt x="17789" y="766080"/>
                  </a:lnTo>
                  <a:cubicBezTo>
                    <a:pt x="13071" y="766080"/>
                    <a:pt x="8547" y="764205"/>
                    <a:pt x="5210" y="760869"/>
                  </a:cubicBezTo>
                  <a:cubicBezTo>
                    <a:pt x="1874" y="757533"/>
                    <a:pt x="0" y="753008"/>
                    <a:pt x="0" y="748290"/>
                  </a:cubicBezTo>
                  <a:lnTo>
                    <a:pt x="0" y="17789"/>
                  </a:lnTo>
                  <a:cubicBezTo>
                    <a:pt x="0" y="13071"/>
                    <a:pt x="1874" y="8547"/>
                    <a:pt x="5210" y="5210"/>
                  </a:cubicBezTo>
                  <a:cubicBezTo>
                    <a:pt x="8547" y="1874"/>
                    <a:pt x="13071" y="0"/>
                    <a:pt x="17789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85725"/>
              <a:ext cx="2185284" cy="6803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975489" y="5323528"/>
            <a:ext cx="6527947" cy="2220994"/>
            <a:chOff x="0" y="0"/>
            <a:chExt cx="2185284" cy="74349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85284" cy="743496"/>
            </a:xfrm>
            <a:custGeom>
              <a:avLst/>
              <a:gdLst/>
              <a:ahLst/>
              <a:cxnLst/>
              <a:rect r="r" b="b" t="t" l="l"/>
              <a:pathLst>
                <a:path h="743496" w="2185284">
                  <a:moveTo>
                    <a:pt x="17789" y="0"/>
                  </a:moveTo>
                  <a:lnTo>
                    <a:pt x="2167494" y="0"/>
                  </a:lnTo>
                  <a:cubicBezTo>
                    <a:pt x="2172212" y="0"/>
                    <a:pt x="2176737" y="1874"/>
                    <a:pt x="2180074" y="5210"/>
                  </a:cubicBezTo>
                  <a:cubicBezTo>
                    <a:pt x="2183410" y="8547"/>
                    <a:pt x="2185284" y="13071"/>
                    <a:pt x="2185284" y="17789"/>
                  </a:cubicBezTo>
                  <a:lnTo>
                    <a:pt x="2185284" y="725706"/>
                  </a:lnTo>
                  <a:cubicBezTo>
                    <a:pt x="2185284" y="730424"/>
                    <a:pt x="2183410" y="734949"/>
                    <a:pt x="2180074" y="738285"/>
                  </a:cubicBezTo>
                  <a:cubicBezTo>
                    <a:pt x="2176737" y="741622"/>
                    <a:pt x="2172212" y="743496"/>
                    <a:pt x="2167494" y="743496"/>
                  </a:cubicBezTo>
                  <a:lnTo>
                    <a:pt x="17789" y="743496"/>
                  </a:lnTo>
                  <a:cubicBezTo>
                    <a:pt x="13071" y="743496"/>
                    <a:pt x="8547" y="741622"/>
                    <a:pt x="5210" y="738285"/>
                  </a:cubicBezTo>
                  <a:cubicBezTo>
                    <a:pt x="1874" y="734949"/>
                    <a:pt x="0" y="730424"/>
                    <a:pt x="0" y="725706"/>
                  </a:cubicBezTo>
                  <a:lnTo>
                    <a:pt x="0" y="17789"/>
                  </a:lnTo>
                  <a:cubicBezTo>
                    <a:pt x="0" y="13071"/>
                    <a:pt x="1874" y="8547"/>
                    <a:pt x="5210" y="5210"/>
                  </a:cubicBezTo>
                  <a:cubicBezTo>
                    <a:pt x="8547" y="1874"/>
                    <a:pt x="13071" y="0"/>
                    <a:pt x="17789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85725"/>
              <a:ext cx="2185284" cy="6577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6" id="16"/>
          <p:cNvGrpSpPr/>
          <p:nvPr/>
        </p:nvGrpSpPr>
        <p:grpSpPr>
          <a:xfrm rot="0">
            <a:off x="9975489" y="7763597"/>
            <a:ext cx="6527947" cy="2220994"/>
            <a:chOff x="0" y="0"/>
            <a:chExt cx="2185284" cy="74349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185284" cy="743496"/>
            </a:xfrm>
            <a:custGeom>
              <a:avLst/>
              <a:gdLst/>
              <a:ahLst/>
              <a:cxnLst/>
              <a:rect r="r" b="b" t="t" l="l"/>
              <a:pathLst>
                <a:path h="743496" w="2185284">
                  <a:moveTo>
                    <a:pt x="17789" y="0"/>
                  </a:moveTo>
                  <a:lnTo>
                    <a:pt x="2167494" y="0"/>
                  </a:lnTo>
                  <a:cubicBezTo>
                    <a:pt x="2172212" y="0"/>
                    <a:pt x="2176737" y="1874"/>
                    <a:pt x="2180074" y="5210"/>
                  </a:cubicBezTo>
                  <a:cubicBezTo>
                    <a:pt x="2183410" y="8547"/>
                    <a:pt x="2185284" y="13071"/>
                    <a:pt x="2185284" y="17789"/>
                  </a:cubicBezTo>
                  <a:lnTo>
                    <a:pt x="2185284" y="725706"/>
                  </a:lnTo>
                  <a:cubicBezTo>
                    <a:pt x="2185284" y="730424"/>
                    <a:pt x="2183410" y="734949"/>
                    <a:pt x="2180074" y="738285"/>
                  </a:cubicBezTo>
                  <a:cubicBezTo>
                    <a:pt x="2176737" y="741622"/>
                    <a:pt x="2172212" y="743496"/>
                    <a:pt x="2167494" y="743496"/>
                  </a:cubicBezTo>
                  <a:lnTo>
                    <a:pt x="17789" y="743496"/>
                  </a:lnTo>
                  <a:cubicBezTo>
                    <a:pt x="13071" y="743496"/>
                    <a:pt x="8547" y="741622"/>
                    <a:pt x="5210" y="738285"/>
                  </a:cubicBezTo>
                  <a:cubicBezTo>
                    <a:pt x="1874" y="734949"/>
                    <a:pt x="0" y="730424"/>
                    <a:pt x="0" y="725706"/>
                  </a:cubicBezTo>
                  <a:lnTo>
                    <a:pt x="0" y="17789"/>
                  </a:lnTo>
                  <a:cubicBezTo>
                    <a:pt x="0" y="13071"/>
                    <a:pt x="1874" y="8547"/>
                    <a:pt x="5210" y="5210"/>
                  </a:cubicBezTo>
                  <a:cubicBezTo>
                    <a:pt x="8547" y="1874"/>
                    <a:pt x="13071" y="0"/>
                    <a:pt x="17789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85725"/>
              <a:ext cx="2185284" cy="6577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504950" y="6103174"/>
            <a:ext cx="4989393" cy="1002236"/>
          </a:xfrm>
          <a:custGeom>
            <a:avLst/>
            <a:gdLst/>
            <a:ahLst/>
            <a:cxnLst/>
            <a:rect r="r" b="b" t="t" l="l"/>
            <a:pathLst>
              <a:path h="1002236" w="4989393">
                <a:moveTo>
                  <a:pt x="0" y="0"/>
                </a:moveTo>
                <a:lnTo>
                  <a:pt x="4989393" y="0"/>
                </a:lnTo>
                <a:lnTo>
                  <a:pt x="4989393" y="1002236"/>
                </a:lnTo>
                <a:lnTo>
                  <a:pt x="0" y="100223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504950" y="3118971"/>
            <a:ext cx="7025086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Array New method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491672" y="1167051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</a:rPr>
              <a:t>01.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491672" y="3674586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</a:rPr>
              <a:t>02.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491672" y="6177568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</a:rPr>
              <a:t>03.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218908" y="1147296"/>
            <a:ext cx="4132127" cy="66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16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DM Sans"/>
              </a:rPr>
              <a:t>array.toSorted();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218908" y="3640968"/>
            <a:ext cx="4132127" cy="66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16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DM Sans"/>
              </a:rPr>
              <a:t>array.toReverse();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218908" y="6095053"/>
            <a:ext cx="4132127" cy="66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16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DM Sans"/>
              </a:rPr>
              <a:t>array.toReverse();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491672" y="8617637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</a:rPr>
              <a:t>03.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218908" y="8535122"/>
            <a:ext cx="4132127" cy="66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16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DM Sans"/>
              </a:rPr>
              <a:t>array.with();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5644694" y="1807630"/>
            <a:ext cx="6891688" cy="6671741"/>
          </a:xfrm>
          <a:custGeom>
            <a:avLst/>
            <a:gdLst/>
            <a:ahLst/>
            <a:cxnLst/>
            <a:rect r="r" b="b" t="t" l="l"/>
            <a:pathLst>
              <a:path h="6671741" w="6891688">
                <a:moveTo>
                  <a:pt x="0" y="0"/>
                </a:moveTo>
                <a:lnTo>
                  <a:pt x="6891688" y="0"/>
                </a:lnTo>
                <a:lnTo>
                  <a:pt x="6891688" y="6671740"/>
                </a:lnTo>
                <a:lnTo>
                  <a:pt x="0" y="6671740"/>
                </a:lnTo>
                <a:lnTo>
                  <a:pt x="0" y="0"/>
                </a:lnTo>
                <a:close/>
              </a:path>
            </a:pathLst>
          </a:custGeom>
          <a:blipFill>
            <a:blip r:embed="rId2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672061" y="1025292"/>
            <a:ext cx="5587239" cy="2662922"/>
            <a:chOff x="0" y="0"/>
            <a:chExt cx="2065940" cy="9846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672061" y="3808631"/>
            <a:ext cx="5587239" cy="2662922"/>
            <a:chOff x="0" y="0"/>
            <a:chExt cx="2065940" cy="9846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672061" y="6595378"/>
            <a:ext cx="5587239" cy="2662922"/>
            <a:chOff x="0" y="0"/>
            <a:chExt cx="2065940" cy="98464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28700" y="1028700"/>
            <a:ext cx="5587239" cy="2662922"/>
            <a:chOff x="0" y="0"/>
            <a:chExt cx="2065940" cy="98464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28700" y="3812039"/>
            <a:ext cx="5587239" cy="2662922"/>
            <a:chOff x="0" y="0"/>
            <a:chExt cx="2065940" cy="98464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28700" y="6598786"/>
            <a:ext cx="5587239" cy="2662922"/>
            <a:chOff x="0" y="0"/>
            <a:chExt cx="2065940" cy="98464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-7900054">
            <a:off x="7348622" y="2133028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2700000">
            <a:off x="10017119" y="2144497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3209977">
            <a:off x="9982257" y="7689589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1" y="0"/>
                </a:lnTo>
                <a:lnTo>
                  <a:pt x="1012981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7866361">
            <a:off x="7243302" y="7665457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264609" y="1499419"/>
            <a:ext cx="1829699" cy="1745076"/>
          </a:xfrm>
          <a:custGeom>
            <a:avLst/>
            <a:gdLst/>
            <a:ahLst/>
            <a:cxnLst/>
            <a:rect r="r" b="b" t="t" l="l"/>
            <a:pathLst>
              <a:path h="1745076" w="1829699">
                <a:moveTo>
                  <a:pt x="0" y="0"/>
                </a:moveTo>
                <a:lnTo>
                  <a:pt x="1829699" y="0"/>
                </a:lnTo>
                <a:lnTo>
                  <a:pt x="1829699" y="1745076"/>
                </a:lnTo>
                <a:lnTo>
                  <a:pt x="0" y="17450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408646" y="4112341"/>
            <a:ext cx="1541626" cy="2055501"/>
          </a:xfrm>
          <a:custGeom>
            <a:avLst/>
            <a:gdLst/>
            <a:ahLst/>
            <a:cxnLst/>
            <a:rect r="r" b="b" t="t" l="l"/>
            <a:pathLst>
              <a:path h="2055501" w="1541626">
                <a:moveTo>
                  <a:pt x="0" y="0"/>
                </a:moveTo>
                <a:lnTo>
                  <a:pt x="1541625" y="0"/>
                </a:lnTo>
                <a:lnTo>
                  <a:pt x="1541625" y="2055502"/>
                </a:lnTo>
                <a:lnTo>
                  <a:pt x="0" y="20555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206092" y="7066570"/>
            <a:ext cx="1946733" cy="1700958"/>
          </a:xfrm>
          <a:custGeom>
            <a:avLst/>
            <a:gdLst/>
            <a:ahLst/>
            <a:cxnLst/>
            <a:rect r="r" b="b" t="t" l="l"/>
            <a:pathLst>
              <a:path h="1700958" w="1946733">
                <a:moveTo>
                  <a:pt x="0" y="0"/>
                </a:moveTo>
                <a:lnTo>
                  <a:pt x="1946733" y="0"/>
                </a:lnTo>
                <a:lnTo>
                  <a:pt x="1946733" y="1700958"/>
                </a:lnTo>
                <a:lnTo>
                  <a:pt x="0" y="170095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2118917" y="1547255"/>
            <a:ext cx="1521152" cy="1697240"/>
          </a:xfrm>
          <a:custGeom>
            <a:avLst/>
            <a:gdLst/>
            <a:ahLst/>
            <a:cxnLst/>
            <a:rect r="r" b="b" t="t" l="l"/>
            <a:pathLst>
              <a:path h="1697240" w="1521152">
                <a:moveTo>
                  <a:pt x="0" y="0"/>
                </a:moveTo>
                <a:lnTo>
                  <a:pt x="1521151" y="0"/>
                </a:lnTo>
                <a:lnTo>
                  <a:pt x="1521151" y="1697240"/>
                </a:lnTo>
                <a:lnTo>
                  <a:pt x="0" y="169724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1944417" y="7131683"/>
            <a:ext cx="1907691" cy="1635845"/>
          </a:xfrm>
          <a:custGeom>
            <a:avLst/>
            <a:gdLst/>
            <a:ahLst/>
            <a:cxnLst/>
            <a:rect r="r" b="b" t="t" l="l"/>
            <a:pathLst>
              <a:path h="1635845" w="1907691">
                <a:moveTo>
                  <a:pt x="0" y="0"/>
                </a:moveTo>
                <a:lnTo>
                  <a:pt x="1907692" y="0"/>
                </a:lnTo>
                <a:lnTo>
                  <a:pt x="1907692" y="1635845"/>
                </a:lnTo>
                <a:lnTo>
                  <a:pt x="0" y="163584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2016656" y="4273120"/>
            <a:ext cx="1776392" cy="1676470"/>
          </a:xfrm>
          <a:custGeom>
            <a:avLst/>
            <a:gdLst/>
            <a:ahLst/>
            <a:cxnLst/>
            <a:rect r="r" b="b" t="t" l="l"/>
            <a:pathLst>
              <a:path h="1676470" w="1776392">
                <a:moveTo>
                  <a:pt x="0" y="0"/>
                </a:moveTo>
                <a:lnTo>
                  <a:pt x="1776392" y="0"/>
                </a:lnTo>
                <a:lnTo>
                  <a:pt x="1776392" y="1676470"/>
                </a:lnTo>
                <a:lnTo>
                  <a:pt x="0" y="167647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6995244" y="4101898"/>
            <a:ext cx="4297511" cy="1043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76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DM Sans Bold"/>
              </a:rPr>
              <a:t>Set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457615" y="5673961"/>
            <a:ext cx="3563270" cy="1187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2"/>
              </a:lnSpc>
            </a:pPr>
            <a:r>
              <a:rPr lang="en-US" sz="2900">
                <a:solidFill>
                  <a:srgbClr val="000000"/>
                </a:solidFill>
                <a:latin typeface="DM Sans"/>
              </a:rPr>
              <a:t> A value in the set may only occur once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094308" y="1966207"/>
            <a:ext cx="3521631" cy="66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16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DM Sans"/>
              </a:rPr>
              <a:t>Difference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094308" y="7146538"/>
            <a:ext cx="3521631" cy="1368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16"/>
              </a:lnSpc>
            </a:pPr>
            <a:r>
              <a:rPr lang="en-US" sz="3600">
                <a:solidFill>
                  <a:srgbClr val="000000"/>
                </a:solidFill>
                <a:latin typeface="DM Sans"/>
              </a:rPr>
              <a:t>Symmetric</a:t>
            </a:r>
          </a:p>
          <a:p>
            <a:pPr algn="ctr">
              <a:lnSpc>
                <a:spcPts val="5616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DM Sans"/>
              </a:rPr>
              <a:t>Difference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094308" y="4751250"/>
            <a:ext cx="3521631" cy="66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16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DM Sans"/>
              </a:rPr>
              <a:t>intersection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3640068" y="1978003"/>
            <a:ext cx="3521631" cy="66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16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DM Sans"/>
              </a:rPr>
              <a:t>Union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3793048" y="4717401"/>
            <a:ext cx="3521631" cy="66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16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DM Sans"/>
              </a:rPr>
              <a:t>isDisjointFrom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3775769" y="7203227"/>
            <a:ext cx="3521631" cy="1368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16"/>
              </a:lnSpc>
            </a:pPr>
            <a:r>
              <a:rPr lang="en-US" sz="3600">
                <a:solidFill>
                  <a:srgbClr val="000000"/>
                </a:solidFill>
                <a:latin typeface="DM Sans"/>
              </a:rPr>
              <a:t>IsSubsetOf</a:t>
            </a:r>
          </a:p>
          <a:p>
            <a:pPr algn="ctr">
              <a:lnSpc>
                <a:spcPts val="5616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DM Sans"/>
              </a:rPr>
              <a:t>IsSupersetOf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DAGIAW81cKU</dc:identifier>
  <dcterms:modified xsi:type="dcterms:W3CDTF">2011-08-01T06:04:30Z</dcterms:modified>
  <cp:revision>1</cp:revision>
  <dc:title>ECMA-Script 2024</dc:title>
</cp:coreProperties>
</file>