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BF6DF2C-D743-4864-8865-0017F32F6F7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D337EFB-678E-4B4C-BCB2-AED73150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11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DF2C-D743-4864-8865-0017F32F6F7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EFB-678E-4B4C-BCB2-AED73150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0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DF2C-D743-4864-8865-0017F32F6F7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EFB-678E-4B4C-BCB2-AED73150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77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DF2C-D743-4864-8865-0017F32F6F7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EFB-678E-4B4C-BCB2-AED73150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26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DF2C-D743-4864-8865-0017F32F6F7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EFB-678E-4B4C-BCB2-AED73150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95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DF2C-D743-4864-8865-0017F32F6F7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EFB-678E-4B4C-BCB2-AED73150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12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DF2C-D743-4864-8865-0017F32F6F7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EFB-678E-4B4C-BCB2-AED73150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0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DF2C-D743-4864-8865-0017F32F6F7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EFB-678E-4B4C-BCB2-AED731500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90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DF2C-D743-4864-8865-0017F32F6F7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EFB-678E-4B4C-BCB2-AED73150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1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DF2C-D743-4864-8865-0017F32F6F7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EFB-678E-4B4C-BCB2-AED73150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8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DF2C-D743-4864-8865-0017F32F6F7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EFB-678E-4B4C-BCB2-AED73150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0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DF2C-D743-4864-8865-0017F32F6F7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EFB-678E-4B4C-BCB2-AED73150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0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DF2C-D743-4864-8865-0017F32F6F7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EFB-678E-4B4C-BCB2-AED73150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4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DF2C-D743-4864-8865-0017F32F6F7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EFB-678E-4B4C-BCB2-AED73150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7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DF2C-D743-4864-8865-0017F32F6F7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EFB-678E-4B4C-BCB2-AED73150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DF2C-D743-4864-8865-0017F32F6F7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EFB-678E-4B4C-BCB2-AED73150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4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DF2C-D743-4864-8865-0017F32F6F7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EFB-678E-4B4C-BCB2-AED73150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F6DF2C-D743-4864-8865-0017F32F6F7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337EFB-678E-4B4C-BCB2-AED73150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6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decube.io/post/langchain-intro" TargetMode="External"/><Relationship Id="rId5" Type="http://schemas.openxmlformats.org/officeDocument/2006/relationships/hyperlink" Target="https://lakefs.io/blog/what-is-langchain-ml-architecture/" TargetMode="External"/><Relationship Id="rId4" Type="http://schemas.openxmlformats.org/officeDocument/2006/relationships/hyperlink" Target="https://deepchecks.com/langchain-components-a-comprehensive-beginners-guide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E364-159B-10AB-8475-562168DE78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 management using rag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C7716-3B6E-901C-0459-14F27B28C0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Balaji Chandrasekaran</a:t>
            </a:r>
          </a:p>
          <a:p>
            <a:r>
              <a:rPr lang="en-US" dirty="0">
                <a:solidFill>
                  <a:srgbClr val="FFC000"/>
                </a:solidFill>
              </a:rPr>
              <a:t>Sr. Data scientist</a:t>
            </a:r>
          </a:p>
          <a:p>
            <a:r>
              <a:rPr lang="en-US" dirty="0">
                <a:solidFill>
                  <a:srgbClr val="FFC000"/>
                </a:solidFill>
              </a:rPr>
              <a:t>Ingram Micro </a:t>
            </a:r>
          </a:p>
        </p:txBody>
      </p:sp>
    </p:spTree>
    <p:extLst>
      <p:ext uri="{BB962C8B-B14F-4D97-AF65-F5344CB8AC3E}">
        <p14:creationId xmlns:p14="http://schemas.microsoft.com/office/powerpoint/2010/main" val="138011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48FD6C-B0EA-6404-34D6-6D23872F4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4572000"/>
            <a:ext cx="10131425" cy="121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b="1" i="0"/>
              <a:t>Retrieval-Augmented Generation</a:t>
            </a:r>
            <a:endParaRPr lang="en-US" sz="4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A5E9A-13D5-6E15-E31A-493422080ECB}"/>
              </a:ext>
            </a:extLst>
          </p:cNvPr>
          <p:cNvSpPr>
            <a:spLocks/>
          </p:cNvSpPr>
          <p:nvPr/>
        </p:nvSpPr>
        <p:spPr>
          <a:xfrm>
            <a:off x="1702145" y="693738"/>
            <a:ext cx="4395195" cy="537854"/>
          </a:xfrm>
          <a:prstGeom prst="rect">
            <a:avLst/>
          </a:prstGeom>
        </p:spPr>
        <p:txBody>
          <a:bodyPr/>
          <a:lstStyle/>
          <a:p>
            <a:pPr defTabSz="425196">
              <a:spcAft>
                <a:spcPts val="600"/>
              </a:spcAft>
            </a:pPr>
            <a:r>
              <a:rPr lang="en-US" sz="1674" b="1" kern="1200">
                <a:solidFill>
                  <a:schemeClr val="tx1">
                    <a:lumMod val="95000"/>
                  </a:schemeClr>
                </a:solidFill>
                <a:latin typeface="Google Sans" panose="020B0604020202020204"/>
                <a:ea typeface="+mn-ea"/>
                <a:cs typeface="+mn-cs"/>
              </a:rPr>
              <a:t>Challenges of LLMs</a:t>
            </a:r>
            <a:endParaRPr lang="en-US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6C6B4-44FC-6903-74F9-EC12BD9CEED8}"/>
              </a:ext>
            </a:extLst>
          </p:cNvPr>
          <p:cNvSpPr>
            <a:spLocks/>
          </p:cNvSpPr>
          <p:nvPr/>
        </p:nvSpPr>
        <p:spPr>
          <a:xfrm>
            <a:off x="1300888" y="1617087"/>
            <a:ext cx="4663877" cy="2726313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519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74" b="1" u="sng" kern="1200" dirty="0">
                <a:solidFill>
                  <a:schemeClr val="tx1">
                    <a:lumMod val="95000"/>
                  </a:schemeClr>
                </a:solidFill>
                <a:latin typeface="Google Sans" panose="020B0604020202020204"/>
                <a:ea typeface="+mn-ea"/>
                <a:cs typeface="+mn-cs"/>
              </a:rPr>
              <a:t>Limited Knowledge</a:t>
            </a:r>
            <a:r>
              <a:rPr lang="en-US" sz="1674" b="1" kern="1200" dirty="0">
                <a:solidFill>
                  <a:schemeClr val="tx1">
                    <a:lumMod val="95000"/>
                  </a:schemeClr>
                </a:solidFill>
                <a:latin typeface="Google Sans" panose="020B0604020202020204"/>
                <a:ea typeface="+mn-ea"/>
                <a:cs typeface="+mn-cs"/>
              </a:rPr>
              <a:t>:</a:t>
            </a:r>
            <a:r>
              <a:rPr lang="en-US" sz="1674" kern="1200" dirty="0">
                <a:solidFill>
                  <a:schemeClr val="tx1">
                    <a:lumMod val="95000"/>
                  </a:schemeClr>
                </a:solidFill>
                <a:latin typeface="Google Sans" panose="020B0604020202020204"/>
                <a:ea typeface="+mn-ea"/>
                <a:cs typeface="+mn-cs"/>
              </a:rPr>
              <a:t> LLMs are trained on massive amounts of data, but they can still lack specific or up-to-date information.</a:t>
            </a:r>
          </a:p>
          <a:p>
            <a:pPr defTabSz="42519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74" b="1" u="sng" kern="1200" dirty="0">
                <a:solidFill>
                  <a:schemeClr val="tx1">
                    <a:lumMod val="95000"/>
                  </a:schemeClr>
                </a:solidFill>
                <a:latin typeface="Google Sans" panose="020B0604020202020204"/>
                <a:ea typeface="+mn-ea"/>
                <a:cs typeface="+mn-cs"/>
              </a:rPr>
              <a:t>Hallucination</a:t>
            </a:r>
            <a:r>
              <a:rPr lang="en-US" sz="1674" b="1" kern="1200" dirty="0">
                <a:solidFill>
                  <a:schemeClr val="tx1">
                    <a:lumMod val="95000"/>
                  </a:schemeClr>
                </a:solidFill>
                <a:latin typeface="Google Sans" panose="020B0604020202020204"/>
                <a:ea typeface="+mn-ea"/>
                <a:cs typeface="+mn-cs"/>
              </a:rPr>
              <a:t>:</a:t>
            </a:r>
            <a:r>
              <a:rPr lang="en-US" sz="1674" kern="1200" dirty="0">
                <a:solidFill>
                  <a:schemeClr val="tx1">
                    <a:lumMod val="95000"/>
                  </a:schemeClr>
                </a:solidFill>
                <a:latin typeface="Google Sans" panose="020B0604020202020204"/>
                <a:ea typeface="+mn-ea"/>
                <a:cs typeface="+mn-cs"/>
              </a:rPr>
              <a:t> Sometimes, LLMs can "make things up" based on their statistical patterns, leading to inaccurate or misleading information.</a:t>
            </a:r>
          </a:p>
          <a:p>
            <a:pPr defTabSz="42519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74" b="1" u="sng" kern="1200" dirty="0">
                <a:solidFill>
                  <a:schemeClr val="tx1">
                    <a:lumMod val="95000"/>
                  </a:schemeClr>
                </a:solidFill>
                <a:latin typeface="Google Sans" panose="020B0604020202020204"/>
                <a:ea typeface="+mn-ea"/>
                <a:cs typeface="+mn-cs"/>
              </a:rPr>
              <a:t>Data Leakage</a:t>
            </a:r>
            <a:r>
              <a:rPr lang="en-US" sz="1674" b="1" kern="1200" dirty="0">
                <a:solidFill>
                  <a:schemeClr val="tx1">
                    <a:lumMod val="95000"/>
                  </a:schemeClr>
                </a:solidFill>
                <a:latin typeface="Google Sans" panose="020B0604020202020204"/>
                <a:ea typeface="+mn-ea"/>
                <a:cs typeface="+mn-cs"/>
              </a:rPr>
              <a:t>:</a:t>
            </a:r>
            <a:r>
              <a:rPr lang="en-US" sz="1674" kern="1200" dirty="0">
                <a:solidFill>
                  <a:schemeClr val="tx1">
                    <a:lumMod val="95000"/>
                  </a:schemeClr>
                </a:solidFill>
                <a:latin typeface="Google Sans" panose="020B0604020202020204"/>
                <a:ea typeface="+mn-ea"/>
                <a:cs typeface="+mn-cs"/>
              </a:rPr>
              <a:t> If the training data contained private or sensitive information, it could be leaked through the LLM's responses.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F86850-BE7F-2BB6-E08A-40AA2C636E98}"/>
              </a:ext>
            </a:extLst>
          </p:cNvPr>
          <p:cNvSpPr>
            <a:spLocks/>
          </p:cNvSpPr>
          <p:nvPr/>
        </p:nvSpPr>
        <p:spPr>
          <a:xfrm>
            <a:off x="6483074" y="701641"/>
            <a:ext cx="4408037" cy="537854"/>
          </a:xfrm>
          <a:prstGeom prst="rect">
            <a:avLst/>
          </a:prstGeom>
        </p:spPr>
        <p:txBody>
          <a:bodyPr/>
          <a:lstStyle/>
          <a:p>
            <a:pPr defTabSz="425196">
              <a:spcAft>
                <a:spcPts val="600"/>
              </a:spcAft>
            </a:pPr>
            <a:r>
              <a:rPr lang="en-US" sz="1674" b="1" kern="1200">
                <a:solidFill>
                  <a:schemeClr val="tx1">
                    <a:lumMod val="95000"/>
                  </a:schemeClr>
                </a:solidFill>
                <a:latin typeface="Google Sans" panose="020B0604020202020204"/>
                <a:ea typeface="+mn-ea"/>
                <a:cs typeface="+mn-cs"/>
              </a:rPr>
              <a:t>How RAG helps</a:t>
            </a:r>
            <a:endParaRPr lang="en-US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9BC224-2224-AEA5-0BD6-2E6BD8794350}"/>
              </a:ext>
            </a:extLst>
          </p:cNvPr>
          <p:cNvSpPr>
            <a:spLocks/>
          </p:cNvSpPr>
          <p:nvPr/>
        </p:nvSpPr>
        <p:spPr>
          <a:xfrm>
            <a:off x="6228718" y="1302219"/>
            <a:ext cx="4662394" cy="318988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5196">
              <a:lnSpc>
                <a:spcPct val="90000"/>
              </a:lnSpc>
              <a:spcAft>
                <a:spcPts val="600"/>
              </a:spcAft>
            </a:pPr>
            <a:endParaRPr lang="en-US" sz="1600" kern="1200" dirty="0">
              <a:solidFill>
                <a:schemeClr val="tx1">
                  <a:lumMod val="95000"/>
                </a:schemeClr>
              </a:solidFill>
              <a:latin typeface="Google Sans" panose="020B0604020202020204"/>
              <a:ea typeface="+mn-ea"/>
              <a:cs typeface="+mn-cs"/>
            </a:endParaRPr>
          </a:p>
          <a:p>
            <a:pPr marL="425196" lvl="1" defTabSz="425196">
              <a:lnSpc>
                <a:spcPct val="90000"/>
              </a:lnSpc>
              <a:spcAft>
                <a:spcPts val="600"/>
              </a:spcAft>
            </a:pPr>
            <a:r>
              <a:rPr lang="en-US" sz="1600" b="1" u="sng" kern="1200" dirty="0">
                <a:solidFill>
                  <a:schemeClr val="tx1">
                    <a:lumMod val="95000"/>
                  </a:schemeClr>
                </a:solidFill>
                <a:latin typeface="Google Sans" panose="020B0604020202020204"/>
                <a:ea typeface="+mn-ea"/>
                <a:cs typeface="+mn-cs"/>
              </a:rPr>
              <a:t>Retrieving Relevant Information</a:t>
            </a:r>
            <a:r>
              <a:rPr lang="en-US" sz="1600" b="1" kern="1200" dirty="0">
                <a:solidFill>
                  <a:schemeClr val="tx1">
                    <a:lumMod val="95000"/>
                  </a:schemeClr>
                </a:solidFill>
                <a:latin typeface="Google Sans" panose="020B0604020202020204"/>
                <a:ea typeface="+mn-ea"/>
                <a:cs typeface="+mn-cs"/>
              </a:rPr>
              <a:t>:</a:t>
            </a:r>
            <a:r>
              <a:rPr lang="en-US" sz="1600" kern="1200" dirty="0">
                <a:solidFill>
                  <a:schemeClr val="tx1">
                    <a:lumMod val="95000"/>
                  </a:schemeClr>
                </a:solidFill>
                <a:latin typeface="Google Sans" panose="020B0604020202020204"/>
                <a:ea typeface="+mn-ea"/>
                <a:cs typeface="+mn-cs"/>
              </a:rPr>
              <a:t> When you ask a question, RAG first searches for relevant information from an external knowledge base, like a document database or search engine.</a:t>
            </a:r>
          </a:p>
          <a:p>
            <a:pPr marL="425196" lvl="1" defTabSz="425196">
              <a:lnSpc>
                <a:spcPct val="90000"/>
              </a:lnSpc>
              <a:spcAft>
                <a:spcPts val="600"/>
              </a:spcAft>
            </a:pPr>
            <a:r>
              <a:rPr lang="en-US" sz="1600" b="1" u="sng" kern="1200" dirty="0">
                <a:solidFill>
                  <a:schemeClr val="tx1">
                    <a:lumMod val="95000"/>
                  </a:schemeClr>
                </a:solidFill>
                <a:latin typeface="Google Sans" panose="020B0604020202020204"/>
                <a:ea typeface="+mn-ea"/>
                <a:cs typeface="+mn-cs"/>
              </a:rPr>
              <a:t>Informing the LLM</a:t>
            </a:r>
            <a:r>
              <a:rPr lang="en-US" sz="1600" b="1" kern="1200" dirty="0">
                <a:solidFill>
                  <a:schemeClr val="tx1">
                    <a:lumMod val="95000"/>
                  </a:schemeClr>
                </a:solidFill>
                <a:latin typeface="Google Sans" panose="020B0604020202020204"/>
                <a:ea typeface="+mn-ea"/>
                <a:cs typeface="+mn-cs"/>
              </a:rPr>
              <a:t>:</a:t>
            </a:r>
            <a:r>
              <a:rPr lang="en-US" sz="1600" kern="1200" dirty="0">
                <a:solidFill>
                  <a:schemeClr val="tx1">
                    <a:lumMod val="95000"/>
                  </a:schemeClr>
                </a:solidFill>
                <a:latin typeface="Google Sans" panose="020B0604020202020204"/>
                <a:ea typeface="+mn-ea"/>
                <a:cs typeface="+mn-cs"/>
              </a:rPr>
              <a:t> This retrieved information is then presented to the LLM along with your original question.</a:t>
            </a:r>
          </a:p>
          <a:p>
            <a:pPr marL="425196" lvl="1" defTabSz="425196">
              <a:lnSpc>
                <a:spcPct val="90000"/>
              </a:lnSpc>
              <a:spcAft>
                <a:spcPts val="600"/>
              </a:spcAft>
            </a:pPr>
            <a:r>
              <a:rPr lang="en-US" sz="1600" b="1" u="sng" kern="1200" dirty="0">
                <a:solidFill>
                  <a:schemeClr val="tx1">
                    <a:lumMod val="95000"/>
                  </a:schemeClr>
                </a:solidFill>
                <a:latin typeface="Google Sans" panose="020B0604020202020204"/>
                <a:ea typeface="+mn-ea"/>
                <a:cs typeface="+mn-cs"/>
              </a:rPr>
              <a:t>Improved Output</a:t>
            </a:r>
            <a:r>
              <a:rPr lang="en-US" sz="1600" b="1" kern="1200" dirty="0">
                <a:solidFill>
                  <a:schemeClr val="tx1">
                    <a:lumMod val="95000"/>
                  </a:schemeClr>
                </a:solidFill>
                <a:latin typeface="Google Sans" panose="020B0604020202020204"/>
                <a:ea typeface="+mn-ea"/>
                <a:cs typeface="+mn-cs"/>
              </a:rPr>
              <a:t>:</a:t>
            </a:r>
            <a:r>
              <a:rPr lang="en-US" sz="1600" kern="1200" dirty="0">
                <a:solidFill>
                  <a:schemeClr val="tx1">
                    <a:lumMod val="95000"/>
                  </a:schemeClr>
                </a:solidFill>
                <a:latin typeface="Google Sans" panose="020B0604020202020204"/>
                <a:ea typeface="+mn-ea"/>
                <a:cs typeface="+mn-cs"/>
              </a:rPr>
              <a:t> With this additional context, the LLM can generate a more accurate and reliable response, potentially:</a:t>
            </a:r>
            <a:br>
              <a:rPr lang="en-US" sz="1600" kern="1200" dirty="0">
                <a:solidFill>
                  <a:schemeClr val="tx1">
                    <a:lumMod val="95000"/>
                  </a:schemeClr>
                </a:solidFill>
                <a:latin typeface="Google Sans" panose="020B0604020202020204"/>
                <a:ea typeface="+mn-ea"/>
                <a:cs typeface="+mn-cs"/>
              </a:rPr>
            </a:br>
            <a:endParaRPr lang="en-US" sz="16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9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F7DE034C-B8DC-92FC-02D1-FDB24709DE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" r="1" b="1"/>
          <a:stretch/>
        </p:blipFill>
        <p:spPr>
          <a:xfrm>
            <a:off x="516466" y="10"/>
            <a:ext cx="11159068" cy="6857990"/>
          </a:xfrm>
          <a:custGeom>
            <a:avLst/>
            <a:gdLst/>
            <a:ahLst/>
            <a:cxnLst/>
            <a:rect l="l" t="t" r="r" b="b"/>
            <a:pathLst>
              <a:path w="11159068" h="6858000">
                <a:moveTo>
                  <a:pt x="1192024" y="0"/>
                </a:moveTo>
                <a:cubicBezTo>
                  <a:pt x="1192024" y="0"/>
                  <a:pt x="1192024" y="0"/>
                  <a:pt x="9967044" y="0"/>
                </a:cubicBezTo>
                <a:cubicBezTo>
                  <a:pt x="10713854" y="942975"/>
                  <a:pt x="11159068" y="2138363"/>
                  <a:pt x="11159068" y="3433763"/>
                </a:cubicBezTo>
                <a:cubicBezTo>
                  <a:pt x="11159068" y="4724400"/>
                  <a:pt x="10718641" y="5915025"/>
                  <a:pt x="9971831" y="6858000"/>
                </a:cubicBezTo>
                <a:cubicBezTo>
                  <a:pt x="9971831" y="6858000"/>
                  <a:pt x="9971831" y="6858000"/>
                  <a:pt x="1187237" y="6858000"/>
                </a:cubicBezTo>
                <a:cubicBezTo>
                  <a:pt x="440427" y="5915025"/>
                  <a:pt x="0" y="4724400"/>
                  <a:pt x="0" y="3433763"/>
                </a:cubicBezTo>
                <a:cubicBezTo>
                  <a:pt x="0" y="2138363"/>
                  <a:pt x="445214" y="942975"/>
                  <a:pt x="1192024" y="0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7616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6C467-D33E-6075-7DFA-02F17B580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1" i="0" dirty="0"/>
              <a:t>Retrieval + Generation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25217C6-8473-D3A6-8DB6-1726BAA4883F}"/>
              </a:ext>
            </a:extLst>
          </p:cNvPr>
          <p:cNvSpPr txBox="1"/>
          <p:nvPr/>
        </p:nvSpPr>
        <p:spPr>
          <a:xfrm>
            <a:off x="4988658" y="1150076"/>
            <a:ext cx="6517543" cy="4557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b="0" i="0" dirty="0"/>
              <a:t>Information retrieval is crucial to RAG applications (Retrieval-Augmented Generation) for several key reasons: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b="1" i="0" dirty="0"/>
              <a:t>Domain-Specific Knowledge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b="1" i="0" dirty="0"/>
              <a:t>Reduced Bias and Hallucination</a:t>
            </a:r>
            <a:endParaRPr lang="en-US" b="1" dirty="0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b="1" i="0" dirty="0"/>
              <a:t>Improved User Trust and Transparency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b="1" i="0" dirty="0"/>
              <a:t>Increased Efficiency and Control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7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030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66C467-D33E-6075-7DFA-02F17B580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/>
              <a:t>Vector search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5217C6-8473-D3A6-8DB6-1726BAA4883F}"/>
              </a:ext>
            </a:extLst>
          </p:cNvPr>
          <p:cNvSpPr txBox="1"/>
          <p:nvPr/>
        </p:nvSpPr>
        <p:spPr>
          <a:xfrm>
            <a:off x="802178" y="2261421"/>
            <a:ext cx="4002936" cy="2621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2000" b="0" i="0" dirty="0"/>
              <a:t>A technique used in information retrieval and machine learning to find similar items in a dataset</a:t>
            </a:r>
          </a:p>
        </p:txBody>
      </p:sp>
      <p:pic>
        <p:nvPicPr>
          <p:cNvPr id="1026" name="Picture 2" descr="Workflow of a vector search system.">
            <a:extLst>
              <a:ext uri="{FF2B5EF4-FFF2-40B4-BE49-F238E27FC236}">
                <a16:creationId xmlns:a16="http://schemas.microsoft.com/office/drawing/2014/main" id="{FAA4A9BB-E88A-A8FE-E267-8754645CA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1915420"/>
            <a:ext cx="6095593" cy="2864928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116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6C467-D33E-6075-7DFA-02F17B580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i="0" dirty="0">
                <a:effectLst/>
                <a:latin typeface="Google Sans" panose="020B0604020202020204"/>
              </a:rPr>
              <a:t>Why LangChain is required to build a RAG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25217C6-8473-D3A6-8DB6-1726BAA4883F}"/>
              </a:ext>
            </a:extLst>
          </p:cNvPr>
          <p:cNvSpPr txBox="1"/>
          <p:nvPr/>
        </p:nvSpPr>
        <p:spPr>
          <a:xfrm>
            <a:off x="4988658" y="1150076"/>
            <a:ext cx="6517543" cy="4557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l"/>
            <a:r>
              <a:rPr lang="en-US" b="1" i="0" u="sng" dirty="0">
                <a:effectLst/>
                <a:latin typeface="Google Sans" panose="020B0604020202020204"/>
              </a:rPr>
              <a:t>Building Blocks</a:t>
            </a:r>
            <a:r>
              <a:rPr lang="en-US" b="0" i="0" dirty="0">
                <a:effectLst/>
                <a:latin typeface="Google Sans" panose="020B0604020202020204"/>
              </a:rPr>
              <a:t>: LangChain offers all the necessary components for building an RAG application, from simple to complex. It handles the </a:t>
            </a:r>
            <a:r>
              <a:rPr lang="en-US" b="1" i="0" dirty="0">
                <a:effectLst/>
                <a:latin typeface="Google Sans" panose="020B0604020202020204"/>
              </a:rPr>
              <a:t>retrieval</a:t>
            </a:r>
            <a:r>
              <a:rPr lang="en-US" b="0" i="0" dirty="0">
                <a:effectLst/>
                <a:latin typeface="Google Sans" panose="020B0604020202020204"/>
              </a:rPr>
              <a:t> aspect, which involves fetching relevant information based on the user's query, a crucial but often complex stage.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Google Sans" panose="020B0604020202020204"/>
            </a:endParaRPr>
          </a:p>
          <a:p>
            <a:pPr algn="l"/>
            <a:r>
              <a:rPr lang="en-US" b="1" i="0" u="sng" dirty="0">
                <a:effectLst/>
                <a:latin typeface="Google Sans" panose="020B0604020202020204"/>
              </a:rPr>
              <a:t>Simplified Development</a:t>
            </a:r>
            <a:r>
              <a:rPr lang="en-US" b="0" i="0" dirty="0">
                <a:effectLst/>
                <a:latin typeface="Google Sans" panose="020B0604020202020204"/>
              </a:rPr>
              <a:t>: It streamlines the development process by providing pre-built modules and functionalities, saving you time and effort compared to building everything from scratch.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Google Sans" panose="020B0604020202020204"/>
            </a:endParaRPr>
          </a:p>
          <a:p>
            <a:pPr algn="l"/>
            <a:r>
              <a:rPr lang="en-US" b="1" i="0" u="sng" dirty="0">
                <a:effectLst/>
                <a:latin typeface="Google Sans" panose="020B0604020202020204"/>
              </a:rPr>
              <a:t>Flexibility</a:t>
            </a:r>
            <a:r>
              <a:rPr lang="en-US" b="0" i="0" dirty="0">
                <a:effectLst/>
                <a:latin typeface="Google Sans" panose="020B0604020202020204"/>
              </a:rPr>
              <a:t>: LangChain supports various data sources, including text, code, and SQL data, allowing you to build RAG applications for different use cases.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Google Sans" panose="020B0604020202020204"/>
            </a:endParaRPr>
          </a:p>
          <a:p>
            <a:pPr algn="l"/>
            <a:r>
              <a:rPr lang="en-US" b="1" i="0" u="sng" dirty="0">
                <a:effectLst/>
                <a:latin typeface="Google Sans" panose="020B0604020202020204"/>
              </a:rPr>
              <a:t>Efficiency</a:t>
            </a:r>
            <a:r>
              <a:rPr lang="en-US" b="0" i="0" dirty="0">
                <a:effectLst/>
                <a:latin typeface="Google Sans" panose="020B0604020202020204"/>
              </a:rPr>
              <a:t>: It uses efficient data structures and algorithms to handle large amounts of data and make the retrieval process faster.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Google Sans" panose="020B0604020202020204"/>
            </a:endParaRPr>
          </a:p>
          <a:p>
            <a:pPr algn="l"/>
            <a:r>
              <a:rPr lang="en-US" b="1" i="0" u="sng" dirty="0">
                <a:effectLst/>
                <a:latin typeface="Google Sans" panose="020B0604020202020204"/>
              </a:rPr>
              <a:t>Scalability</a:t>
            </a:r>
            <a:r>
              <a:rPr lang="en-US" b="0" i="0" dirty="0">
                <a:effectLst/>
                <a:latin typeface="Google Sans" panose="020B0604020202020204"/>
              </a:rPr>
              <a:t>: LangChain can be easily scaled to handle growing data volumes and application complexity.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493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6C467-D33E-6075-7DFA-02F17B580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i="0" dirty="0">
                <a:effectLst/>
                <a:latin typeface="Google Sans" panose="020B0604020202020204"/>
              </a:rPr>
              <a:t>Components of LangChain:</a:t>
            </a:r>
            <a:br>
              <a:rPr lang="en-US" b="1" i="0" dirty="0">
                <a:effectLst/>
                <a:latin typeface="Google Sans" panose="020B0604020202020204"/>
              </a:rPr>
            </a:br>
            <a:br>
              <a:rPr lang="en-US" dirty="0"/>
            </a:br>
            <a:endParaRPr lang="en-US" b="1" i="0" dirty="0">
              <a:effectLst/>
              <a:latin typeface="Google Sans" panose="020B0604020202020204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25217C6-8473-D3A6-8DB6-1726BAA4883F}"/>
              </a:ext>
            </a:extLst>
          </p:cNvPr>
          <p:cNvSpPr txBox="1"/>
          <p:nvPr/>
        </p:nvSpPr>
        <p:spPr>
          <a:xfrm>
            <a:off x="4988658" y="1150076"/>
            <a:ext cx="6517543" cy="4557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u="sng" dirty="0">
                <a:effectLst/>
                <a:latin typeface="__fkGroteskNeue_532e43"/>
              </a:rPr>
              <a:t>Schema</a:t>
            </a:r>
            <a:r>
              <a:rPr lang="en-US" b="0" i="0" dirty="0">
                <a:effectLst/>
                <a:latin typeface="__fkGroteskNeue_532e43"/>
              </a:rPr>
              <a:t>: Defines fundamental data types and structures used across the codebase, including Text, </a:t>
            </a:r>
            <a:r>
              <a:rPr lang="en-US" b="0" i="0" dirty="0" err="1">
                <a:effectLst/>
                <a:latin typeface="__fkGroteskNeue_532e43"/>
              </a:rPr>
              <a:t>ChatMessages</a:t>
            </a:r>
            <a:r>
              <a:rPr lang="en-US" b="0" i="0" dirty="0">
                <a:effectLst/>
                <a:latin typeface="__fkGroteskNeue_532e43"/>
              </a:rPr>
              <a:t>, Examples, and Document</a:t>
            </a:r>
            <a:endParaRPr lang="en-US" b="0" i="0" u="none" strike="noStrike" dirty="0">
              <a:effectLst/>
              <a:latin typeface="var(--font-berkeley-mono)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__fkGroteskNeue_532e4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u="sng" dirty="0">
                <a:effectLst/>
                <a:latin typeface="__fkGroteskNeue_532e43"/>
              </a:rPr>
              <a:t>Models</a:t>
            </a:r>
            <a:r>
              <a:rPr lang="en-US" b="0" i="0" dirty="0">
                <a:effectLst/>
                <a:latin typeface="__fkGroteskNeue_532e43"/>
              </a:rPr>
              <a:t>: Large language models (LLMs) trained on vast text and code datasets for tasks like text generation, language translation, and answering queries</a:t>
            </a:r>
            <a:endParaRPr lang="en-US" b="0" i="0" dirty="0">
              <a:effectLst/>
              <a:latin typeface="var(--font-berkeley-mono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__fkGroteskNeue_532e4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u="sng" dirty="0">
                <a:effectLst/>
                <a:latin typeface="__fkGroteskNeue_532e43"/>
              </a:rPr>
              <a:t>Prompts</a:t>
            </a:r>
            <a:r>
              <a:rPr lang="en-US" b="0" i="0" dirty="0">
                <a:effectLst/>
                <a:latin typeface="__fkGroteskNeue_532e43"/>
              </a:rPr>
              <a:t>: Used to format user input so that language models can understand it, providing context or instructions for the model</a:t>
            </a:r>
            <a:endParaRPr lang="en-US" dirty="0">
              <a:latin typeface="var(--font-berkeley-mono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__fkGroteskNeue_532e4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u="sng" dirty="0">
                <a:effectLst/>
                <a:latin typeface="__fkGroteskNeue_532e43"/>
              </a:rPr>
              <a:t>Indexes</a:t>
            </a:r>
            <a:r>
              <a:rPr lang="en-US" b="0" i="0" dirty="0">
                <a:effectLst/>
                <a:latin typeface="__fkGroteskNeue_532e43"/>
              </a:rPr>
              <a:t>: Databases holding information about the training data for LLMs, including text of documents, metadata, and connections</a:t>
            </a:r>
            <a:endParaRPr lang="en-US" b="0" i="0" u="none" strike="noStrike" dirty="0">
              <a:effectLst/>
              <a:latin typeface="var(--font-berkeley-mono)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__fkGroteskNeue_532e4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u="sng" dirty="0">
                <a:effectLst/>
                <a:latin typeface="__fkGroteskNeue_532e43"/>
              </a:rPr>
              <a:t>Memory</a:t>
            </a:r>
            <a:r>
              <a:rPr lang="en-US" b="0" i="0" dirty="0">
                <a:effectLst/>
                <a:latin typeface="__fkGroteskNeue_532e43"/>
              </a:rPr>
              <a:t>: Facilitates storage and retrieval of chat history in conversational systems, crucial for effective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u="none" strike="noStrike" dirty="0">
              <a:effectLst/>
              <a:latin typeface="var(--font-berkeley-mono)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u="sng" dirty="0">
                <a:effectLst/>
                <a:latin typeface="__fkGroteskNeue_532e43"/>
              </a:rPr>
              <a:t>Chains</a:t>
            </a:r>
            <a:r>
              <a:rPr lang="en-US" b="0" i="0" dirty="0">
                <a:effectLst/>
                <a:latin typeface="__fkGroteskNeue_532e43"/>
              </a:rPr>
              <a:t>: Serve as conduits linking multiple LangChain components together, facilitating automatic amalgamation of various LLM calls and actions</a:t>
            </a:r>
            <a:endParaRPr lang="en-US" dirty="0">
              <a:latin typeface="var(--font-berkeley-mono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u="none" strike="noStrike" dirty="0">
              <a:effectLst/>
              <a:latin typeface="var(--font-berkeley-mono)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u="sng" dirty="0">
                <a:effectLst/>
                <a:latin typeface="__fkGroteskNeue_532e43"/>
              </a:rPr>
              <a:t>Agents</a:t>
            </a:r>
            <a:r>
              <a:rPr lang="en-US" b="0" i="0" dirty="0">
                <a:effectLst/>
                <a:latin typeface="__fkGroteskNeue_532e43"/>
              </a:rPr>
              <a:t>: Leverage LLMs to make intelligent decisions and perform specific actions, ranging from simple tasks to complex operations</a:t>
            </a:r>
            <a:endParaRPr lang="en-US" dirty="0">
              <a:latin typeface="var(--font-berkeley-mono)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83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5E181A-8C2D-A488-7620-928F996E8813}"/>
              </a:ext>
            </a:extLst>
          </p:cNvPr>
          <p:cNvSpPr txBox="1"/>
          <p:nvPr/>
        </p:nvSpPr>
        <p:spPr>
          <a:xfrm>
            <a:off x="4254623" y="2358786"/>
            <a:ext cx="32913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DEMO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671875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132</TotalTime>
  <Words>513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__fkGroteskNeue_532e43</vt:lpstr>
      <vt:lpstr>Arial</vt:lpstr>
      <vt:lpstr>Calibri</vt:lpstr>
      <vt:lpstr>Calibri Light</vt:lpstr>
      <vt:lpstr>Google Sans</vt:lpstr>
      <vt:lpstr>var(--font-berkeley-mono)</vt:lpstr>
      <vt:lpstr>Celestial</vt:lpstr>
      <vt:lpstr>Document management using rag</vt:lpstr>
      <vt:lpstr>Retrieval-Augmented Generation</vt:lpstr>
      <vt:lpstr>PowerPoint Presentation</vt:lpstr>
      <vt:lpstr>Retrieval + Generation</vt:lpstr>
      <vt:lpstr>Vector search</vt:lpstr>
      <vt:lpstr>Why LangChain is required to build a RAG</vt:lpstr>
      <vt:lpstr>Components of LangChain:  </vt:lpstr>
      <vt:lpstr>PowerPoint Presentation</vt:lpstr>
    </vt:vector>
  </TitlesOfParts>
  <Company>Ingram Micro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management using rag</dc:title>
  <dc:creator>Chandrasekaran, Balaji</dc:creator>
  <cp:lastModifiedBy>Chandrasekaran, Balaji</cp:lastModifiedBy>
  <cp:revision>11</cp:revision>
  <dcterms:created xsi:type="dcterms:W3CDTF">2024-02-23T19:04:14Z</dcterms:created>
  <dcterms:modified xsi:type="dcterms:W3CDTF">2024-02-24T02:28:33Z</dcterms:modified>
</cp:coreProperties>
</file>