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PT Sans Narrow"/>
      <p:regular r:id="rId30"/>
      <p:bold r:id="rId31"/>
    </p:embeddedFont>
    <p:embeddedFont>
      <p:font typeface="EB Garamond Regular"/>
      <p:bold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6.xml"/><Relationship Id="rId33" Type="http://schemas.openxmlformats.org/officeDocument/2006/relationships/font" Target="fonts/EBGaramondRegular-boldItalic.fntdata"/><Relationship Id="rId10" Type="http://schemas.openxmlformats.org/officeDocument/2006/relationships/slide" Target="slides/slide5.xml"/><Relationship Id="rId32" Type="http://schemas.openxmlformats.org/officeDocument/2006/relationships/font" Target="fonts/EBGaramondRegular-bold.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6bf635de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6bf635de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6bf635def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6bf635def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6bf635def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6bf635def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6bf635de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6bf635de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86ccd5bbe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86ccd5bbe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86ccd5bbe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86ccd5bbe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665e5bb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665e5bb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665e5bb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665e5bb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665e5bb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665e5bb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86ccd5bbe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86ccd5bbe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86ccd5bb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86ccd5bb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86ccd5bbe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86ccd5bbe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86ccd5bb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86ccd5bb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86ccd5bbe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86ccd5bbe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6bf635def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6bf635def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bf635de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6bf635de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6bf635def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6bf635def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86ccd5bbe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86ccd5bbe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6bf635de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6bf635de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1612.03242" TargetMode="External"/><Relationship Id="rId4" Type="http://schemas.openxmlformats.org/officeDocument/2006/relationships/hyperlink" Target="https://arxiv.org/abs/1606.03657" TargetMode="External"/><Relationship Id="rId5" Type="http://schemas.openxmlformats.org/officeDocument/2006/relationships/hyperlink" Target="https://arxiv.org/abs/1701.0787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medium.com/@jonathan_hui/gan-whats-generative-adversarial-networks-and-its-application-f39ed278ef0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Ian_Goodfello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366733" y="781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00"/>
                </a:solidFill>
                <a:latin typeface="Times New Roman"/>
                <a:ea typeface="Times New Roman"/>
                <a:cs typeface="Times New Roman"/>
                <a:sym typeface="Times New Roman"/>
              </a:rPr>
              <a:t>GAN’s</a:t>
            </a:r>
            <a:endParaRPr>
              <a:solidFill>
                <a:srgbClr val="FFFF00"/>
              </a:solidFill>
              <a:latin typeface="Times New Roman"/>
              <a:ea typeface="Times New Roman"/>
              <a:cs typeface="Times New Roman"/>
              <a:sym typeface="Times New Roman"/>
            </a:endParaRPr>
          </a:p>
        </p:txBody>
      </p:sp>
      <p:sp>
        <p:nvSpPr>
          <p:cNvPr id="67" name="Google Shape;67;p13"/>
          <p:cNvSpPr txBox="1"/>
          <p:nvPr>
            <p:ph idx="1" type="subTitle"/>
          </p:nvPr>
        </p:nvSpPr>
        <p:spPr>
          <a:xfrm>
            <a:off x="2137225" y="2850054"/>
            <a:ext cx="4870500" cy="108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800">
                <a:solidFill>
                  <a:srgbClr val="00FFFF"/>
                </a:solidFill>
                <a:latin typeface="Times New Roman"/>
                <a:ea typeface="Times New Roman"/>
                <a:cs typeface="Times New Roman"/>
                <a:sym typeface="Times New Roman"/>
              </a:rPr>
              <a:t>Ganapathi Subramanyam Jayam</a:t>
            </a:r>
            <a:endParaRPr sz="2800">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rPr lang="en-GB" sz="2800">
                <a:solidFill>
                  <a:srgbClr val="00FFFF"/>
                </a:solidFill>
                <a:latin typeface="Times New Roman"/>
                <a:ea typeface="Times New Roman"/>
                <a:cs typeface="Times New Roman"/>
                <a:sym typeface="Times New Roman"/>
              </a:rPr>
              <a:t>Balaji D</a:t>
            </a:r>
            <a:endParaRPr sz="2800">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1700" y="0"/>
            <a:ext cx="8520600" cy="48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On the generator side, its objective function wants the model to generate images with the highest possible value of D(x) to fool the discriminator.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We can simply tell it as a minmax game where G wants to minimize v while D wants to maximize it.</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Once the both objective are decided they are learned jointly by the alternating gradient descent.</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24" name="Google Shape;124;p22"/>
          <p:cNvPicPr preferRelativeResize="0"/>
          <p:nvPr/>
        </p:nvPicPr>
        <p:blipFill>
          <a:blip r:embed="rId3">
            <a:alphaModFix/>
          </a:blip>
          <a:stretch>
            <a:fillRect/>
          </a:stretch>
        </p:blipFill>
        <p:spPr>
          <a:xfrm>
            <a:off x="1755950" y="1458625"/>
            <a:ext cx="6663576" cy="782150"/>
          </a:xfrm>
          <a:prstGeom prst="rect">
            <a:avLst/>
          </a:prstGeom>
          <a:noFill/>
          <a:ln>
            <a:noFill/>
          </a:ln>
        </p:spPr>
      </p:pic>
      <p:pic>
        <p:nvPicPr>
          <p:cNvPr id="125" name="Google Shape;125;p22"/>
          <p:cNvPicPr preferRelativeResize="0"/>
          <p:nvPr/>
        </p:nvPicPr>
        <p:blipFill>
          <a:blip r:embed="rId4">
            <a:alphaModFix/>
          </a:blip>
          <a:stretch>
            <a:fillRect/>
          </a:stretch>
        </p:blipFill>
        <p:spPr>
          <a:xfrm>
            <a:off x="250900" y="3153250"/>
            <a:ext cx="8334375" cy="55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311700" y="63100"/>
            <a:ext cx="8520600" cy="49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We fix the generator models parameters and perform a single iteration of gradient descent on the discriminator using the real and generated images, the we switch sides fix the discriminator and train the generator for another single iteration. Similarly in this way we train both the networks in alternating steps until the generator produces </a:t>
            </a:r>
            <a:r>
              <a:rPr lang="en-GB" sz="1900">
                <a:solidFill>
                  <a:srgbClr val="000000"/>
                </a:solidFill>
                <a:latin typeface="Times New Roman"/>
                <a:ea typeface="Times New Roman"/>
                <a:cs typeface="Times New Roman"/>
                <a:sym typeface="Times New Roman"/>
              </a:rPr>
              <a:t>good quality images, the gradients used for back propagation are:</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GB"/>
              <a:t> </a:t>
            </a:r>
            <a:r>
              <a:rPr lang="en-GB"/>
              <a:t> </a:t>
            </a:r>
            <a:endParaRPr/>
          </a:p>
        </p:txBody>
      </p:sp>
      <p:pic>
        <p:nvPicPr>
          <p:cNvPr id="131" name="Google Shape;131;p23"/>
          <p:cNvPicPr preferRelativeResize="0"/>
          <p:nvPr/>
        </p:nvPicPr>
        <p:blipFill>
          <a:blip r:embed="rId3">
            <a:alphaModFix/>
          </a:blip>
          <a:stretch>
            <a:fillRect/>
          </a:stretch>
        </p:blipFill>
        <p:spPr>
          <a:xfrm>
            <a:off x="1561847" y="2161525"/>
            <a:ext cx="6141625" cy="207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87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Pseudo code:</a:t>
            </a:r>
            <a:endParaRPr/>
          </a:p>
        </p:txBody>
      </p:sp>
      <p:pic>
        <p:nvPicPr>
          <p:cNvPr id="137" name="Google Shape;137;p24"/>
          <p:cNvPicPr preferRelativeResize="0"/>
          <p:nvPr/>
        </p:nvPicPr>
        <p:blipFill>
          <a:blip r:embed="rId3">
            <a:alphaModFix/>
          </a:blip>
          <a:stretch>
            <a:fillRect/>
          </a:stretch>
        </p:blipFill>
        <p:spPr>
          <a:xfrm>
            <a:off x="1625125" y="856125"/>
            <a:ext cx="5893751" cy="383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Generator</a:t>
            </a:r>
            <a:r>
              <a:rPr lang="en-GB"/>
              <a:t> </a:t>
            </a:r>
            <a:r>
              <a:rPr lang="en-GB"/>
              <a:t>diminished</a:t>
            </a:r>
            <a:r>
              <a:rPr lang="en-GB"/>
              <a:t> gradient:</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There will be a gradient </a:t>
            </a:r>
            <a:r>
              <a:rPr lang="en-GB" sz="1900">
                <a:solidFill>
                  <a:srgbClr val="000000"/>
                </a:solidFill>
                <a:latin typeface="Times New Roman"/>
                <a:ea typeface="Times New Roman"/>
                <a:cs typeface="Times New Roman"/>
                <a:sym typeface="Times New Roman"/>
              </a:rPr>
              <a:t>descent</a:t>
            </a:r>
            <a:r>
              <a:rPr lang="en-GB" sz="1900">
                <a:solidFill>
                  <a:srgbClr val="000000"/>
                </a:solidFill>
                <a:latin typeface="Times New Roman"/>
                <a:ea typeface="Times New Roman"/>
                <a:cs typeface="Times New Roman"/>
                <a:sym typeface="Times New Roman"/>
              </a:rPr>
              <a:t> problem for generator, it is always easier to distinguish the generated images at earlier training, that makes v approaches 0. </a:t>
            </a:r>
            <a:r>
              <a:rPr lang="en-GB" sz="1900">
                <a:solidFill>
                  <a:srgbClr val="000000"/>
                </a:solidFill>
                <a:highlight>
                  <a:srgbClr val="FFFFFF"/>
                </a:highlight>
                <a:latin typeface="Times New Roman"/>
                <a:ea typeface="Times New Roman"/>
                <a:cs typeface="Times New Roman"/>
                <a:sym typeface="Times New Roman"/>
              </a:rPr>
              <a:t>i.e. - </a:t>
            </a:r>
            <a:r>
              <a:rPr i="1" lang="en-GB" sz="1900">
                <a:solidFill>
                  <a:srgbClr val="000000"/>
                </a:solidFill>
                <a:highlight>
                  <a:srgbClr val="FFFFFF"/>
                </a:highlight>
                <a:latin typeface="Times New Roman"/>
                <a:ea typeface="Times New Roman"/>
                <a:cs typeface="Times New Roman"/>
                <a:sym typeface="Times New Roman"/>
              </a:rPr>
              <a:t>log(1 -D(G(z))) </a:t>
            </a:r>
            <a:r>
              <a:rPr b="1" i="1" lang="en-GB" sz="1900">
                <a:solidFill>
                  <a:srgbClr val="000000"/>
                </a:solidFill>
                <a:highlight>
                  <a:srgbClr val="FFFFFF"/>
                </a:highlight>
                <a:latin typeface="Times New Roman"/>
                <a:ea typeface="Times New Roman"/>
                <a:cs typeface="Times New Roman"/>
                <a:sym typeface="Times New Roman"/>
              </a:rPr>
              <a:t>→ </a:t>
            </a:r>
            <a:r>
              <a:rPr i="1" lang="en-GB" sz="1900">
                <a:solidFill>
                  <a:srgbClr val="000000"/>
                </a:solidFill>
                <a:highlight>
                  <a:srgbClr val="FFFFFF"/>
                </a:highlight>
                <a:latin typeface="Times New Roman"/>
                <a:ea typeface="Times New Roman"/>
                <a:cs typeface="Times New Roman"/>
                <a:sym typeface="Times New Roman"/>
              </a:rPr>
              <a:t>0. </a:t>
            </a:r>
            <a:r>
              <a:rPr lang="en-GB" sz="1900">
                <a:solidFill>
                  <a:srgbClr val="000000"/>
                </a:solidFill>
                <a:latin typeface="Times New Roman"/>
                <a:ea typeface="Times New Roman"/>
                <a:cs typeface="Times New Roman"/>
                <a:sym typeface="Times New Roman"/>
              </a:rPr>
              <a:t>The gradient for generator will </a:t>
            </a:r>
            <a:r>
              <a:rPr lang="en-GB" sz="1900">
                <a:solidFill>
                  <a:srgbClr val="000000"/>
                </a:solidFill>
                <a:latin typeface="Times New Roman"/>
                <a:ea typeface="Times New Roman"/>
                <a:cs typeface="Times New Roman"/>
                <a:sym typeface="Times New Roman"/>
              </a:rPr>
              <a:t>also</a:t>
            </a:r>
            <a:r>
              <a:rPr lang="en-GB" sz="1900">
                <a:solidFill>
                  <a:srgbClr val="000000"/>
                </a:solidFill>
                <a:latin typeface="Times New Roman"/>
                <a:ea typeface="Times New Roman"/>
                <a:cs typeface="Times New Roman"/>
                <a:sym typeface="Times New Roman"/>
              </a:rPr>
              <a:t> vanish which makes the gradient </a:t>
            </a:r>
            <a:r>
              <a:rPr lang="en-GB" sz="1900">
                <a:solidFill>
                  <a:srgbClr val="000000"/>
                </a:solidFill>
                <a:latin typeface="Times New Roman"/>
                <a:ea typeface="Times New Roman"/>
                <a:cs typeface="Times New Roman"/>
                <a:sym typeface="Times New Roman"/>
              </a:rPr>
              <a:t>descent</a:t>
            </a:r>
            <a:r>
              <a:rPr lang="en-GB" sz="1900">
                <a:solidFill>
                  <a:srgbClr val="000000"/>
                </a:solidFill>
                <a:latin typeface="Times New Roman"/>
                <a:ea typeface="Times New Roman"/>
                <a:cs typeface="Times New Roman"/>
                <a:sym typeface="Times New Roman"/>
              </a:rPr>
              <a:t> </a:t>
            </a:r>
            <a:r>
              <a:rPr lang="en-GB" sz="1900">
                <a:solidFill>
                  <a:srgbClr val="000000"/>
                </a:solidFill>
                <a:latin typeface="Times New Roman"/>
                <a:ea typeface="Times New Roman"/>
                <a:cs typeface="Times New Roman"/>
                <a:sym typeface="Times New Roman"/>
              </a:rPr>
              <a:t>optimization</a:t>
            </a:r>
            <a:r>
              <a:rPr lang="en-GB" sz="1900">
                <a:solidFill>
                  <a:srgbClr val="000000"/>
                </a:solidFill>
                <a:latin typeface="Times New Roman"/>
                <a:ea typeface="Times New Roman"/>
                <a:cs typeface="Times New Roman"/>
                <a:sym typeface="Times New Roman"/>
              </a:rPr>
              <a:t> very slow. To improve that GAN provides alternative </a:t>
            </a:r>
            <a:r>
              <a:rPr lang="en-GB" sz="1900">
                <a:solidFill>
                  <a:srgbClr val="000000"/>
                </a:solidFill>
                <a:latin typeface="Times New Roman"/>
                <a:ea typeface="Times New Roman"/>
                <a:cs typeface="Times New Roman"/>
                <a:sym typeface="Times New Roman"/>
              </a:rPr>
              <a:t>function</a:t>
            </a:r>
            <a:r>
              <a:rPr lang="en-GB" sz="1900">
                <a:solidFill>
                  <a:srgbClr val="000000"/>
                </a:solidFill>
                <a:latin typeface="Times New Roman"/>
                <a:ea typeface="Times New Roman"/>
                <a:cs typeface="Times New Roman"/>
                <a:sym typeface="Times New Roman"/>
              </a:rPr>
              <a:t> to </a:t>
            </a:r>
            <a:r>
              <a:rPr lang="en-GB" sz="1900">
                <a:solidFill>
                  <a:srgbClr val="000000"/>
                </a:solidFill>
                <a:latin typeface="Times New Roman"/>
                <a:ea typeface="Times New Roman"/>
                <a:cs typeface="Times New Roman"/>
                <a:sym typeface="Times New Roman"/>
              </a:rPr>
              <a:t>backpropagate the gradient to the generator.</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GB"/>
              <a:t> </a:t>
            </a:r>
            <a:r>
              <a:rPr lang="en-GB"/>
              <a:t> </a:t>
            </a:r>
            <a:endParaRPr/>
          </a:p>
        </p:txBody>
      </p:sp>
      <p:pic>
        <p:nvPicPr>
          <p:cNvPr id="144" name="Google Shape;144;p25"/>
          <p:cNvPicPr preferRelativeResize="0"/>
          <p:nvPr/>
        </p:nvPicPr>
        <p:blipFill>
          <a:blip r:embed="rId3">
            <a:alphaModFix/>
          </a:blip>
          <a:stretch>
            <a:fillRect/>
          </a:stretch>
        </p:blipFill>
        <p:spPr>
          <a:xfrm>
            <a:off x="404800" y="3380688"/>
            <a:ext cx="8334375" cy="790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22600" y="305625"/>
            <a:ext cx="8309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Types Of GAN’s</a:t>
            </a:r>
            <a:endParaRPr>
              <a:latin typeface="Times New Roman"/>
              <a:ea typeface="Times New Roman"/>
              <a:cs typeface="Times New Roman"/>
              <a:sym typeface="Times New Roman"/>
            </a:endParaRPr>
          </a:p>
        </p:txBody>
      </p:sp>
      <p:sp>
        <p:nvSpPr>
          <p:cNvPr id="150" name="Google Shape;150;p26"/>
          <p:cNvSpPr txBox="1"/>
          <p:nvPr>
            <p:ph idx="1" type="body"/>
          </p:nvPr>
        </p:nvSpPr>
        <p:spPr>
          <a:xfrm>
            <a:off x="522600" y="906025"/>
            <a:ext cx="8309700" cy="4000500"/>
          </a:xfrm>
          <a:prstGeom prst="rect">
            <a:avLst/>
          </a:prstGeom>
        </p:spPr>
        <p:txBody>
          <a:bodyPr anchorCtr="0" anchor="t" bIns="91425" lIns="91425" spcFirstLastPara="1" rIns="91425" wrap="square" tIns="91425">
            <a:noAutofit/>
          </a:bodyPr>
          <a:lstStyle/>
          <a:p>
            <a:pPr indent="-361950" lvl="0" marL="457200" rtl="0" algn="l">
              <a:lnSpc>
                <a:spcPct val="141176"/>
              </a:lnSpc>
              <a:spcBef>
                <a:spcPts val="2900"/>
              </a:spcBef>
              <a:spcAft>
                <a:spcPts val="0"/>
              </a:spcAft>
              <a:buClr>
                <a:srgbClr val="000000"/>
              </a:buClr>
              <a:buSzPts val="2100"/>
              <a:buFont typeface="Times New Roman"/>
              <a:buChar char="★"/>
            </a:pPr>
            <a:r>
              <a:rPr lang="en-GB" sz="2250">
                <a:solidFill>
                  <a:srgbClr val="000000"/>
                </a:solidFill>
                <a:highlight>
                  <a:srgbClr val="FFFFFF"/>
                </a:highlight>
                <a:latin typeface="Times New Roman"/>
                <a:ea typeface="Times New Roman"/>
                <a:cs typeface="Times New Roman"/>
                <a:sym typeface="Times New Roman"/>
              </a:rPr>
              <a:t>Deep Convolutional GANs (DCGANs)</a:t>
            </a:r>
            <a:endParaRPr sz="225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41176"/>
              </a:lnSpc>
              <a:spcBef>
                <a:spcPts val="0"/>
              </a:spcBef>
              <a:spcAft>
                <a:spcPts val="0"/>
              </a:spcAft>
              <a:buClr>
                <a:srgbClr val="000000"/>
              </a:buClr>
              <a:buSzPts val="2100"/>
              <a:buFont typeface="Times New Roman"/>
              <a:buChar char="★"/>
            </a:pPr>
            <a:r>
              <a:rPr lang="en-GB" sz="2250">
                <a:solidFill>
                  <a:srgbClr val="000000"/>
                </a:solidFill>
                <a:highlight>
                  <a:srgbClr val="FFFFFF"/>
                </a:highlight>
                <a:latin typeface="Times New Roman"/>
                <a:ea typeface="Times New Roman"/>
                <a:cs typeface="Times New Roman"/>
                <a:sym typeface="Times New Roman"/>
              </a:rPr>
              <a:t>Conditional GANs (cGANs)</a:t>
            </a:r>
            <a:endParaRPr sz="225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41176"/>
              </a:lnSpc>
              <a:spcBef>
                <a:spcPts val="0"/>
              </a:spcBef>
              <a:spcAft>
                <a:spcPts val="0"/>
              </a:spcAft>
              <a:buClr>
                <a:srgbClr val="000000"/>
              </a:buClr>
              <a:buSzPts val="2100"/>
              <a:buFont typeface="Times New Roman"/>
              <a:buChar char="★"/>
            </a:pPr>
            <a:r>
              <a:rPr lang="en-GB" sz="225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StackGAN</a:t>
            </a:r>
            <a:endParaRPr sz="225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41176"/>
              </a:lnSpc>
              <a:spcBef>
                <a:spcPts val="0"/>
              </a:spcBef>
              <a:spcAft>
                <a:spcPts val="0"/>
              </a:spcAft>
              <a:buClr>
                <a:srgbClr val="000000"/>
              </a:buClr>
              <a:buSzPts val="2100"/>
              <a:buFont typeface="Times New Roman"/>
              <a:buChar char="★"/>
            </a:pPr>
            <a:r>
              <a:rPr lang="en-GB" sz="225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InfoGANs</a:t>
            </a:r>
            <a:endParaRPr sz="225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41176"/>
              </a:lnSpc>
              <a:spcBef>
                <a:spcPts val="0"/>
              </a:spcBef>
              <a:spcAft>
                <a:spcPts val="0"/>
              </a:spcAft>
              <a:buClr>
                <a:srgbClr val="000000"/>
              </a:buClr>
              <a:buSzPts val="2100"/>
              <a:buFont typeface="Times New Roman"/>
              <a:buChar char="★"/>
            </a:pPr>
            <a:r>
              <a:rPr lang="en-GB" sz="2250">
                <a:solidFill>
                  <a:srgbClr val="000000"/>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Wasserstein GANs(WGAN)</a:t>
            </a:r>
            <a:endParaRPr sz="2250">
              <a:solidFill>
                <a:srgbClr val="000000"/>
              </a:solidFill>
              <a:highlight>
                <a:srgbClr val="FFFFFF"/>
              </a:highlight>
              <a:latin typeface="Times New Roman"/>
              <a:ea typeface="Times New Roman"/>
              <a:cs typeface="Times New Roman"/>
              <a:sym typeface="Times New Roman"/>
            </a:endParaRPr>
          </a:p>
          <a:p>
            <a:pPr indent="-361950" lvl="0" marL="457200" rtl="0" algn="l">
              <a:lnSpc>
                <a:spcPct val="141176"/>
              </a:lnSpc>
              <a:spcBef>
                <a:spcPts val="0"/>
              </a:spcBef>
              <a:spcAft>
                <a:spcPts val="0"/>
              </a:spcAft>
              <a:buClr>
                <a:srgbClr val="000000"/>
              </a:buClr>
              <a:buSzPts val="2100"/>
              <a:buFont typeface="Times New Roman"/>
              <a:buChar char="★"/>
            </a:pPr>
            <a:r>
              <a:rPr lang="en-GB" sz="2250">
                <a:solidFill>
                  <a:srgbClr val="000000"/>
                </a:solidFill>
                <a:highlight>
                  <a:srgbClr val="FFFFFF"/>
                </a:highlight>
                <a:latin typeface="Times New Roman"/>
                <a:ea typeface="Times New Roman"/>
                <a:cs typeface="Times New Roman"/>
                <a:sym typeface="Times New Roman"/>
              </a:rPr>
              <a:t>Discover Cross-Domain Relations with Generative Adversarial Networks(Disco GANS)</a:t>
            </a:r>
            <a:endParaRPr sz="2250">
              <a:solidFill>
                <a:srgbClr val="000000"/>
              </a:solidFill>
              <a:highlight>
                <a:srgbClr val="FFFFFF"/>
              </a:highlight>
              <a:latin typeface="Times New Roman"/>
              <a:ea typeface="Times New Roman"/>
              <a:cs typeface="Times New Roman"/>
              <a:sym typeface="Times New Roman"/>
            </a:endParaRPr>
          </a:p>
          <a:p>
            <a:pPr indent="0" lvl="0" marL="45720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 of GAN’s</a:t>
            </a:r>
            <a:endParaRPr/>
          </a:p>
        </p:txBody>
      </p:sp>
      <p:sp>
        <p:nvSpPr>
          <p:cNvPr id="156" name="Google Shape;15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457200" rtl="0" algn="l">
              <a:lnSpc>
                <a:spcPct val="218181"/>
              </a:lnSpc>
              <a:spcBef>
                <a:spcPts val="1400"/>
              </a:spcBef>
              <a:spcAft>
                <a:spcPts val="0"/>
              </a:spcAft>
              <a:buClr>
                <a:srgbClr val="292929"/>
              </a:buClr>
              <a:buSzPts val="2100"/>
              <a:buFont typeface="Times New Roman"/>
              <a:buChar char="●"/>
            </a:pPr>
            <a:r>
              <a:rPr lang="en-GB" sz="2100">
                <a:solidFill>
                  <a:srgbClr val="292929"/>
                </a:solidFill>
                <a:highlight>
                  <a:srgbClr val="FFFFFF"/>
                </a:highlight>
                <a:latin typeface="Times New Roman"/>
                <a:ea typeface="Times New Roman"/>
                <a:cs typeface="Times New Roman"/>
                <a:sym typeface="Times New Roman"/>
              </a:rPr>
              <a:t>Predicting the next frame in a video.</a:t>
            </a:r>
            <a:endParaRPr sz="2100">
              <a:solidFill>
                <a:srgbClr val="292929"/>
              </a:solidFill>
              <a:highlight>
                <a:srgbClr val="FFFFFF"/>
              </a:highlight>
              <a:latin typeface="Times New Roman"/>
              <a:ea typeface="Times New Roman"/>
              <a:cs typeface="Times New Roman"/>
              <a:sym typeface="Times New Roman"/>
            </a:endParaRPr>
          </a:p>
          <a:p>
            <a:pPr indent="0" lvl="0" marL="914400" rtl="0" algn="l">
              <a:lnSpc>
                <a:spcPct val="218181"/>
              </a:lnSpc>
              <a:spcBef>
                <a:spcPts val="1400"/>
              </a:spcBef>
              <a:spcAft>
                <a:spcPts val="0"/>
              </a:spcAft>
              <a:buNone/>
            </a:pPr>
            <a:r>
              <a:t/>
            </a:r>
            <a:endParaRPr sz="2100">
              <a:solidFill>
                <a:srgbClr val="292929"/>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57" name="Google Shape;157;p27"/>
          <p:cNvPicPr preferRelativeResize="0"/>
          <p:nvPr/>
        </p:nvPicPr>
        <p:blipFill>
          <a:blip r:embed="rId3">
            <a:alphaModFix/>
          </a:blip>
          <a:stretch>
            <a:fillRect/>
          </a:stretch>
        </p:blipFill>
        <p:spPr>
          <a:xfrm>
            <a:off x="1322650" y="2003575"/>
            <a:ext cx="6498700" cy="282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 type="body"/>
          </p:nvPr>
        </p:nvSpPr>
        <p:spPr>
          <a:xfrm>
            <a:off x="311700" y="284875"/>
            <a:ext cx="8520600" cy="4284300"/>
          </a:xfrm>
          <a:prstGeom prst="rect">
            <a:avLst/>
          </a:prstGeom>
        </p:spPr>
        <p:txBody>
          <a:bodyPr anchorCtr="0" anchor="t" bIns="91425" lIns="91425" spcFirstLastPara="1" rIns="91425" wrap="square" tIns="91425">
            <a:noAutofit/>
          </a:bodyPr>
          <a:lstStyle/>
          <a:p>
            <a:pPr indent="-361950" lvl="0" marL="457200" rtl="0" algn="l">
              <a:lnSpc>
                <a:spcPct val="218181"/>
              </a:lnSpc>
              <a:spcBef>
                <a:spcPts val="1400"/>
              </a:spcBef>
              <a:spcAft>
                <a:spcPts val="0"/>
              </a:spcAft>
              <a:buClr>
                <a:srgbClr val="292929"/>
              </a:buClr>
              <a:buSzPts val="2100"/>
              <a:buFont typeface="Times New Roman"/>
              <a:buChar char="●"/>
            </a:pPr>
            <a:r>
              <a:rPr lang="en-GB" sz="2100">
                <a:solidFill>
                  <a:srgbClr val="292929"/>
                </a:solidFill>
                <a:highlight>
                  <a:schemeClr val="lt1"/>
                </a:highlight>
                <a:latin typeface="Times New Roman"/>
                <a:ea typeface="Times New Roman"/>
                <a:cs typeface="Times New Roman"/>
                <a:sym typeface="Times New Roman"/>
              </a:rPr>
              <a:t>Increasing Resolution of an image.</a:t>
            </a:r>
            <a:endParaRPr sz="2100">
              <a:solidFill>
                <a:srgbClr val="292929"/>
              </a:solidFill>
              <a:highlight>
                <a:schemeClr val="lt1"/>
              </a:highlight>
              <a:latin typeface="Times New Roman"/>
              <a:ea typeface="Times New Roman"/>
              <a:cs typeface="Times New Roman"/>
              <a:sym typeface="Times New Roman"/>
            </a:endParaRPr>
          </a:p>
          <a:p>
            <a:pPr indent="0" lvl="0" marL="914400" rtl="0" algn="l">
              <a:lnSpc>
                <a:spcPct val="218181"/>
              </a:lnSpc>
              <a:spcBef>
                <a:spcPts val="140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762000" y="1387825"/>
            <a:ext cx="7620000" cy="3181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idx="1" type="body"/>
          </p:nvPr>
        </p:nvSpPr>
        <p:spPr>
          <a:xfrm>
            <a:off x="311700" y="332350"/>
            <a:ext cx="8520600" cy="4236600"/>
          </a:xfrm>
          <a:prstGeom prst="rect">
            <a:avLst/>
          </a:prstGeom>
        </p:spPr>
        <p:txBody>
          <a:bodyPr anchorCtr="0" anchor="t" bIns="91425" lIns="91425" spcFirstLastPara="1" rIns="91425" wrap="square" tIns="91425">
            <a:noAutofit/>
          </a:bodyPr>
          <a:lstStyle/>
          <a:p>
            <a:pPr indent="-361950" lvl="0" marL="457200" rtl="0" algn="l">
              <a:lnSpc>
                <a:spcPct val="218181"/>
              </a:lnSpc>
              <a:spcBef>
                <a:spcPts val="1400"/>
              </a:spcBef>
              <a:spcAft>
                <a:spcPts val="0"/>
              </a:spcAft>
              <a:buClr>
                <a:srgbClr val="292929"/>
              </a:buClr>
              <a:buSzPts val="2100"/>
              <a:buFont typeface="Times New Roman"/>
              <a:buChar char="●"/>
            </a:pPr>
            <a:r>
              <a:rPr lang="en-GB" sz="2100">
                <a:solidFill>
                  <a:srgbClr val="292929"/>
                </a:solidFill>
                <a:highlight>
                  <a:schemeClr val="lt1"/>
                </a:highlight>
                <a:latin typeface="Times New Roman"/>
                <a:ea typeface="Times New Roman"/>
                <a:cs typeface="Times New Roman"/>
                <a:sym typeface="Times New Roman"/>
              </a:rPr>
              <a:t>Text-to-Image Generation.</a:t>
            </a:r>
            <a:endParaRPr sz="2100">
              <a:solidFill>
                <a:srgbClr val="292929"/>
              </a:solidFill>
              <a:highlight>
                <a:schemeClr val="lt1"/>
              </a:highlight>
              <a:latin typeface="Times New Roman"/>
              <a:ea typeface="Times New Roman"/>
              <a:cs typeface="Times New Roman"/>
              <a:sym typeface="Times New Roman"/>
            </a:endParaRPr>
          </a:p>
          <a:p>
            <a:pPr indent="0" lvl="0" marL="0" rtl="0" algn="l">
              <a:lnSpc>
                <a:spcPct val="218181"/>
              </a:lnSpc>
              <a:spcBef>
                <a:spcPts val="1400"/>
              </a:spcBef>
              <a:spcAft>
                <a:spcPts val="0"/>
              </a:spcAft>
              <a:buNone/>
            </a:pPr>
            <a:r>
              <a:t/>
            </a:r>
            <a:endParaRPr/>
          </a:p>
        </p:txBody>
      </p:sp>
      <p:pic>
        <p:nvPicPr>
          <p:cNvPr id="169" name="Google Shape;169;p29"/>
          <p:cNvPicPr preferRelativeResize="0"/>
          <p:nvPr/>
        </p:nvPicPr>
        <p:blipFill>
          <a:blip r:embed="rId3">
            <a:alphaModFix/>
          </a:blip>
          <a:stretch>
            <a:fillRect/>
          </a:stretch>
        </p:blipFill>
        <p:spPr>
          <a:xfrm>
            <a:off x="687800" y="1406486"/>
            <a:ext cx="7768400" cy="2330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idx="1" type="body"/>
          </p:nvPr>
        </p:nvSpPr>
        <p:spPr>
          <a:xfrm>
            <a:off x="311700" y="237400"/>
            <a:ext cx="8520600" cy="4331700"/>
          </a:xfrm>
          <a:prstGeom prst="rect">
            <a:avLst/>
          </a:prstGeom>
        </p:spPr>
        <p:txBody>
          <a:bodyPr anchorCtr="0" anchor="t" bIns="91425" lIns="91425" spcFirstLastPara="1" rIns="91425" wrap="square" tIns="91425">
            <a:noAutofit/>
          </a:bodyPr>
          <a:lstStyle/>
          <a:p>
            <a:pPr indent="-361950" lvl="0" marL="457200" rtl="0" algn="l">
              <a:lnSpc>
                <a:spcPct val="218181"/>
              </a:lnSpc>
              <a:spcBef>
                <a:spcPts val="1400"/>
              </a:spcBef>
              <a:spcAft>
                <a:spcPts val="0"/>
              </a:spcAft>
              <a:buClr>
                <a:srgbClr val="292929"/>
              </a:buClr>
              <a:buSzPts val="2100"/>
              <a:buFont typeface="Times New Roman"/>
              <a:buChar char="●"/>
            </a:pPr>
            <a:r>
              <a:rPr lang="en-GB" sz="2100">
                <a:solidFill>
                  <a:srgbClr val="292929"/>
                </a:solidFill>
                <a:highlight>
                  <a:schemeClr val="lt1"/>
                </a:highlight>
                <a:latin typeface="Times New Roman"/>
                <a:ea typeface="Times New Roman"/>
                <a:cs typeface="Times New Roman"/>
                <a:sym typeface="Times New Roman"/>
              </a:rPr>
              <a:t>Image to Image Translation</a:t>
            </a:r>
            <a:endParaRPr/>
          </a:p>
        </p:txBody>
      </p:sp>
      <p:pic>
        <p:nvPicPr>
          <p:cNvPr id="175" name="Google Shape;175;p30"/>
          <p:cNvPicPr preferRelativeResize="0"/>
          <p:nvPr/>
        </p:nvPicPr>
        <p:blipFill>
          <a:blip r:embed="rId3">
            <a:alphaModFix/>
          </a:blip>
          <a:stretch>
            <a:fillRect/>
          </a:stretch>
        </p:blipFill>
        <p:spPr>
          <a:xfrm>
            <a:off x="762000" y="1127688"/>
            <a:ext cx="7620000" cy="355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2218050"/>
            <a:ext cx="8520600" cy="7074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GB"/>
              <a:t>GAN’s using fashion dataset</a:t>
            </a:r>
            <a:endParaRPr/>
          </a:p>
        </p:txBody>
      </p:sp>
      <p:sp>
        <p:nvSpPr>
          <p:cNvPr id="181" name="Google Shape;181;p31"/>
          <p:cNvSpPr txBox="1"/>
          <p:nvPr>
            <p:ph idx="1" type="body"/>
          </p:nvPr>
        </p:nvSpPr>
        <p:spPr>
          <a:xfrm>
            <a:off x="311700" y="3052650"/>
            <a:ext cx="8520600" cy="627300"/>
          </a:xfrm>
          <a:prstGeom prst="rect">
            <a:avLst/>
          </a:prstGeom>
        </p:spPr>
        <p:txBody>
          <a:bodyPr anchorCtr="0" anchor="t" bIns="91425" lIns="91425" spcFirstLastPara="1" rIns="91425" wrap="square" tIns="91425">
            <a:noAutofit/>
          </a:bodyPr>
          <a:lstStyle/>
          <a:p>
            <a:pPr indent="457200" lvl="0" marL="5943600" rtl="0" algn="l">
              <a:spcBef>
                <a:spcPts val="0"/>
              </a:spcBef>
              <a:spcAft>
                <a:spcPts val="1600"/>
              </a:spcAft>
              <a:buNone/>
            </a:pPr>
            <a:r>
              <a:rPr b="1" lang="en-GB" sz="2300">
                <a:solidFill>
                  <a:srgbClr val="000000"/>
                </a:solidFill>
                <a:latin typeface="Times New Roman"/>
                <a:ea typeface="Times New Roman"/>
                <a:cs typeface="Times New Roman"/>
                <a:sym typeface="Times New Roman"/>
              </a:rPr>
              <a:t>Code in spyder</a:t>
            </a:r>
            <a:endParaRPr b="1" sz="23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900">
                <a:solidFill>
                  <a:srgbClr val="FF00FF"/>
                </a:solidFill>
                <a:latin typeface="EB Garamond Regular"/>
                <a:ea typeface="EB Garamond Regular"/>
                <a:cs typeface="EB Garamond Regular"/>
                <a:sym typeface="EB Garamond Regular"/>
              </a:rPr>
              <a:t>AGENDA</a:t>
            </a:r>
            <a:endParaRPr sz="3900">
              <a:solidFill>
                <a:srgbClr val="FF00FF"/>
              </a:solidFill>
              <a:latin typeface="EB Garamond Regular"/>
              <a:ea typeface="EB Garamond Regular"/>
              <a:cs typeface="EB Garamond Regular"/>
              <a:sym typeface="EB Garamond Regul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About GAN’s</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Working of GAN’s</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Steps to implement GAN’s</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Complete Math of GAN’s</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Types of GAN’s evolved</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Application of GAN’s</a:t>
            </a:r>
            <a:endParaRPr sz="2600">
              <a:solidFill>
                <a:srgbClr val="741B47"/>
              </a:solidFill>
              <a:latin typeface="Times New Roman"/>
              <a:ea typeface="Times New Roman"/>
              <a:cs typeface="Times New Roman"/>
              <a:sym typeface="Times New Roman"/>
            </a:endParaRPr>
          </a:p>
          <a:p>
            <a:pPr indent="-393700" lvl="0" marL="1828800" rtl="0" algn="l">
              <a:spcBef>
                <a:spcPts val="0"/>
              </a:spcBef>
              <a:spcAft>
                <a:spcPts val="0"/>
              </a:spcAft>
              <a:buClr>
                <a:srgbClr val="741B47"/>
              </a:buClr>
              <a:buSzPts val="2600"/>
              <a:buFont typeface="Times New Roman"/>
              <a:buChar char="➔"/>
            </a:pPr>
            <a:r>
              <a:rPr lang="en-GB" sz="2600">
                <a:solidFill>
                  <a:srgbClr val="741B47"/>
                </a:solidFill>
                <a:latin typeface="Times New Roman"/>
                <a:ea typeface="Times New Roman"/>
                <a:cs typeface="Times New Roman"/>
                <a:sym typeface="Times New Roman"/>
              </a:rPr>
              <a:t>GAN’s using MISI Fashion dataset </a:t>
            </a:r>
            <a:endParaRPr sz="2600">
              <a:solidFill>
                <a:srgbClr val="741B47"/>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r>
              <a:rPr lang="en-GB"/>
              <a:t>:</a:t>
            </a:r>
            <a:endParaRPr/>
          </a:p>
        </p:txBody>
      </p:sp>
      <p:sp>
        <p:nvSpPr>
          <p:cNvPr id="187" name="Google Shape;187;p3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1050" u="sng">
                <a:solidFill>
                  <a:schemeClr val="hlink"/>
                </a:solidFill>
                <a:highlight>
                  <a:srgbClr val="FFFFFF"/>
                </a:highlight>
                <a:latin typeface="Roboto"/>
                <a:ea typeface="Roboto"/>
                <a:cs typeface="Roboto"/>
                <a:sym typeface="Roboto"/>
                <a:hlinkClick r:id="rId3"/>
              </a:rPr>
              <a:t>https://medium.com/@jonathan_hui/gan-whats-generative-adversarial-networks-and-its-application-f39ed278ef09</a:t>
            </a:r>
            <a:endParaRPr sz="1050">
              <a:solidFill>
                <a:srgbClr val="3C4043"/>
              </a:solidFill>
              <a:highlight>
                <a:srgbClr val="FFFFFF"/>
              </a:highlight>
              <a:latin typeface="Roboto"/>
              <a:ea typeface="Roboto"/>
              <a:cs typeface="Roboto"/>
              <a:sym typeface="Roboto"/>
            </a:endParaRPr>
          </a:p>
          <a:p>
            <a:pPr indent="0" lvl="0" marL="457200" rtl="0" algn="l">
              <a:spcBef>
                <a:spcPts val="1600"/>
              </a:spcBef>
              <a:spcAft>
                <a:spcPts val="0"/>
              </a:spcAft>
              <a:buNone/>
            </a:pPr>
            <a:r>
              <a:rPr lang="en-GB" sz="1050">
                <a:solidFill>
                  <a:srgbClr val="3C4043"/>
                </a:solidFill>
                <a:highlight>
                  <a:srgbClr val="FFFFFF"/>
                </a:highlight>
                <a:latin typeface="Roboto"/>
                <a:ea typeface="Roboto"/>
                <a:cs typeface="Roboto"/>
                <a:sym typeface="Roboto"/>
              </a:rPr>
              <a:t>https://heartbeat.fritz.ai/introduction-to-generative-adversarial-networks-gans-35ef44f21193</a:t>
            </a:r>
            <a:endParaRPr sz="1050">
              <a:solidFill>
                <a:srgbClr val="3C4043"/>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50">
                <a:solidFill>
                  <a:srgbClr val="FF0000"/>
                </a:solidFill>
                <a:highlight>
                  <a:srgbClr val="FFFFFF"/>
                </a:highlight>
                <a:latin typeface="Times New Roman"/>
                <a:ea typeface="Times New Roman"/>
                <a:cs typeface="Times New Roman"/>
                <a:sym typeface="Times New Roman"/>
              </a:rPr>
              <a:t>Generative Adversarial Network</a:t>
            </a:r>
            <a:r>
              <a:rPr lang="en-GB" sz="3050">
                <a:solidFill>
                  <a:srgbClr val="545454"/>
                </a:solidFill>
                <a:highlight>
                  <a:srgbClr val="FFFFFF"/>
                </a:highlight>
                <a:latin typeface="Times New Roman"/>
                <a:ea typeface="Times New Roman"/>
                <a:cs typeface="Times New Roman"/>
                <a:sym typeface="Times New Roman"/>
              </a:rPr>
              <a:t>                   </a:t>
            </a:r>
            <a:r>
              <a:rPr lang="en-GB" sz="1550">
                <a:solidFill>
                  <a:srgbClr val="202122"/>
                </a:solidFill>
                <a:highlight>
                  <a:srgbClr val="FFFFFF"/>
                </a:highlight>
                <a:latin typeface="Times New Roman"/>
                <a:ea typeface="Times New Roman"/>
                <a:cs typeface="Times New Roman"/>
                <a:sym typeface="Times New Roman"/>
              </a:rPr>
              <a:t> </a:t>
            </a:r>
            <a:endParaRPr sz="3300">
              <a:latin typeface="Times New Roman"/>
              <a:ea typeface="Times New Roman"/>
              <a:cs typeface="Times New Roman"/>
              <a:sym typeface="Times New Roman"/>
            </a:endParaRPr>
          </a:p>
        </p:txBody>
      </p:sp>
      <p:sp>
        <p:nvSpPr>
          <p:cNvPr id="79" name="Google Shape;79;p15"/>
          <p:cNvSpPr txBox="1"/>
          <p:nvPr>
            <p:ph idx="1" type="body"/>
          </p:nvPr>
        </p:nvSpPr>
        <p:spPr>
          <a:xfrm>
            <a:off x="311700" y="948925"/>
            <a:ext cx="8520600" cy="3620100"/>
          </a:xfrm>
          <a:prstGeom prst="rect">
            <a:avLst/>
          </a:prstGeom>
        </p:spPr>
        <p:txBody>
          <a:bodyPr anchorCtr="0" anchor="t" bIns="91425" lIns="91425" spcFirstLastPara="1" rIns="91425" wrap="square" tIns="91425">
            <a:noAutofit/>
          </a:bodyPr>
          <a:lstStyle/>
          <a:p>
            <a:pPr indent="0" lvl="0" marL="5943600" rtl="0" algn="l">
              <a:lnSpc>
                <a:spcPct val="100000"/>
              </a:lnSpc>
              <a:spcBef>
                <a:spcPts val="0"/>
              </a:spcBef>
              <a:spcAft>
                <a:spcPts val="0"/>
              </a:spcAft>
              <a:buNone/>
            </a:pPr>
            <a:r>
              <a:rPr lang="en-GB" sz="2350">
                <a:solidFill>
                  <a:srgbClr val="202122"/>
                </a:solidFill>
                <a:highlight>
                  <a:srgbClr val="FFFFFF"/>
                </a:highlight>
                <a:latin typeface="Times New Roman"/>
                <a:ea typeface="Times New Roman"/>
                <a:cs typeface="Times New Roman"/>
                <a:sym typeface="Times New Roman"/>
              </a:rPr>
              <a:t> </a:t>
            </a:r>
            <a:r>
              <a:rPr lang="en-GB" sz="2350">
                <a:solidFill>
                  <a:srgbClr val="0B008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Ian Goodfellow</a:t>
            </a:r>
            <a:endParaRPr sz="2400">
              <a:solidFill>
                <a:srgbClr val="000000"/>
              </a:solidFill>
              <a:highlight>
                <a:srgbClr val="FFFFFF"/>
              </a:highlight>
              <a:latin typeface="Times New Roman"/>
              <a:ea typeface="Times New Roman"/>
              <a:cs typeface="Times New Roman"/>
              <a:sym typeface="Times New Roman"/>
            </a:endParaRPr>
          </a:p>
          <a:p>
            <a:pPr indent="0" lvl="0" marL="5943600" rtl="0" algn="l">
              <a:lnSpc>
                <a:spcPct val="100000"/>
              </a:lnSpc>
              <a:spcBef>
                <a:spcPts val="0"/>
              </a:spcBef>
              <a:spcAft>
                <a:spcPts val="0"/>
              </a:spcAft>
              <a:buNone/>
            </a:pPr>
            <a:r>
              <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GB" sz="2400">
                <a:solidFill>
                  <a:srgbClr val="000000"/>
                </a:solidFill>
                <a:highlight>
                  <a:srgbClr val="FFFFFF"/>
                </a:highlight>
                <a:latin typeface="Times New Roman"/>
                <a:ea typeface="Times New Roman"/>
                <a:cs typeface="Times New Roman"/>
                <a:sym typeface="Times New Roman"/>
              </a:rPr>
              <a:t>Generative- Unsupervised Learning Approach</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GB" sz="2400">
                <a:solidFill>
                  <a:srgbClr val="000000"/>
                </a:solidFill>
                <a:highlight>
                  <a:srgbClr val="FFFFFF"/>
                </a:highlight>
                <a:latin typeface="Times New Roman"/>
                <a:ea typeface="Times New Roman"/>
                <a:cs typeface="Times New Roman"/>
                <a:sym typeface="Times New Roman"/>
              </a:rPr>
              <a:t>Adversarial- Model is trained in Adversarial </a:t>
            </a:r>
            <a:endParaRPr sz="2400">
              <a:solidFill>
                <a:srgbClr val="000000"/>
              </a:solidFill>
              <a:highlight>
                <a:srgbClr val="FFFFFF"/>
              </a:highlight>
              <a:latin typeface="Times New Roman"/>
              <a:ea typeface="Times New Roman"/>
              <a:cs typeface="Times New Roman"/>
              <a:sym typeface="Times New Roman"/>
            </a:endParaRPr>
          </a:p>
          <a:p>
            <a:pPr indent="-381000" lvl="0" marL="457200" rtl="0" algn="l">
              <a:lnSpc>
                <a:spcPct val="100000"/>
              </a:lnSpc>
              <a:spcBef>
                <a:spcPts val="0"/>
              </a:spcBef>
              <a:spcAft>
                <a:spcPts val="0"/>
              </a:spcAft>
              <a:buClr>
                <a:srgbClr val="000000"/>
              </a:buClr>
              <a:buSzPts val="2400"/>
              <a:buFont typeface="Times New Roman"/>
              <a:buChar char="❖"/>
            </a:pPr>
            <a:r>
              <a:rPr lang="en-GB" sz="2400">
                <a:solidFill>
                  <a:srgbClr val="000000"/>
                </a:solidFill>
                <a:highlight>
                  <a:srgbClr val="FFFFFF"/>
                </a:highlight>
                <a:latin typeface="Times New Roman"/>
                <a:ea typeface="Times New Roman"/>
                <a:cs typeface="Times New Roman"/>
                <a:sym typeface="Times New Roman"/>
              </a:rPr>
              <a:t>Network- Neural Networks</a:t>
            </a:r>
            <a:endParaRPr sz="2400">
              <a:solidFill>
                <a:srgbClr val="000000"/>
              </a:solidFill>
              <a:highlight>
                <a:srgbClr val="FFFFFF"/>
              </a:highlight>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2400">
                <a:solidFill>
                  <a:srgbClr val="000000"/>
                </a:solidFill>
                <a:highlight>
                  <a:srgbClr val="FFFFFF"/>
                </a:highlight>
                <a:latin typeface="Times New Roman"/>
                <a:ea typeface="Times New Roman"/>
                <a:cs typeface="Times New Roman"/>
                <a:sym typeface="Times New Roman"/>
              </a:rPr>
              <a:t>GAN’s Architecture consists of:		</a:t>
            </a:r>
            <a:endParaRPr sz="2400">
              <a:solidFill>
                <a:srgbClr val="000000"/>
              </a:solidFill>
              <a:highlight>
                <a:srgbClr val="FFFFFF"/>
              </a:highlight>
              <a:latin typeface="Times New Roman"/>
              <a:ea typeface="Times New Roman"/>
              <a:cs typeface="Times New Roman"/>
              <a:sym typeface="Times New Roman"/>
            </a:endParaRPr>
          </a:p>
          <a:p>
            <a:pPr indent="-381000" lvl="0" marL="3200400" rtl="0" algn="l">
              <a:lnSpc>
                <a:spcPct val="100000"/>
              </a:lnSpc>
              <a:spcBef>
                <a:spcPts val="0"/>
              </a:spcBef>
              <a:spcAft>
                <a:spcPts val="0"/>
              </a:spcAft>
              <a:buClr>
                <a:srgbClr val="000000"/>
              </a:buClr>
              <a:buSzPts val="2400"/>
              <a:buFont typeface="Times New Roman"/>
              <a:buChar char="➢"/>
            </a:pPr>
            <a:r>
              <a:rPr lang="en-GB" sz="2400">
                <a:solidFill>
                  <a:srgbClr val="000000"/>
                </a:solidFill>
                <a:highlight>
                  <a:srgbClr val="FFFFFF"/>
                </a:highlight>
                <a:latin typeface="Times New Roman"/>
                <a:ea typeface="Times New Roman"/>
                <a:cs typeface="Times New Roman"/>
                <a:sym typeface="Times New Roman"/>
              </a:rPr>
              <a:t>Generative Network</a:t>
            </a:r>
            <a:endParaRPr sz="2400">
              <a:solidFill>
                <a:srgbClr val="000000"/>
              </a:solidFill>
              <a:highlight>
                <a:srgbClr val="FFFFFF"/>
              </a:highlight>
              <a:latin typeface="Times New Roman"/>
              <a:ea typeface="Times New Roman"/>
              <a:cs typeface="Times New Roman"/>
              <a:sym typeface="Times New Roman"/>
            </a:endParaRPr>
          </a:p>
          <a:p>
            <a:pPr indent="-381000" lvl="0" marL="3200400" rtl="0" algn="l">
              <a:lnSpc>
                <a:spcPct val="100000"/>
              </a:lnSpc>
              <a:spcBef>
                <a:spcPts val="0"/>
              </a:spcBef>
              <a:spcAft>
                <a:spcPts val="0"/>
              </a:spcAft>
              <a:buClr>
                <a:srgbClr val="000000"/>
              </a:buClr>
              <a:buSzPts val="2400"/>
              <a:buFont typeface="Times New Roman"/>
              <a:buChar char="➢"/>
            </a:pPr>
            <a:r>
              <a:rPr lang="en-GB" sz="2400">
                <a:solidFill>
                  <a:srgbClr val="000000"/>
                </a:solidFill>
                <a:highlight>
                  <a:srgbClr val="FFFFFF"/>
                </a:highlight>
                <a:latin typeface="Times New Roman"/>
                <a:ea typeface="Times New Roman"/>
                <a:cs typeface="Times New Roman"/>
                <a:sym typeface="Times New Roman"/>
              </a:rPr>
              <a:t>Discriminative Network							</a:t>
            </a:r>
            <a:endParaRPr sz="24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Working of GAN’s</a:t>
            </a:r>
            <a:endParaRPr/>
          </a:p>
        </p:txBody>
      </p:sp>
      <p:sp>
        <p:nvSpPr>
          <p:cNvPr id="85" name="Google Shape;85;p16"/>
          <p:cNvSpPr txBox="1"/>
          <p:nvPr>
            <p:ph idx="1" type="body"/>
          </p:nvPr>
        </p:nvSpPr>
        <p:spPr>
          <a:xfrm>
            <a:off x="311700" y="627250"/>
            <a:ext cx="8520600" cy="44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highlight>
                  <a:schemeClr val="lt1"/>
                </a:highlight>
                <a:latin typeface="Times New Roman"/>
                <a:ea typeface="Times New Roman"/>
                <a:cs typeface="Times New Roman"/>
                <a:sym typeface="Times New Roman"/>
              </a:rPr>
              <a:t>The main focus for GAN (Generative Adversarial Networks) is to generate data from scratch, mostly images but other domains including music have been done.</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b="1" lang="en-GB" sz="1900">
                <a:solidFill>
                  <a:srgbClr val="000000"/>
                </a:solidFill>
                <a:highlight>
                  <a:schemeClr val="lt1"/>
                </a:highlight>
                <a:latin typeface="Times New Roman"/>
                <a:ea typeface="Times New Roman"/>
                <a:cs typeface="Times New Roman"/>
                <a:sym typeface="Times New Roman"/>
              </a:rPr>
              <a:t>Generator and Discriminator:</a:t>
            </a:r>
            <a:endParaRPr b="1" sz="19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GB" sz="1900">
                <a:solidFill>
                  <a:srgbClr val="000000"/>
                </a:solidFill>
                <a:highlight>
                  <a:schemeClr val="lt1"/>
                </a:highlight>
                <a:latin typeface="Times New Roman"/>
                <a:ea typeface="Times New Roman"/>
                <a:cs typeface="Times New Roman"/>
                <a:sym typeface="Times New Roman"/>
              </a:rPr>
              <a:t>GAN composes of two deep networks one is generator and other is discriminator, Firstly we will talk about how generator works and how it generates images:First we sample some noise Z using either normal (0-1) or uniform (-1 - 1) distribution, with z as input we use a generator G to create an image x (x=G(z)) </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292929"/>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2351250" y="3474025"/>
            <a:ext cx="4441500" cy="155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311700" y="63100"/>
            <a:ext cx="8520600" cy="50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Here, as we know that in deep learning classification we don't control the features of the model is learning, the same thing is applicable to GAN we let the training process to learn it. Now coming to the structure of the generator there can be many design structures one can create as many as hidden layers they wish to perform the training on depending on their requirements, but one of the most popular designs of the generator is DCGAN(deep convolutional generative adversarial networks).it mainly composes convolution layers without any max pooling or fully connected layers.</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222222"/>
              </a:solidFill>
              <a:highlight>
                <a:srgbClr val="FFFFFF"/>
              </a:highlight>
              <a:latin typeface="Arial"/>
              <a:ea typeface="Arial"/>
              <a:cs typeface="Arial"/>
              <a:sym typeface="Arial"/>
            </a:endParaRPr>
          </a:p>
        </p:txBody>
      </p:sp>
      <p:pic>
        <p:nvPicPr>
          <p:cNvPr id="92" name="Google Shape;92;p17"/>
          <p:cNvPicPr preferRelativeResize="0"/>
          <p:nvPr/>
        </p:nvPicPr>
        <p:blipFill>
          <a:blip r:embed="rId3">
            <a:alphaModFix/>
          </a:blip>
          <a:stretch>
            <a:fillRect/>
          </a:stretch>
        </p:blipFill>
        <p:spPr>
          <a:xfrm>
            <a:off x="1341484" y="2571750"/>
            <a:ext cx="6461028" cy="218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311700" y="52600"/>
            <a:ext cx="8520600" cy="49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222222"/>
                </a:solidFill>
                <a:latin typeface="Times New Roman"/>
                <a:ea typeface="Times New Roman"/>
                <a:cs typeface="Times New Roman"/>
                <a:sym typeface="Times New Roman"/>
              </a:rPr>
              <a:t>Generator</a:t>
            </a:r>
            <a:r>
              <a:rPr lang="en-GB" sz="1900">
                <a:solidFill>
                  <a:srgbClr val="222222"/>
                </a:solidFill>
                <a:latin typeface="Times New Roman"/>
                <a:ea typeface="Times New Roman"/>
                <a:cs typeface="Times New Roman"/>
                <a:sym typeface="Times New Roman"/>
              </a:rPr>
              <a:t> alone creates just a random noise we need discriminator that providence </a:t>
            </a:r>
            <a:r>
              <a:rPr lang="en-GB" sz="1900">
                <a:solidFill>
                  <a:srgbClr val="222222"/>
                </a:solidFill>
                <a:latin typeface="Times New Roman"/>
                <a:ea typeface="Times New Roman"/>
                <a:cs typeface="Times New Roman"/>
                <a:sym typeface="Times New Roman"/>
              </a:rPr>
              <a:t>guidance</a:t>
            </a:r>
            <a:r>
              <a:rPr lang="en-GB" sz="1900">
                <a:solidFill>
                  <a:srgbClr val="222222"/>
                </a:solidFill>
                <a:latin typeface="Times New Roman"/>
                <a:ea typeface="Times New Roman"/>
                <a:cs typeface="Times New Roman"/>
                <a:sym typeface="Times New Roman"/>
              </a:rPr>
              <a:t> to the generator on what images to create.</a:t>
            </a:r>
            <a:endParaRPr sz="1900">
              <a:solidFill>
                <a:srgbClr val="222222"/>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222222"/>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222222"/>
              </a:solidFill>
              <a:latin typeface="Times New Roman"/>
              <a:ea typeface="Times New Roman"/>
              <a:cs typeface="Times New Roman"/>
              <a:sym typeface="Times New Roman"/>
            </a:endParaRPr>
          </a:p>
          <a:p>
            <a:pPr indent="0" lvl="0" marL="0" rtl="0" algn="l">
              <a:spcBef>
                <a:spcPts val="1600"/>
              </a:spcBef>
              <a:spcAft>
                <a:spcPts val="0"/>
              </a:spcAft>
              <a:buNone/>
            </a:pPr>
            <a:r>
              <a:t/>
            </a:r>
            <a:endParaRPr sz="1900">
              <a:solidFill>
                <a:srgbClr val="222222"/>
              </a:solidFill>
              <a:latin typeface="Times New Roman"/>
              <a:ea typeface="Times New Roman"/>
              <a:cs typeface="Times New Roman"/>
              <a:sym typeface="Times New Roman"/>
            </a:endParaRPr>
          </a:p>
          <a:p>
            <a:pPr indent="0" lvl="0" marL="0" rtl="0" algn="l">
              <a:spcBef>
                <a:spcPts val="1600"/>
              </a:spcBef>
              <a:spcAft>
                <a:spcPts val="1600"/>
              </a:spcAft>
              <a:buNone/>
            </a:pPr>
            <a:r>
              <a:rPr lang="en-GB" sz="1900">
                <a:solidFill>
                  <a:srgbClr val="222222"/>
                </a:solidFill>
                <a:latin typeface="Times New Roman"/>
                <a:ea typeface="Times New Roman"/>
                <a:cs typeface="Times New Roman"/>
                <a:sym typeface="Times New Roman"/>
              </a:rPr>
              <a:t>The </a:t>
            </a:r>
            <a:r>
              <a:rPr lang="en-GB" sz="1900">
                <a:solidFill>
                  <a:srgbClr val="222222"/>
                </a:solidFill>
                <a:latin typeface="Times New Roman"/>
                <a:ea typeface="Times New Roman"/>
                <a:cs typeface="Times New Roman"/>
                <a:sym typeface="Times New Roman"/>
              </a:rPr>
              <a:t>discriminator</a:t>
            </a:r>
            <a:r>
              <a:rPr lang="en-GB" sz="1900">
                <a:solidFill>
                  <a:srgbClr val="222222"/>
                </a:solidFill>
                <a:latin typeface="Times New Roman"/>
                <a:ea typeface="Times New Roman"/>
                <a:cs typeface="Times New Roman"/>
                <a:sym typeface="Times New Roman"/>
              </a:rPr>
              <a:t> looks at real images and generated images </a:t>
            </a:r>
            <a:r>
              <a:rPr lang="en-GB" sz="1900">
                <a:solidFill>
                  <a:srgbClr val="222222"/>
                </a:solidFill>
                <a:latin typeface="Times New Roman"/>
                <a:ea typeface="Times New Roman"/>
                <a:cs typeface="Times New Roman"/>
                <a:sym typeface="Times New Roman"/>
              </a:rPr>
              <a:t>separately</a:t>
            </a:r>
            <a:r>
              <a:rPr lang="en-GB" sz="1900">
                <a:solidFill>
                  <a:srgbClr val="222222"/>
                </a:solidFill>
                <a:latin typeface="Times New Roman"/>
                <a:ea typeface="Times New Roman"/>
                <a:cs typeface="Times New Roman"/>
                <a:sym typeface="Times New Roman"/>
              </a:rPr>
              <a:t>, it distinguishes the image is generated or real. We train the discriminator just like the </a:t>
            </a:r>
            <a:r>
              <a:rPr lang="en-GB" sz="1900">
                <a:solidFill>
                  <a:srgbClr val="222222"/>
                </a:solidFill>
                <a:latin typeface="Times New Roman"/>
                <a:ea typeface="Times New Roman"/>
                <a:cs typeface="Times New Roman"/>
                <a:sym typeface="Times New Roman"/>
              </a:rPr>
              <a:t>neural</a:t>
            </a:r>
            <a:r>
              <a:rPr lang="en-GB" sz="1900">
                <a:solidFill>
                  <a:srgbClr val="222222"/>
                </a:solidFill>
                <a:latin typeface="Times New Roman"/>
                <a:ea typeface="Times New Roman"/>
                <a:cs typeface="Times New Roman"/>
                <a:sym typeface="Times New Roman"/>
              </a:rPr>
              <a:t> networks, if the input is real we want D(x)=1,if it is generated it should be zero. On the other hand we want generator to create images with D(X)=1, so we train the generator by back propagating the value back to the generator from discriminator.</a:t>
            </a:r>
            <a:endParaRPr sz="1900">
              <a:solidFill>
                <a:srgbClr val="222222"/>
              </a:solidFill>
              <a:latin typeface="Times New Roman"/>
              <a:ea typeface="Times New Roman"/>
              <a:cs typeface="Times New Roman"/>
              <a:sym typeface="Times New Roman"/>
            </a:endParaRPr>
          </a:p>
        </p:txBody>
      </p:sp>
      <p:pic>
        <p:nvPicPr>
          <p:cNvPr id="98" name="Google Shape;98;p18"/>
          <p:cNvPicPr preferRelativeResize="0"/>
          <p:nvPr/>
        </p:nvPicPr>
        <p:blipFill>
          <a:blip r:embed="rId3">
            <a:alphaModFix/>
          </a:blip>
          <a:stretch>
            <a:fillRect/>
          </a:stretch>
        </p:blipFill>
        <p:spPr>
          <a:xfrm>
            <a:off x="2928180" y="978192"/>
            <a:ext cx="3287624" cy="135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73625"/>
            <a:ext cx="8520600" cy="48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sz="1900">
                <a:solidFill>
                  <a:srgbClr val="000000"/>
                </a:solidFill>
                <a:latin typeface="Times New Roman"/>
                <a:ea typeface="Times New Roman"/>
                <a:cs typeface="Times New Roman"/>
                <a:sym typeface="Times New Roman"/>
              </a:rPr>
              <a:t>We train both the networks in alternating steps to improve both the networks, </a:t>
            </a:r>
            <a:r>
              <a:rPr lang="en-GB" sz="1900">
                <a:solidFill>
                  <a:srgbClr val="000000"/>
                </a:solidFill>
                <a:latin typeface="Times New Roman"/>
                <a:ea typeface="Times New Roman"/>
                <a:cs typeface="Times New Roman"/>
                <a:sym typeface="Times New Roman"/>
              </a:rPr>
              <a:t>eventually</a:t>
            </a:r>
            <a:r>
              <a:rPr lang="en-GB" sz="1900">
                <a:solidFill>
                  <a:srgbClr val="000000"/>
                </a:solidFill>
                <a:latin typeface="Times New Roman"/>
                <a:ea typeface="Times New Roman"/>
                <a:cs typeface="Times New Roman"/>
                <a:sym typeface="Times New Roman"/>
              </a:rPr>
              <a:t> the </a:t>
            </a:r>
            <a:r>
              <a:rPr lang="en-GB" sz="1900">
                <a:solidFill>
                  <a:srgbClr val="000000"/>
                </a:solidFill>
                <a:latin typeface="Times New Roman"/>
                <a:ea typeface="Times New Roman"/>
                <a:cs typeface="Times New Roman"/>
                <a:sym typeface="Times New Roman"/>
              </a:rPr>
              <a:t>discriminator</a:t>
            </a:r>
            <a:r>
              <a:rPr lang="en-GB" sz="1900">
                <a:solidFill>
                  <a:srgbClr val="000000"/>
                </a:solidFill>
                <a:latin typeface="Times New Roman"/>
                <a:ea typeface="Times New Roman"/>
                <a:cs typeface="Times New Roman"/>
                <a:sym typeface="Times New Roman"/>
              </a:rPr>
              <a:t> finds a tiny difference between </a:t>
            </a:r>
            <a:r>
              <a:rPr lang="en-GB" sz="1900">
                <a:solidFill>
                  <a:srgbClr val="000000"/>
                </a:solidFill>
                <a:latin typeface="Times New Roman"/>
                <a:ea typeface="Times New Roman"/>
                <a:cs typeface="Times New Roman"/>
                <a:sym typeface="Times New Roman"/>
              </a:rPr>
              <a:t>generated</a:t>
            </a:r>
            <a:r>
              <a:rPr lang="en-GB" sz="1900">
                <a:solidFill>
                  <a:srgbClr val="000000"/>
                </a:solidFill>
                <a:latin typeface="Times New Roman"/>
                <a:ea typeface="Times New Roman"/>
                <a:cs typeface="Times New Roman"/>
                <a:sym typeface="Times New Roman"/>
              </a:rPr>
              <a:t> and real images, </a:t>
            </a:r>
            <a:r>
              <a:rPr lang="en-GB" sz="1900">
                <a:solidFill>
                  <a:srgbClr val="000000"/>
                </a:solidFill>
                <a:latin typeface="Times New Roman"/>
                <a:ea typeface="Times New Roman"/>
                <a:cs typeface="Times New Roman"/>
                <a:sym typeface="Times New Roman"/>
              </a:rPr>
              <a:t>and</a:t>
            </a:r>
            <a:r>
              <a:rPr lang="en-GB" sz="1900">
                <a:solidFill>
                  <a:srgbClr val="000000"/>
                </a:solidFill>
                <a:latin typeface="Times New Roman"/>
                <a:ea typeface="Times New Roman"/>
                <a:cs typeface="Times New Roman"/>
                <a:sym typeface="Times New Roman"/>
              </a:rPr>
              <a:t> the GAN model generates </a:t>
            </a:r>
            <a:r>
              <a:rPr lang="en-GB" sz="1900">
                <a:solidFill>
                  <a:srgbClr val="000000"/>
                </a:solidFill>
                <a:latin typeface="Times New Roman"/>
                <a:ea typeface="Times New Roman"/>
                <a:cs typeface="Times New Roman"/>
                <a:sym typeface="Times New Roman"/>
              </a:rPr>
              <a:t>eventually</a:t>
            </a:r>
            <a:r>
              <a:rPr lang="en-GB" sz="1900">
                <a:solidFill>
                  <a:srgbClr val="000000"/>
                </a:solidFill>
                <a:latin typeface="Times New Roman"/>
                <a:ea typeface="Times New Roman"/>
                <a:cs typeface="Times New Roman"/>
                <a:sym typeface="Times New Roman"/>
              </a:rPr>
              <a:t> real images.</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GB"/>
              <a:t>  </a:t>
            </a:r>
            <a:endParaRPr/>
          </a:p>
        </p:txBody>
      </p:sp>
      <p:pic>
        <p:nvPicPr>
          <p:cNvPr id="104" name="Google Shape;104;p19"/>
          <p:cNvPicPr preferRelativeResize="0"/>
          <p:nvPr/>
        </p:nvPicPr>
        <p:blipFill>
          <a:blip r:embed="rId3">
            <a:alphaModFix/>
          </a:blip>
          <a:stretch>
            <a:fillRect/>
          </a:stretch>
        </p:blipFill>
        <p:spPr>
          <a:xfrm>
            <a:off x="2488444" y="154194"/>
            <a:ext cx="4167111" cy="671500"/>
          </a:xfrm>
          <a:prstGeom prst="rect">
            <a:avLst/>
          </a:prstGeom>
          <a:noFill/>
          <a:ln>
            <a:noFill/>
          </a:ln>
        </p:spPr>
      </p:pic>
      <p:pic>
        <p:nvPicPr>
          <p:cNvPr id="105" name="Google Shape;105;p19"/>
          <p:cNvPicPr preferRelativeResize="0"/>
          <p:nvPr/>
        </p:nvPicPr>
        <p:blipFill>
          <a:blip r:embed="rId4">
            <a:alphaModFix/>
          </a:blip>
          <a:stretch>
            <a:fillRect/>
          </a:stretch>
        </p:blipFill>
        <p:spPr>
          <a:xfrm>
            <a:off x="1921233" y="2571745"/>
            <a:ext cx="5301524" cy="170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Simple steps to implement GAN’s</a:t>
            </a:r>
            <a:endParaRPr/>
          </a:p>
        </p:txBody>
      </p:sp>
      <p:sp>
        <p:nvSpPr>
          <p:cNvPr id="111" name="Google Shape;111;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Define the problem</a:t>
            </a:r>
            <a:endParaRPr sz="2900">
              <a:solidFill>
                <a:srgbClr val="000000"/>
              </a:solidFill>
              <a:latin typeface="Times New Roman"/>
              <a:ea typeface="Times New Roman"/>
              <a:cs typeface="Times New Roman"/>
              <a:sym typeface="Times New Roman"/>
            </a:endParaRPr>
          </a:p>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Choose </a:t>
            </a:r>
            <a:r>
              <a:rPr lang="en-GB" sz="2900">
                <a:solidFill>
                  <a:srgbClr val="000000"/>
                </a:solidFill>
                <a:latin typeface="Times New Roman"/>
                <a:ea typeface="Times New Roman"/>
                <a:cs typeface="Times New Roman"/>
                <a:sym typeface="Times New Roman"/>
              </a:rPr>
              <a:t>Architecture</a:t>
            </a:r>
            <a:r>
              <a:rPr lang="en-GB" sz="2900">
                <a:solidFill>
                  <a:srgbClr val="000000"/>
                </a:solidFill>
                <a:latin typeface="Times New Roman"/>
                <a:ea typeface="Times New Roman"/>
                <a:cs typeface="Times New Roman"/>
                <a:sym typeface="Times New Roman"/>
              </a:rPr>
              <a:t> of GAN</a:t>
            </a:r>
            <a:endParaRPr sz="2900">
              <a:solidFill>
                <a:srgbClr val="000000"/>
              </a:solidFill>
              <a:latin typeface="Times New Roman"/>
              <a:ea typeface="Times New Roman"/>
              <a:cs typeface="Times New Roman"/>
              <a:sym typeface="Times New Roman"/>
            </a:endParaRPr>
          </a:p>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Train Discriminator of Real Data</a:t>
            </a:r>
            <a:endParaRPr sz="2900">
              <a:solidFill>
                <a:srgbClr val="000000"/>
              </a:solidFill>
              <a:latin typeface="Times New Roman"/>
              <a:ea typeface="Times New Roman"/>
              <a:cs typeface="Times New Roman"/>
              <a:sym typeface="Times New Roman"/>
            </a:endParaRPr>
          </a:p>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Generate fake input by </a:t>
            </a:r>
            <a:r>
              <a:rPr lang="en-GB" sz="2900">
                <a:solidFill>
                  <a:srgbClr val="000000"/>
                </a:solidFill>
                <a:latin typeface="Times New Roman"/>
                <a:ea typeface="Times New Roman"/>
                <a:cs typeface="Times New Roman"/>
                <a:sym typeface="Times New Roman"/>
              </a:rPr>
              <a:t>generator</a:t>
            </a:r>
            <a:endParaRPr sz="2900">
              <a:solidFill>
                <a:srgbClr val="000000"/>
              </a:solidFill>
              <a:latin typeface="Times New Roman"/>
              <a:ea typeface="Times New Roman"/>
              <a:cs typeface="Times New Roman"/>
              <a:sym typeface="Times New Roman"/>
            </a:endParaRPr>
          </a:p>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Train Discriminator on fake data</a:t>
            </a:r>
            <a:endParaRPr sz="2900">
              <a:solidFill>
                <a:srgbClr val="000000"/>
              </a:solidFill>
              <a:latin typeface="Times New Roman"/>
              <a:ea typeface="Times New Roman"/>
              <a:cs typeface="Times New Roman"/>
              <a:sym typeface="Times New Roman"/>
            </a:endParaRPr>
          </a:p>
          <a:p>
            <a:pPr indent="-412750" lvl="0" marL="457200" rtl="0" algn="l">
              <a:spcBef>
                <a:spcPts val="0"/>
              </a:spcBef>
              <a:spcAft>
                <a:spcPts val="0"/>
              </a:spcAft>
              <a:buClr>
                <a:srgbClr val="000000"/>
              </a:buClr>
              <a:buSzPts val="2900"/>
              <a:buFont typeface="Times New Roman"/>
              <a:buAutoNum type="arabicPeriod"/>
            </a:pPr>
            <a:r>
              <a:rPr lang="en-GB" sz="2900">
                <a:solidFill>
                  <a:srgbClr val="000000"/>
                </a:solidFill>
                <a:latin typeface="Times New Roman"/>
                <a:ea typeface="Times New Roman"/>
                <a:cs typeface="Times New Roman"/>
                <a:sym typeface="Times New Roman"/>
              </a:rPr>
              <a:t>Train </a:t>
            </a:r>
            <a:r>
              <a:rPr lang="en-GB" sz="2900">
                <a:solidFill>
                  <a:srgbClr val="000000"/>
                </a:solidFill>
                <a:latin typeface="Times New Roman"/>
                <a:ea typeface="Times New Roman"/>
                <a:cs typeface="Times New Roman"/>
                <a:sym typeface="Times New Roman"/>
              </a:rPr>
              <a:t>generator</a:t>
            </a:r>
            <a:r>
              <a:rPr lang="en-GB" sz="2900">
                <a:solidFill>
                  <a:srgbClr val="000000"/>
                </a:solidFill>
                <a:latin typeface="Times New Roman"/>
                <a:ea typeface="Times New Roman"/>
                <a:cs typeface="Times New Roman"/>
                <a:sym typeface="Times New Roman"/>
              </a:rPr>
              <a:t> with the output of discriminator</a:t>
            </a:r>
            <a:endParaRPr sz="29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558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Math behind GAN’s:</a:t>
            </a:r>
            <a:endParaRPr/>
          </a:p>
        </p:txBody>
      </p:sp>
      <p:sp>
        <p:nvSpPr>
          <p:cNvPr id="117" name="Google Shape;117;p21"/>
          <p:cNvSpPr txBox="1"/>
          <p:nvPr>
            <p:ph idx="1" type="body"/>
          </p:nvPr>
        </p:nvSpPr>
        <p:spPr>
          <a:xfrm>
            <a:off x="311700" y="763250"/>
            <a:ext cx="8520600" cy="42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000000"/>
                </a:solidFill>
                <a:latin typeface="Times New Roman"/>
                <a:ea typeface="Times New Roman"/>
                <a:cs typeface="Times New Roman"/>
                <a:sym typeface="Times New Roman"/>
              </a:rPr>
              <a:t>When coming to maths behind GAN’s we need to focus on one main </a:t>
            </a:r>
            <a:r>
              <a:rPr lang="en-GB" sz="1900">
                <a:solidFill>
                  <a:srgbClr val="000000"/>
                </a:solidFill>
                <a:latin typeface="Times New Roman"/>
                <a:ea typeface="Times New Roman"/>
                <a:cs typeface="Times New Roman"/>
                <a:sym typeface="Times New Roman"/>
              </a:rPr>
              <a:t>topic</a:t>
            </a:r>
            <a:r>
              <a:rPr lang="en-GB" sz="1900">
                <a:solidFill>
                  <a:srgbClr val="000000"/>
                </a:solidFill>
                <a:latin typeface="Times New Roman"/>
                <a:ea typeface="Times New Roman"/>
                <a:cs typeface="Times New Roman"/>
                <a:sym typeface="Times New Roman"/>
              </a:rPr>
              <a:t> that is </a:t>
            </a:r>
            <a:r>
              <a:rPr lang="en-GB" sz="1900">
                <a:solidFill>
                  <a:srgbClr val="000000"/>
                </a:solidFill>
                <a:latin typeface="Times New Roman"/>
                <a:ea typeface="Times New Roman"/>
                <a:cs typeface="Times New Roman"/>
                <a:sym typeface="Times New Roman"/>
              </a:rPr>
              <a:t>backpropagation</a:t>
            </a:r>
            <a:r>
              <a:rPr lang="en-GB" sz="1900">
                <a:solidFill>
                  <a:srgbClr val="000000"/>
                </a:solidFill>
                <a:latin typeface="Times New Roman"/>
                <a:ea typeface="Times New Roman"/>
                <a:cs typeface="Times New Roman"/>
                <a:sym typeface="Times New Roman"/>
              </a:rPr>
              <a:t>, let the discriminator outputs the value D(x) </a:t>
            </a:r>
            <a:r>
              <a:rPr lang="en-GB" sz="1900">
                <a:solidFill>
                  <a:srgbClr val="000000"/>
                </a:solidFill>
                <a:latin typeface="Times New Roman"/>
                <a:ea typeface="Times New Roman"/>
                <a:cs typeface="Times New Roman"/>
                <a:sym typeface="Times New Roman"/>
              </a:rPr>
              <a:t>indicating</a:t>
            </a:r>
            <a:r>
              <a:rPr lang="en-GB" sz="1900">
                <a:solidFill>
                  <a:srgbClr val="000000"/>
                </a:solidFill>
                <a:latin typeface="Times New Roman"/>
                <a:ea typeface="Times New Roman"/>
                <a:cs typeface="Times New Roman"/>
                <a:sym typeface="Times New Roman"/>
              </a:rPr>
              <a:t> the chance of image being real, our objective is maximize the chance of real image being real and generated image being fake, to measure the loss we generally use cross entropy i.e </a:t>
            </a:r>
            <a:r>
              <a:rPr lang="en-GB" sz="1900">
                <a:solidFill>
                  <a:srgbClr val="000000"/>
                </a:solidFill>
                <a:highlight>
                  <a:srgbClr val="FFFFFF"/>
                </a:highlight>
                <a:latin typeface="Times New Roman"/>
                <a:ea typeface="Times New Roman"/>
                <a:cs typeface="Times New Roman"/>
                <a:sym typeface="Times New Roman"/>
              </a:rPr>
              <a:t> </a:t>
            </a:r>
            <a:r>
              <a:rPr i="1" lang="en-GB" sz="1900">
                <a:solidFill>
                  <a:srgbClr val="000000"/>
                </a:solidFill>
                <a:highlight>
                  <a:srgbClr val="FFFFFF"/>
                </a:highlight>
                <a:latin typeface="Times New Roman"/>
                <a:ea typeface="Times New Roman"/>
                <a:cs typeface="Times New Roman"/>
                <a:sym typeface="Times New Roman"/>
              </a:rPr>
              <a:t>p log(q). </a:t>
            </a:r>
            <a:r>
              <a:rPr lang="en-GB" sz="1900">
                <a:solidFill>
                  <a:srgbClr val="000000"/>
                </a:solidFill>
                <a:latin typeface="Times New Roman"/>
                <a:ea typeface="Times New Roman"/>
                <a:cs typeface="Times New Roman"/>
                <a:sym typeface="Times New Roman"/>
              </a:rPr>
              <a:t>For real images this has to be 1, and for generated images this has to be reverse, so we reverse the label, so the objective becomes:</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8" name="Google Shape;118;p21"/>
          <p:cNvPicPr preferRelativeResize="0"/>
          <p:nvPr/>
        </p:nvPicPr>
        <p:blipFill>
          <a:blip r:embed="rId3">
            <a:alphaModFix/>
          </a:blip>
          <a:stretch>
            <a:fillRect/>
          </a:stretch>
        </p:blipFill>
        <p:spPr>
          <a:xfrm>
            <a:off x="599300" y="3534175"/>
            <a:ext cx="8067874" cy="77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