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3109A-91DC-41F3-B716-C36565406401}" v="26" dt="2021-11-14T06:10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6B08-4893-4D76-A2D8-9087D8FB480B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87C1-E628-4E4A-AD0F-732AD75D0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3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2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8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ABD07-3609-4FBD-96DF-EB2322E6342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4ADD76-FA92-4B40-8657-1266E609D7B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76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2CC-E58C-40A7-8209-773A6FCD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/>
              <a:t>What is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39BE0-9E88-49D8-92D5-54B9784B0461}"/>
              </a:ext>
            </a:extLst>
          </p:cNvPr>
          <p:cNvSpPr txBox="1"/>
          <p:nvPr/>
        </p:nvSpPr>
        <p:spPr>
          <a:xfrm>
            <a:off x="1028700" y="2017654"/>
            <a:ext cx="1061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Big data is a field that treats ways to analyze, systematically extract information from, or otherwise deal with data sets that are too large or complex to be dealt with by traditional data-processing application software. 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Wikipedia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27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CAA63-52E6-447F-B8A6-4CE801CF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85"/>
            <a:ext cx="12192000" cy="63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249E-D062-4681-9430-57AA7BBE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752"/>
          </a:xfrm>
        </p:spPr>
        <p:txBody>
          <a:bodyPr/>
          <a:lstStyle/>
          <a:p>
            <a:r>
              <a:rPr lang="en-IN" b="1" dirty="0"/>
              <a:t>3V’s of BIG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F2B89-96C9-4F00-845A-B92B542B8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1196949"/>
            <a:ext cx="8391526" cy="236642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5D961-42C5-4FE0-B5B6-BE8A56E9FF01}"/>
              </a:ext>
            </a:extLst>
          </p:cNvPr>
          <p:cNvSpPr txBox="1"/>
          <p:nvPr/>
        </p:nvSpPr>
        <p:spPr>
          <a:xfrm>
            <a:off x="1142999" y="4307188"/>
            <a:ext cx="7606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VARIETY</a:t>
            </a:r>
            <a:r>
              <a:rPr lang="en-IN" sz="2000" dirty="0"/>
              <a:t>: Type of the data (structured, unstructured or semi structured)</a:t>
            </a:r>
          </a:p>
          <a:p>
            <a:r>
              <a:rPr lang="en-IN" sz="2000" dirty="0"/>
              <a:t>Structured: tables with columns (customer table) </a:t>
            </a:r>
          </a:p>
          <a:p>
            <a:r>
              <a:rPr lang="en-IN" sz="2000" dirty="0"/>
              <a:t>Unstructured: social media data, 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364DF-85DA-44F7-8270-93B933DA1C51}"/>
              </a:ext>
            </a:extLst>
          </p:cNvPr>
          <p:cNvSpPr txBox="1"/>
          <p:nvPr/>
        </p:nvSpPr>
        <p:spPr>
          <a:xfrm>
            <a:off x="1142999" y="5286818"/>
            <a:ext cx="503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VELOCITY</a:t>
            </a:r>
            <a:r>
              <a:rPr lang="en-IN" sz="2000" dirty="0"/>
              <a:t>: Time taken to process the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BED82-752E-4A19-BC5C-21484AC7B5EC}"/>
              </a:ext>
            </a:extLst>
          </p:cNvPr>
          <p:cNvSpPr txBox="1"/>
          <p:nvPr/>
        </p:nvSpPr>
        <p:spPr>
          <a:xfrm>
            <a:off x="1142999" y="3937856"/>
            <a:ext cx="664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VOLUME</a:t>
            </a:r>
            <a:r>
              <a:rPr lang="en-IN" sz="2000" dirty="0"/>
              <a:t>: Refers to the volume of the data (SIZE OF THE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96F6E-3227-4ACB-A5CF-B4882D6A8AA0}"/>
              </a:ext>
            </a:extLst>
          </p:cNvPr>
          <p:cNvSpPr txBox="1"/>
          <p:nvPr/>
        </p:nvSpPr>
        <p:spPr>
          <a:xfrm>
            <a:off x="1142999" y="5789664"/>
            <a:ext cx="503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VERACITY</a:t>
            </a:r>
            <a:r>
              <a:rPr lang="en-IN" sz="2000" dirty="0"/>
              <a:t>: 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564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5101-3E73-40AD-9471-179D36DD76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0" y="223285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BIG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731C-64F2-44D9-8869-E0383C52B0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6225" y="962025"/>
            <a:ext cx="10515600" cy="5214938"/>
          </a:xfrm>
        </p:spPr>
        <p:txBody>
          <a:bodyPr>
            <a:normAutofit lnSpcReduction="10000"/>
          </a:bodyPr>
          <a:lstStyle/>
          <a:p>
            <a:pPr marL="457200" lvl="2" indent="-457200">
              <a:lnSpc>
                <a:spcPct val="100000"/>
              </a:lnSpc>
              <a:spcBef>
                <a:spcPts val="1000"/>
              </a:spcBef>
            </a:pPr>
            <a:r>
              <a:rPr lang="en-IN" sz="2200" dirty="0"/>
              <a:t>Amazon, Netflix and Spotify – Recommendation Engine </a:t>
            </a:r>
          </a:p>
          <a:p>
            <a:pPr marL="457200" lvl="2" indent="-457200">
              <a:lnSpc>
                <a:spcPct val="100000"/>
              </a:lnSpc>
              <a:spcBef>
                <a:spcPts val="1000"/>
              </a:spcBef>
            </a:pPr>
            <a:r>
              <a:rPr lang="en-IN" sz="2200" dirty="0"/>
              <a:t>Uber and </a:t>
            </a:r>
            <a:r>
              <a:rPr lang="en-IN" sz="2200" dirty="0" err="1"/>
              <a:t>Hailo</a:t>
            </a:r>
            <a:r>
              <a:rPr lang="en-IN" sz="2200" dirty="0"/>
              <a:t> – Uses </a:t>
            </a:r>
            <a:r>
              <a:rPr lang="en-IN" sz="2200" dirty="0" err="1"/>
              <a:t>GeoData</a:t>
            </a:r>
            <a:r>
              <a:rPr lang="en-IN" sz="2200" dirty="0"/>
              <a:t> and Sensor Data</a:t>
            </a:r>
          </a:p>
          <a:p>
            <a:pPr marL="0" indent="0">
              <a:buNone/>
            </a:pPr>
            <a:r>
              <a:rPr lang="en-IN" sz="2400" dirty="0"/>
              <a:t>	(Fastest Route has to be updated)</a:t>
            </a:r>
          </a:p>
          <a:p>
            <a:pPr marL="0" indent="0">
              <a:buNone/>
            </a:pPr>
            <a:r>
              <a:rPr lang="en-IN" sz="2400" dirty="0"/>
              <a:t>	(Closest taxi has to be found)</a:t>
            </a:r>
          </a:p>
          <a:p>
            <a:pPr marL="457200" lvl="2" indent="-457200">
              <a:lnSpc>
                <a:spcPct val="100000"/>
              </a:lnSpc>
              <a:spcBef>
                <a:spcPts val="1000"/>
              </a:spcBef>
            </a:pPr>
            <a:r>
              <a:rPr lang="en-IN" sz="2200" dirty="0"/>
              <a:t>Google and Apple Siri processes voice data and makes decision </a:t>
            </a:r>
          </a:p>
          <a:p>
            <a:r>
              <a:rPr lang="en-IN" sz="2200"/>
              <a:t>Tesla </a:t>
            </a:r>
            <a:r>
              <a:rPr lang="en-IN" sz="2200" dirty="0" err="1"/>
              <a:t>AutoPilot</a:t>
            </a:r>
            <a:r>
              <a:rPr lang="en-IN" sz="2200" dirty="0"/>
              <a:t> – sensor data and image processing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IN" sz="2200" dirty="0"/>
              <a:t>	</a:t>
            </a:r>
            <a:r>
              <a:rPr lang="en-IN" sz="1800" dirty="0"/>
              <a:t>( route, traffic and speed analysis)</a:t>
            </a:r>
          </a:p>
          <a:p>
            <a:pPr marL="457200" lvl="2" indent="-457200">
              <a:spcBef>
                <a:spcPts val="1000"/>
              </a:spcBef>
            </a:pPr>
            <a:r>
              <a:rPr lang="en-IN" sz="2200" dirty="0"/>
              <a:t>NYSE &amp; Bloomberg: Analyses large volume of trading data</a:t>
            </a:r>
          </a:p>
          <a:p>
            <a:pPr marL="457200" lvl="2" indent="-457200">
              <a:spcBef>
                <a:spcPts val="1000"/>
              </a:spcBef>
            </a:pPr>
            <a:r>
              <a:rPr lang="en-IN" sz="2200" dirty="0"/>
              <a:t>Google Analytics : Log Data </a:t>
            </a:r>
          </a:p>
          <a:p>
            <a:pPr marL="457200" lvl="2" indent="-457200">
              <a:spcBef>
                <a:spcPts val="1000"/>
              </a:spcBef>
            </a:pPr>
            <a:r>
              <a:rPr lang="en-IN" sz="2200" dirty="0"/>
              <a:t>Intelligence Agencies : Graph Data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26453-D5AC-4B1A-A7C7-FB5C4852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6" y="4936818"/>
            <a:ext cx="2779022" cy="11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F01D-0FEE-4D0E-8923-247C49C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5910"/>
          </a:xfrm>
        </p:spPr>
        <p:txBody>
          <a:bodyPr/>
          <a:lstStyle/>
          <a:p>
            <a:r>
              <a:rPr lang="en-IN" b="1" dirty="0"/>
              <a:t>Data Scientist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4C9E1-DE10-4531-9A97-50BDB181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500807"/>
            <a:ext cx="10058400" cy="4433011"/>
          </a:xfrm>
        </p:spPr>
      </p:pic>
    </p:spTree>
    <p:extLst>
      <p:ext uri="{BB962C8B-B14F-4D97-AF65-F5344CB8AC3E}">
        <p14:creationId xmlns:p14="http://schemas.microsoft.com/office/powerpoint/2010/main" val="5088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2745-3964-4475-A54C-61F7D892B7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1" y="278297"/>
            <a:ext cx="10916478" cy="785190"/>
          </a:xfrm>
        </p:spPr>
        <p:txBody>
          <a:bodyPr>
            <a:normAutofit/>
          </a:bodyPr>
          <a:lstStyle/>
          <a:p>
            <a:r>
              <a:rPr lang="en-IN" b="1" dirty="0"/>
              <a:t>What is Hadoop?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007FD-765E-44C0-9FA9-76019850D0C8}"/>
              </a:ext>
            </a:extLst>
          </p:cNvPr>
          <p:cNvSpPr txBox="1"/>
          <p:nvPr/>
        </p:nvSpPr>
        <p:spPr>
          <a:xfrm>
            <a:off x="769302" y="1091815"/>
            <a:ext cx="1080412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Hadoop is software to reliable and scalable store and process Big Data</a:t>
            </a:r>
          </a:p>
          <a:p>
            <a:r>
              <a:rPr lang="en-IN" sz="2000" dirty="0"/>
              <a:t>• Runs on commodity hardware</a:t>
            </a:r>
          </a:p>
          <a:p>
            <a:r>
              <a:rPr lang="en-IN" sz="1400" dirty="0"/>
              <a:t>(</a:t>
            </a:r>
            <a:r>
              <a:rPr lang="en-IN" sz="1400" dirty="0" err="1"/>
              <a:t>i</a:t>
            </a:r>
            <a:r>
              <a:rPr lang="en-US" sz="14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s a device or device component that is relatively inexpensive, widely available and more or less interchangeable with other hardware of its type.</a:t>
            </a:r>
            <a:r>
              <a:rPr lang="en-IN" sz="14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1400" dirty="0"/>
          </a:p>
          <a:p>
            <a:r>
              <a:rPr lang="en-IN" sz="2000" dirty="0"/>
              <a:t>• Low cost per GB</a:t>
            </a:r>
          </a:p>
          <a:p>
            <a:r>
              <a:rPr lang="en-IN" sz="2000" dirty="0"/>
              <a:t>• Ability to store Petabytes of data in a single cluster</a:t>
            </a:r>
          </a:p>
          <a:p>
            <a:r>
              <a:rPr lang="en-IN" sz="2000" dirty="0"/>
              <a:t>• Hadoop was invented at Yahoo! and inspired by Google’s GFS (Google</a:t>
            </a:r>
          </a:p>
          <a:p>
            <a:r>
              <a:rPr lang="en-IN" sz="2000" dirty="0"/>
              <a:t>File System) and Google’s MapReduce papers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Byte-8 bits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Kilo Byte /1024 bytes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Mega Byte /1024 KB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Giga Byte /1024 MB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Tera Byte/1024 GB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1" i="0" dirty="0">
                <a:solidFill>
                  <a:srgbClr val="273239"/>
                </a:solidFill>
                <a:effectLst/>
                <a:latin typeface="urw-din"/>
              </a:rPr>
              <a:t>Peta Byte /1024 TB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 err="1">
                <a:solidFill>
                  <a:srgbClr val="273239"/>
                </a:solidFill>
                <a:effectLst/>
                <a:latin typeface="urw-din"/>
              </a:rPr>
              <a:t>Exa</a:t>
            </a: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 Byte</a:t>
            </a:r>
            <a:r>
              <a:rPr lang="en-IN" sz="1400" b="1" i="0" dirty="0">
                <a:solidFill>
                  <a:srgbClr val="273239"/>
                </a:solidFill>
                <a:effectLst/>
                <a:latin typeface="urw-din"/>
              </a:rPr>
              <a:t> /1024 PB</a:t>
            </a:r>
            <a:endParaRPr lang="en-IN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Zetta Byte</a:t>
            </a:r>
            <a:r>
              <a:rPr lang="en-IN" sz="1400" b="1" i="0" dirty="0">
                <a:solidFill>
                  <a:srgbClr val="273239"/>
                </a:solidFill>
                <a:effectLst/>
                <a:latin typeface="urw-din"/>
              </a:rPr>
              <a:t> /1024 EB</a:t>
            </a:r>
            <a:endParaRPr lang="en-IN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IN" sz="1400" b="0" i="0" dirty="0" err="1">
                <a:solidFill>
                  <a:srgbClr val="273239"/>
                </a:solidFill>
                <a:effectLst/>
                <a:latin typeface="urw-din"/>
              </a:rPr>
              <a:t>Yotta</a:t>
            </a:r>
            <a:r>
              <a:rPr lang="en-IN" sz="1400" b="0" i="0" dirty="0">
                <a:solidFill>
                  <a:srgbClr val="273239"/>
                </a:solidFill>
                <a:effectLst/>
                <a:latin typeface="urw-din"/>
              </a:rPr>
              <a:t> Byte</a:t>
            </a:r>
            <a:r>
              <a:rPr lang="en-IN" sz="1400" b="1" i="0" dirty="0">
                <a:solidFill>
                  <a:srgbClr val="273239"/>
                </a:solidFill>
                <a:effectLst/>
                <a:latin typeface="urw-din"/>
              </a:rPr>
              <a:t> /1024 ZB</a:t>
            </a:r>
            <a:endParaRPr lang="en-IN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sz="2000" dirty="0"/>
          </a:p>
          <a:p>
            <a:r>
              <a:rPr lang="en-IN" sz="2000" dirty="0"/>
              <a:t>• It’s open source, maintained under the Apache umbrella</a:t>
            </a:r>
          </a:p>
        </p:txBody>
      </p:sp>
    </p:spTree>
    <p:extLst>
      <p:ext uri="{BB962C8B-B14F-4D97-AF65-F5344CB8AC3E}">
        <p14:creationId xmlns:p14="http://schemas.microsoft.com/office/powerpoint/2010/main" val="42217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DF4C9-A0FE-4806-870E-9460A19FFBBD}"/>
              </a:ext>
            </a:extLst>
          </p:cNvPr>
          <p:cNvSpPr txBox="1"/>
          <p:nvPr/>
        </p:nvSpPr>
        <p:spPr>
          <a:xfrm>
            <a:off x="7096125" y="1171853"/>
            <a:ext cx="46934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HDFS, the Hadoop Distributed File System, stores the data within cluster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Yarn is the interface you submit your applications to, it manages cluster resources like CPU and MEM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Applications can be submitted using any of the processing engines built on top of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One of the simplest distributed application you can write is counting the words of a text file stored in HDFS using the MapReduce framework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09B45-F4EF-4660-A286-6505B03F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3" y="728616"/>
            <a:ext cx="7045143" cy="4260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FB361-27E3-492F-99E2-0F020F1D457B}"/>
              </a:ext>
            </a:extLst>
          </p:cNvPr>
          <p:cNvSpPr txBox="1"/>
          <p:nvPr/>
        </p:nvSpPr>
        <p:spPr>
          <a:xfrm>
            <a:off x="701335" y="322332"/>
            <a:ext cx="97565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41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DA59F-A259-4177-9A8B-F8DF241393EC}"/>
              </a:ext>
            </a:extLst>
          </p:cNvPr>
          <p:cNvSpPr txBox="1"/>
          <p:nvPr/>
        </p:nvSpPr>
        <p:spPr>
          <a:xfrm>
            <a:off x="887767" y="213618"/>
            <a:ext cx="8762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What is Hadoop?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CA058-0074-434A-BA62-F35F64880D8B}"/>
              </a:ext>
            </a:extLst>
          </p:cNvPr>
          <p:cNvSpPr txBox="1"/>
          <p:nvPr/>
        </p:nvSpPr>
        <p:spPr>
          <a:xfrm>
            <a:off x="887767" y="929153"/>
            <a:ext cx="95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Hadoop is a distributed System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data nodes / worker nodes (in green) can scale horizontally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A445D-F1BE-47A3-A5ED-B36FD5AA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2605866"/>
            <a:ext cx="8953500" cy="2892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9E460-A61E-4A6A-9BD3-A67A2EE921B3}"/>
              </a:ext>
            </a:extLst>
          </p:cNvPr>
          <p:cNvSpPr txBox="1"/>
          <p:nvPr/>
        </p:nvSpPr>
        <p:spPr>
          <a:xfrm>
            <a:off x="887767" y="1682536"/>
            <a:ext cx="953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will be stored in the green node and process will run on 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Services used to process data is called as </a:t>
            </a:r>
            <a:r>
              <a:rPr lang="en-US" dirty="0" err="1"/>
              <a:t>datanode</a:t>
            </a:r>
            <a:r>
              <a:rPr lang="en-US" dirty="0"/>
              <a:t>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Services responsible to run applications on the node is called </a:t>
            </a:r>
            <a:r>
              <a:rPr lang="en-US" dirty="0" err="1"/>
              <a:t>nodemanager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018B7-8963-495D-B185-5E3B472B93ED}"/>
              </a:ext>
            </a:extLst>
          </p:cNvPr>
          <p:cNvSpPr txBox="1"/>
          <p:nvPr/>
        </p:nvSpPr>
        <p:spPr>
          <a:xfrm>
            <a:off x="887767" y="5498629"/>
            <a:ext cx="95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Standby node is used in case </a:t>
            </a:r>
            <a:r>
              <a:rPr lang="en-IN" dirty="0" err="1"/>
              <a:t>Namenode</a:t>
            </a:r>
            <a:r>
              <a:rPr lang="en-IN" dirty="0"/>
              <a:t> fails</a:t>
            </a:r>
          </a:p>
        </p:txBody>
      </p:sp>
    </p:spTree>
    <p:extLst>
      <p:ext uri="{BB962C8B-B14F-4D97-AF65-F5344CB8AC3E}">
        <p14:creationId xmlns:p14="http://schemas.microsoft.com/office/powerpoint/2010/main" val="906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BAF1E-2D46-4CBB-95D1-356DAE4CEC3B}"/>
              </a:ext>
            </a:extLst>
          </p:cNvPr>
          <p:cNvSpPr txBox="1"/>
          <p:nvPr/>
        </p:nvSpPr>
        <p:spPr>
          <a:xfrm>
            <a:off x="6338657" y="1466757"/>
            <a:ext cx="4350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databases (in green) that cannot scale horizontally will initially have a lower cost per GB 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The moment you need a lot of storage &amp; processing, by horizontally scaling instead of putting more memory and </a:t>
            </a:r>
            <a:r>
              <a:rPr lang="en-US" sz="2000" dirty="0" err="1"/>
              <a:t>cpu</a:t>
            </a:r>
            <a:r>
              <a:rPr lang="en-US" sz="2000" dirty="0"/>
              <a:t>, you will have a cost benefit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B3ECB-AFBA-4848-9B36-B27440EEA2D3}"/>
              </a:ext>
            </a:extLst>
          </p:cNvPr>
          <p:cNvSpPr txBox="1"/>
          <p:nvPr/>
        </p:nvSpPr>
        <p:spPr>
          <a:xfrm>
            <a:off x="1360502" y="296644"/>
            <a:ext cx="8493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compare the cost per gigabyte of a traditional database and Hadoop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A8ABF-5053-48BA-804F-AF82F93F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3" y="818377"/>
            <a:ext cx="5942137" cy="472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44C98-4662-4E8A-88B0-6E654A5AF6E7}"/>
              </a:ext>
            </a:extLst>
          </p:cNvPr>
          <p:cNvSpPr txBox="1"/>
          <p:nvPr/>
        </p:nvSpPr>
        <p:spPr>
          <a:xfrm>
            <a:off x="3582131" y="55626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38F3B-F6C2-4FB7-A499-E311F81A2FFB}"/>
              </a:ext>
            </a:extLst>
          </p:cNvPr>
          <p:cNvSpPr txBox="1"/>
          <p:nvPr/>
        </p:nvSpPr>
        <p:spPr>
          <a:xfrm rot="16200000">
            <a:off x="-373703" y="219619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2069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B865D-8DD0-48E9-9513-78E9085018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3425" y="163513"/>
            <a:ext cx="10058400" cy="655637"/>
          </a:xfrm>
        </p:spPr>
        <p:txBody>
          <a:bodyPr>
            <a:normAutofit fontScale="90000"/>
          </a:bodyPr>
          <a:lstStyle/>
          <a:p>
            <a:r>
              <a:rPr lang="en-IN" dirty="0"/>
              <a:t>Hadoop Distributions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CE48C-7C56-4631-BCC2-D3975EF9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19150"/>
            <a:ext cx="10058400" cy="52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0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537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urw-din</vt:lpstr>
      <vt:lpstr>Wingdings</vt:lpstr>
      <vt:lpstr>Retrospect</vt:lpstr>
      <vt:lpstr>What is Big Data</vt:lpstr>
      <vt:lpstr>3V’s of BIG DATA</vt:lpstr>
      <vt:lpstr>BIG DATA EXAMPLES</vt:lpstr>
      <vt:lpstr>Data Scientist</vt:lpstr>
      <vt:lpstr>What is Hadoop?</vt:lpstr>
      <vt:lpstr>PowerPoint Presentation</vt:lpstr>
      <vt:lpstr>PowerPoint Presentation</vt:lpstr>
      <vt:lpstr>PowerPoint Presentation</vt:lpstr>
      <vt:lpstr>Hadoop Distributions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</dc:title>
  <dc:creator>Balaji Dileep Kumar Arumugham</dc:creator>
  <cp:lastModifiedBy>Balaji Dileep Kumar Arumugham</cp:lastModifiedBy>
  <cp:revision>5</cp:revision>
  <dcterms:created xsi:type="dcterms:W3CDTF">2021-11-14T03:50:27Z</dcterms:created>
  <dcterms:modified xsi:type="dcterms:W3CDTF">2023-02-11T07:24:31Z</dcterms:modified>
</cp:coreProperties>
</file>