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1" r:id="rId2"/>
    <p:sldMasterId id="2147483656" r:id="rId3"/>
  </p:sldMasterIdLst>
  <p:notesMasterIdLst>
    <p:notesMasterId r:id="rId29"/>
  </p:notesMasterIdLst>
  <p:handoutMasterIdLst>
    <p:handoutMasterId r:id="rId30"/>
  </p:handoutMasterIdLst>
  <p:sldIdLst>
    <p:sldId id="377" r:id="rId4"/>
    <p:sldId id="727" r:id="rId5"/>
    <p:sldId id="730" r:id="rId6"/>
    <p:sldId id="731" r:id="rId7"/>
    <p:sldId id="740" r:id="rId8"/>
    <p:sldId id="741" r:id="rId9"/>
    <p:sldId id="732" r:id="rId10"/>
    <p:sldId id="733" r:id="rId11"/>
    <p:sldId id="734" r:id="rId12"/>
    <p:sldId id="735" r:id="rId13"/>
    <p:sldId id="736" r:id="rId14"/>
    <p:sldId id="737" r:id="rId15"/>
    <p:sldId id="743" r:id="rId16"/>
    <p:sldId id="744" r:id="rId17"/>
    <p:sldId id="745" r:id="rId18"/>
    <p:sldId id="746" r:id="rId19"/>
    <p:sldId id="747" r:id="rId20"/>
    <p:sldId id="748" r:id="rId21"/>
    <p:sldId id="742" r:id="rId22"/>
    <p:sldId id="738" r:id="rId23"/>
    <p:sldId id="749" r:id="rId24"/>
    <p:sldId id="750" r:id="rId25"/>
    <p:sldId id="739" r:id="rId26"/>
    <p:sldId id="751" r:id="rId27"/>
    <p:sldId id="676" r:id="rId2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hrivastava" initials="v" lastIdx="3" clrIdx="0"/>
  <p:cmAuthor id="1" name="Balasubramaniam.N" initials="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73AF"/>
    <a:srgbClr val="9F9C10"/>
    <a:srgbClr val="D67B56"/>
    <a:srgbClr val="E49A48"/>
    <a:srgbClr val="FF4B4B"/>
    <a:srgbClr val="DBB7EB"/>
    <a:srgbClr val="FF66FF"/>
    <a:srgbClr val="FFCD2D"/>
    <a:srgbClr val="FFE07D"/>
    <a:srgbClr val="ECEC4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98224" autoAdjust="0"/>
  </p:normalViewPr>
  <p:slideViewPr>
    <p:cSldViewPr>
      <p:cViewPr>
        <p:scale>
          <a:sx n="70" d="100"/>
          <a:sy n="70" d="100"/>
        </p:scale>
        <p:origin x="-1056" y="-78"/>
      </p:cViewPr>
      <p:guideLst>
        <p:guide orient="horz" pos="384"/>
        <p:guide pos="24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5" d="100"/>
          <a:sy n="55" d="100"/>
        </p:scale>
        <p:origin x="-1830" y="-90"/>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5066F0F5-0E0C-40BA-986A-E01D2300544E}"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34" charset="0"/>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34" charset="0"/>
                <a:cs typeface="+mn-cs"/>
              </a:defRPr>
            </a:lvl1pPr>
          </a:lstStyle>
          <a:p>
            <a:pPr>
              <a:defRPr/>
            </a:pPr>
            <a:endParaRPr lang="en-US" dirty="0"/>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273085C3-5722-43E9-B03F-1A57D55DBCD2}" type="slidenum">
              <a:rPr lang="en-US"/>
              <a:pPr>
                <a:defRPr/>
              </a:pPr>
              <a:t>‹#›</a:t>
            </a:fld>
            <a:endParaRPr lang="en-US" dirty="0"/>
          </a:p>
        </p:txBody>
      </p:sp>
      <p:pic>
        <p:nvPicPr>
          <p:cNvPr id="8" name="Picture 7" descr="images.jpg"/>
          <p:cNvPicPr>
            <a:picLocks noChangeAspect="1"/>
          </p:cNvPicPr>
          <p:nvPr/>
        </p:nvPicPr>
        <p:blipFill>
          <a:blip r:embed="rId2"/>
          <a:stretch>
            <a:fillRect/>
          </a:stretch>
        </p:blipFill>
        <p:spPr>
          <a:xfrm>
            <a:off x="609600" y="8763000"/>
            <a:ext cx="609600" cy="609600"/>
          </a:xfrm>
          <a:prstGeom prst="rect">
            <a:avLst/>
          </a:prstGeom>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2A774448-4832-4A3D-9BDA-B889B08172DD}" type="slidenum">
              <a:rPr lang="en-US" smtClean="0">
                <a:cs typeface="Arial" pitchFamily="34" charset="0"/>
              </a:rPr>
              <a:pPr/>
              <a:t>1</a:t>
            </a:fld>
            <a:endParaRPr lang="en-US" smtClean="0">
              <a:cs typeface="Arial"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1352A916-C4B9-44A7-BC91-8AB19F7BDA0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99E92206-5131-43D9-987F-9C7AE87338D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903A09D0-BBEA-45A4-BB10-C6E42AA532FA}"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B8907723-1FDD-490E-81B9-AEFDDD92EAB5}"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F6719F3C-B088-4B42-BFED-F86C5C24F3EA}"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063A34C4-3DE5-43F8-A5F7-3B8EE218C11C}"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C44FA3C6-0880-475F-8E8E-D8275589F686}"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61F1427-84F9-493D-B058-9F935388E55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46614EF-E7EF-4FA7-A4EA-D7650606A887}"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3812C36-BA61-4F40-A4C7-CFA136263CC8}"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78811A14-3A74-437F-A665-2073CEC2CAD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E65349AF-CABF-47BD-B4FE-9D34A0A7F706}"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4024FB4-7BB6-4259-A764-321B60C0CE60}"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36489C1F-011D-4890-956C-AE1046480FCF}"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74849CA8-1DAC-426B-B0AE-733FA0F35B51}"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475AB25A-5FFC-4413-9C7F-23C7DFD161C5}"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3041F317-F512-4E17-9A5C-26E20E32CF46}"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3E0C05C3-F0F1-4ADF-A7E9-99698ECCED3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6A71054-ED66-445A-8AF3-A4C1BC40601E}"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CA0C104-D773-4629-90A3-2E354B4DA5EA}"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DAFEC0C6-3DFB-42FB-9EA1-EB6AC4EFDB09}"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015CABFC-4150-40FF-A5DD-3D160A0F108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pic>
        <p:nvPicPr>
          <p:cNvPr id="1027" name="Picture 7" descr="HCL Logo"/>
          <p:cNvPicPr>
            <a:picLocks noChangeAspect="1" noChangeArrowheads="1"/>
          </p:cNvPicPr>
          <p:nvPr/>
        </p:nvPicPr>
        <p:blipFill>
          <a:blip r:embed="rId13" cstate="print"/>
          <a:srcRect t="25212" b="28896"/>
          <a:stretch>
            <a:fillRect/>
          </a:stretch>
        </p:blipFill>
        <p:spPr bwMode="auto">
          <a:xfrm>
            <a:off x="6932613" y="6457950"/>
            <a:ext cx="2193925" cy="355600"/>
          </a:xfrm>
          <a:prstGeom prst="rect">
            <a:avLst/>
          </a:prstGeom>
          <a:noFill/>
          <a:ln w="9525">
            <a:noFill/>
            <a:miter lim="800000"/>
            <a:headEnd/>
            <a:tailEnd/>
          </a:ln>
        </p:spPr>
      </p:pic>
      <p:pic>
        <p:nvPicPr>
          <p:cNvPr id="1028" name="Picture 16" descr="front"/>
          <p:cNvPicPr>
            <a:picLocks noChangeAspect="1" noChangeArrowheads="1"/>
          </p:cNvPicPr>
          <p:nvPr/>
        </p:nvPicPr>
        <p:blipFill>
          <a:blip r:embed="rId14" cstate="print"/>
          <a:srcRect/>
          <a:stretch>
            <a:fillRect/>
          </a:stretch>
        </p:blipFill>
        <p:spPr bwMode="auto">
          <a:xfrm>
            <a:off x="0" y="0"/>
            <a:ext cx="9144000" cy="3938588"/>
          </a:xfrm>
          <a:prstGeom prst="rect">
            <a:avLst/>
          </a:prstGeom>
          <a:noFill/>
          <a:ln w="9525">
            <a:noFill/>
            <a:miter lim="800000"/>
            <a:headEnd/>
            <a:tailEnd/>
          </a:ln>
        </p:spPr>
      </p:pic>
      <p:pic>
        <p:nvPicPr>
          <p:cNvPr id="1029" name="Picture 2"/>
          <p:cNvPicPr>
            <a:picLocks noChangeAspect="1" noChangeArrowheads="1"/>
          </p:cNvPicPr>
          <p:nvPr/>
        </p:nvPicPr>
        <p:blipFill>
          <a:blip r:embed="rId15" cstate="print"/>
          <a:srcRect/>
          <a:stretch>
            <a:fillRect/>
          </a:stretch>
        </p:blipFill>
        <p:spPr bwMode="auto">
          <a:xfrm>
            <a:off x="228600" y="1143000"/>
            <a:ext cx="3438525" cy="676275"/>
          </a:xfrm>
          <a:prstGeom prst="rect">
            <a:avLst/>
          </a:prstGeom>
          <a:noFill/>
          <a:ln w="9525">
            <a:noFill/>
            <a:miter lim="800000"/>
            <a:headEnd/>
            <a:tailEnd/>
          </a:ln>
        </p:spPr>
      </p:pic>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7" descr="HCL Logo"/>
          <p:cNvPicPr>
            <a:picLocks noChangeAspect="1" noChangeArrowheads="1"/>
          </p:cNvPicPr>
          <p:nvPr userDrawn="1"/>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pic>
        <p:nvPicPr>
          <p:cNvPr id="1032" name="Picture 5" descr="master copy"/>
          <p:cNvPicPr>
            <a:picLocks noChangeAspect="1" noChangeArrowheads="1"/>
          </p:cNvPicPr>
          <p:nvPr userDrawn="1"/>
        </p:nvPicPr>
        <p:blipFill>
          <a:blip r:embed="rId16" cstate="print"/>
          <a:srcRect/>
          <a:stretch>
            <a:fillRect/>
          </a:stretch>
        </p:blipFill>
        <p:spPr bwMode="auto">
          <a:xfrm>
            <a:off x="0" y="0"/>
            <a:ext cx="9144000" cy="3878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mn-lt"/>
                <a:cs typeface="+mn-cs"/>
              </a:defRPr>
            </a:lvl1pPr>
          </a:lstStyle>
          <a:p>
            <a:pPr>
              <a:defRPr/>
            </a:pPr>
            <a:fld id="{FBCEA138-EBAD-43FB-9A78-D26B1DDCDA4D}" type="slidenum">
              <a:rPr lang="en-US"/>
              <a:pPr>
                <a:defRPr/>
              </a:pPr>
              <a:t>‹#›</a:t>
            </a:fld>
            <a:endParaRPr lang="en-US" dirty="0"/>
          </a:p>
        </p:txBody>
      </p:sp>
      <p:pic>
        <p:nvPicPr>
          <p:cNvPr id="2053" name="Picture 8" descr="inner copy copy"/>
          <p:cNvPicPr>
            <a:picLocks noChangeAspect="1" noChangeArrowheads="1"/>
          </p:cNvPicPr>
          <p:nvPr/>
        </p:nvPicPr>
        <p:blipFill>
          <a:blip r:embed="rId14" cstate="print"/>
          <a:srcRect/>
          <a:stretch>
            <a:fillRect/>
          </a:stretch>
        </p:blipFill>
        <p:spPr bwMode="auto">
          <a:xfrm>
            <a:off x="0" y="0"/>
            <a:ext cx="9144000" cy="1147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5"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mn-lt"/>
                <a:cs typeface="+mn-cs"/>
              </a:defRPr>
            </a:lvl1pPr>
          </a:lstStyle>
          <a:p>
            <a:pPr>
              <a:defRPr/>
            </a:pPr>
            <a:fld id="{A29987D6-6F64-4D92-B27D-B2B0D8E24454}" type="slidenum">
              <a:rPr lang="en-US"/>
              <a:pPr>
                <a:defRPr/>
              </a:pPr>
              <a:t>‹#›</a:t>
            </a:fld>
            <a:endParaRPr lang="en-US" dirty="0"/>
          </a:p>
        </p:txBody>
      </p:sp>
      <p:pic>
        <p:nvPicPr>
          <p:cNvPr id="3077" name="Picture 8" descr="inner copy copy"/>
          <p:cNvPicPr>
            <a:picLocks noChangeAspect="1" noChangeArrowheads="1"/>
          </p:cNvPicPr>
          <p:nvPr/>
        </p:nvPicPr>
        <p:blipFill>
          <a:blip r:embed="rId14" cstate="print"/>
          <a:srcRect/>
          <a:stretch>
            <a:fillRect/>
          </a:stretch>
        </p:blipFill>
        <p:spPr bwMode="auto">
          <a:xfrm>
            <a:off x="0" y="0"/>
            <a:ext cx="9144000" cy="1147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1066800" y="3962400"/>
            <a:ext cx="8077200" cy="1752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lnSpc>
                <a:spcPct val="125000"/>
              </a:lnSpc>
            </a:pPr>
            <a:r>
              <a:rPr lang="en-US" sz="3600" dirty="0" smtClean="0">
                <a:solidFill>
                  <a:srgbClr val="0070C0"/>
                </a:solidFill>
                <a:latin typeface="Times New Roman" pitchFamily="18" charset="0"/>
                <a:cs typeface="Times New Roman" pitchFamily="18" charset="0"/>
              </a:rPr>
              <a:t>Selenium 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10</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Commonly used Selenium Command</a:t>
            </a:r>
            <a:endParaRPr lang="en-US" sz="2800" b="1" dirty="0"/>
          </a:p>
        </p:txBody>
      </p:sp>
      <p:sp>
        <p:nvSpPr>
          <p:cNvPr id="6" name="Rounded Rectangle 5"/>
          <p:cNvSpPr/>
          <p:nvPr/>
        </p:nvSpPr>
        <p:spPr bwMode="auto">
          <a:xfrm>
            <a:off x="152400" y="1066800"/>
            <a:ext cx="8839200" cy="5410200"/>
          </a:xfrm>
          <a:prstGeom prst="roundRect">
            <a:avLst>
              <a:gd name="adj" fmla="val 488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r>
              <a:rPr lang="en-US" sz="1600" dirty="0" smtClean="0"/>
              <a:t>To conclude our introduction of Selenium, we’ll show you a few typical Selenium commands, the most commonly used commands for building tests.</a:t>
            </a:r>
          </a:p>
          <a:p>
            <a:pPr lvl="1"/>
            <a:r>
              <a:rPr lang="en-US" sz="1600" b="1" dirty="0" smtClean="0"/>
              <a:t>open </a:t>
            </a:r>
          </a:p>
          <a:p>
            <a:pPr lvl="1"/>
            <a:r>
              <a:rPr lang="en-US" sz="1600" dirty="0" smtClean="0"/>
              <a:t>	opens a page using a URL. </a:t>
            </a:r>
          </a:p>
          <a:p>
            <a:pPr lvl="1"/>
            <a:r>
              <a:rPr lang="en-US" sz="1600" b="1" dirty="0" smtClean="0"/>
              <a:t>click/</a:t>
            </a:r>
            <a:r>
              <a:rPr lang="en-US" sz="1600" b="1" dirty="0" err="1" smtClean="0"/>
              <a:t>clickAndWait</a:t>
            </a:r>
            <a:r>
              <a:rPr lang="en-US" sz="1600" b="1" dirty="0" smtClean="0"/>
              <a:t> </a:t>
            </a:r>
          </a:p>
          <a:p>
            <a:pPr lvl="1"/>
            <a:r>
              <a:rPr lang="en-US" sz="1600" dirty="0" smtClean="0"/>
              <a:t>	performs a click operation, and optionally waits for a new page to load. </a:t>
            </a:r>
            <a:r>
              <a:rPr lang="en-US" sz="1600" b="1" dirty="0" err="1" smtClean="0"/>
              <a:t>verifyTitle</a:t>
            </a:r>
            <a:r>
              <a:rPr lang="en-US" sz="1600" b="1" dirty="0" smtClean="0"/>
              <a:t>/</a:t>
            </a:r>
            <a:r>
              <a:rPr lang="en-US" sz="1600" b="1" dirty="0" err="1" smtClean="0"/>
              <a:t>assertTitle</a:t>
            </a:r>
            <a:r>
              <a:rPr lang="en-US" sz="1600" dirty="0" smtClean="0"/>
              <a:t> </a:t>
            </a:r>
          </a:p>
          <a:p>
            <a:pPr lvl="1"/>
            <a:r>
              <a:rPr lang="en-US" sz="1600" dirty="0" smtClean="0"/>
              <a:t>	verifies an expected page title. </a:t>
            </a:r>
          </a:p>
          <a:p>
            <a:pPr lvl="1"/>
            <a:r>
              <a:rPr lang="en-US" sz="1600" b="1" dirty="0" err="1" smtClean="0"/>
              <a:t>verifyTextPresent</a:t>
            </a:r>
            <a:r>
              <a:rPr lang="en-US" sz="1600" b="1" dirty="0" smtClean="0"/>
              <a:t> </a:t>
            </a:r>
          </a:p>
          <a:p>
            <a:pPr lvl="1"/>
            <a:r>
              <a:rPr lang="en-US" sz="1600" dirty="0" smtClean="0"/>
              <a:t>	verifies expected text is somewhere on the page. </a:t>
            </a:r>
          </a:p>
          <a:p>
            <a:pPr lvl="1"/>
            <a:r>
              <a:rPr lang="en-US" sz="1600" b="1" dirty="0" err="1" smtClean="0"/>
              <a:t>verifyElementPresent</a:t>
            </a:r>
            <a:r>
              <a:rPr lang="en-US" sz="1600" b="1" dirty="0" smtClean="0"/>
              <a:t> </a:t>
            </a:r>
          </a:p>
          <a:p>
            <a:pPr lvl="1"/>
            <a:r>
              <a:rPr lang="en-US" sz="1600" dirty="0" smtClean="0"/>
              <a:t>	verifies an expected UI element, as defined by its HTML tag, is present on the page. </a:t>
            </a:r>
          </a:p>
          <a:p>
            <a:pPr lvl="1"/>
            <a:r>
              <a:rPr lang="en-US" sz="1600" b="1" dirty="0" err="1" smtClean="0"/>
              <a:t>verifyText</a:t>
            </a:r>
            <a:r>
              <a:rPr lang="en-US" sz="1600" b="1" dirty="0" smtClean="0"/>
              <a:t> </a:t>
            </a:r>
          </a:p>
          <a:p>
            <a:pPr lvl="1"/>
            <a:r>
              <a:rPr lang="en-US" sz="1600" dirty="0" smtClean="0"/>
              <a:t>	verifies expected text and its corresponding HTML tag are present on the page. </a:t>
            </a:r>
          </a:p>
          <a:p>
            <a:pPr lvl="1"/>
            <a:r>
              <a:rPr lang="en-US" sz="1600" b="1" dirty="0" err="1" smtClean="0"/>
              <a:t>verifyTable</a:t>
            </a:r>
            <a:r>
              <a:rPr lang="en-US" sz="1600" b="1" dirty="0" smtClean="0"/>
              <a:t> </a:t>
            </a:r>
          </a:p>
          <a:p>
            <a:pPr lvl="1"/>
            <a:r>
              <a:rPr lang="en-US" sz="1600" dirty="0" smtClean="0"/>
              <a:t>	verifies a table’s expected contents. </a:t>
            </a:r>
          </a:p>
          <a:p>
            <a:pPr lvl="1"/>
            <a:r>
              <a:rPr lang="en-US" sz="1600" b="1" dirty="0" err="1" smtClean="0"/>
              <a:t>waitForPageToLoad</a:t>
            </a:r>
            <a:r>
              <a:rPr lang="en-US" sz="1600" b="1" dirty="0" smtClean="0"/>
              <a:t> </a:t>
            </a:r>
          </a:p>
          <a:p>
            <a:pPr lvl="1"/>
            <a:r>
              <a:rPr lang="en-US" sz="1600" dirty="0" smtClean="0"/>
              <a:t>	pauses execution until an expected new page loads. Called automatically when 	</a:t>
            </a:r>
            <a:r>
              <a:rPr lang="en-US" sz="1600" dirty="0" err="1" smtClean="0"/>
              <a:t>clickAndWait</a:t>
            </a:r>
            <a:r>
              <a:rPr lang="en-US" sz="1600" dirty="0" smtClean="0"/>
              <a:t> is used. </a:t>
            </a:r>
          </a:p>
          <a:p>
            <a:pPr lvl="1"/>
            <a:r>
              <a:rPr lang="en-US" sz="1600" b="1" dirty="0" err="1" smtClean="0"/>
              <a:t>waitForElementPresent</a:t>
            </a:r>
            <a:r>
              <a:rPr lang="en-US" sz="1600" b="1" dirty="0" smtClean="0"/>
              <a:t> </a:t>
            </a:r>
          </a:p>
          <a:p>
            <a:pPr lvl="1"/>
            <a:r>
              <a:rPr lang="en-US" sz="1600" dirty="0" smtClean="0"/>
              <a:t>	pauses execution until an expected UI element, as defined by its HTML tag, is 	present on the page.</a:t>
            </a:r>
            <a:r>
              <a:rPr lang="en-US" sz="1600" kern="0" dirty="0" smtClean="0">
                <a:latin typeface="Arial" charset="0"/>
                <a:cs typeface="Arial" charset="0"/>
              </a:rPr>
              <a:t> </a:t>
            </a:r>
          </a:p>
          <a:p>
            <a:pPr lvl="1"/>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11</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a:lnSpc>
                <a:spcPts val="2500"/>
              </a:lnSpc>
            </a:pPr>
            <a:r>
              <a:rPr lang="en-US" sz="1600" dirty="0" smtClean="0"/>
              <a:t>For many Selenium commands, a target is required. This target identifies an element in the content of the web application, and consists of the location strategy followed by the location in the format </a:t>
            </a:r>
            <a:r>
              <a:rPr lang="en-US" sz="1600" dirty="0" err="1" smtClean="0"/>
              <a:t>locatorType</a:t>
            </a:r>
            <a:r>
              <a:rPr lang="en-US" sz="1600" dirty="0" smtClean="0"/>
              <a:t>=location. </a:t>
            </a:r>
          </a:p>
          <a:p>
            <a:pPr marL="682625" lvl="1" indent="-225425">
              <a:lnSpc>
                <a:spcPts val="2500"/>
              </a:lnSpc>
              <a:buFont typeface="Arial" pitchFamily="34" charset="0"/>
              <a:buChar char="•"/>
            </a:pPr>
            <a:r>
              <a:rPr lang="en-US" sz="1600" dirty="0" smtClean="0"/>
              <a:t>Identifier </a:t>
            </a:r>
          </a:p>
          <a:p>
            <a:pPr marL="682625" lvl="1" indent="-225425">
              <a:lnSpc>
                <a:spcPts val="2500"/>
              </a:lnSpc>
              <a:buFont typeface="Arial" pitchFamily="34" charset="0"/>
              <a:buChar char="•"/>
            </a:pPr>
            <a:r>
              <a:rPr lang="en-US" sz="1600" dirty="0" smtClean="0"/>
              <a:t>Id </a:t>
            </a:r>
          </a:p>
          <a:p>
            <a:pPr marL="682625" lvl="1" indent="-225425">
              <a:lnSpc>
                <a:spcPts val="2500"/>
              </a:lnSpc>
              <a:buFont typeface="Arial" pitchFamily="34" charset="0"/>
              <a:buChar char="•"/>
            </a:pPr>
            <a:r>
              <a:rPr lang="en-US" sz="1600" dirty="0" smtClean="0"/>
              <a:t>Name </a:t>
            </a:r>
          </a:p>
          <a:p>
            <a:pPr marL="682625" lvl="1" indent="-225425">
              <a:lnSpc>
                <a:spcPts val="2500"/>
              </a:lnSpc>
              <a:buFont typeface="Arial" pitchFamily="34" charset="0"/>
              <a:buChar char="•"/>
            </a:pPr>
            <a:r>
              <a:rPr lang="en-US" sz="1600" dirty="0" smtClean="0"/>
              <a:t>Link </a:t>
            </a:r>
          </a:p>
          <a:p>
            <a:pPr marL="682625" lvl="1" indent="-225425">
              <a:lnSpc>
                <a:spcPts val="2500"/>
              </a:lnSpc>
              <a:buFont typeface="Arial" pitchFamily="34" charset="0"/>
              <a:buChar char="•"/>
            </a:pPr>
            <a:r>
              <a:rPr lang="en-US" sz="1600" dirty="0" smtClean="0"/>
              <a:t>DOM </a:t>
            </a:r>
          </a:p>
          <a:p>
            <a:pPr marL="682625" lvl="1" indent="-225425">
              <a:lnSpc>
                <a:spcPts val="2500"/>
              </a:lnSpc>
              <a:buFont typeface="Arial" pitchFamily="34" charset="0"/>
              <a:buChar char="•"/>
            </a:pPr>
            <a:r>
              <a:rPr lang="en-US" sz="1600" dirty="0" err="1" smtClean="0"/>
              <a:t>XPath</a:t>
            </a:r>
            <a:r>
              <a:rPr lang="en-US" sz="1600" dirty="0" smtClean="0"/>
              <a:t> </a:t>
            </a:r>
          </a:p>
          <a:p>
            <a:pPr marL="682625" lvl="1" indent="-225425">
              <a:lnSpc>
                <a:spcPts val="2500"/>
              </a:lnSpc>
              <a:buFont typeface="Arial" pitchFamily="34" charset="0"/>
              <a:buChar char="•"/>
            </a:pPr>
            <a:r>
              <a:rPr lang="en-US" sz="1600" dirty="0" smtClean="0"/>
              <a:t>CSS </a:t>
            </a:r>
          </a:p>
          <a:p>
            <a:pPr marL="682625" lvl="1" indent="-225425">
              <a:lnSpc>
                <a:spcPts val="2500"/>
              </a:lnSpc>
              <a:buFont typeface="Arial" pitchFamily="34" charset="0"/>
              <a:buChar char="•"/>
            </a:pPr>
            <a:r>
              <a:rPr lang="en-US" sz="1600" dirty="0" smtClean="0"/>
              <a:t>UI-element </a:t>
            </a:r>
          </a:p>
          <a:p>
            <a:pPr marL="682625" lvl="1" indent="-225425" eaLnBrk="0" hangingPunct="0">
              <a:lnSpc>
                <a:spcPts val="2500"/>
              </a:lnSpc>
              <a:spcBef>
                <a:spcPct val="20000"/>
              </a:spcBef>
              <a:buClr>
                <a:schemeClr val="accent2"/>
              </a:buClr>
              <a:buFont typeface="Arial" pitchFamily="34" charset="0"/>
              <a:buChar cha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12</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Identifier</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a:xfrm>
            <a:off x="457200" y="1044000"/>
            <a:ext cx="7924800" cy="5386090"/>
          </a:xfrm>
          <a:prstGeom prst="rect">
            <a:avLst/>
          </a:prstGeom>
        </p:spPr>
        <p:txBody>
          <a:bodyPr wrap="square">
            <a:spAutoFit/>
          </a:bodyPr>
          <a:lstStyle/>
          <a:p>
            <a:pPr lvl="0">
              <a:tabLst>
                <a:tab pos="457200" algn="l"/>
              </a:tabLst>
            </a:pPr>
            <a:r>
              <a:rPr lang="en-US" sz="1600" dirty="0" smtClean="0">
                <a:ea typeface="Times New Roman" pitchFamily="18" charset="0"/>
              </a:rPr>
              <a:t>works with the </a:t>
            </a:r>
            <a:r>
              <a:rPr lang="en-US" sz="1600" dirty="0" smtClean="0">
                <a:solidFill>
                  <a:srgbClr val="007000"/>
                </a:solidFill>
                <a:ea typeface="Times New Roman" pitchFamily="18" charset="0"/>
              </a:rPr>
              <a:t>id</a:t>
            </a:r>
            <a:r>
              <a:rPr lang="en-US" sz="1600" dirty="0" smtClean="0">
                <a:ea typeface="Times New Roman" pitchFamily="18" charset="0"/>
              </a:rPr>
              <a:t> and </a:t>
            </a:r>
            <a:r>
              <a:rPr lang="en-US" sz="1600" dirty="0" smtClean="0">
                <a:solidFill>
                  <a:srgbClr val="007000"/>
                </a:solidFill>
                <a:ea typeface="Times New Roman" pitchFamily="18" charset="0"/>
              </a:rPr>
              <a:t>name</a:t>
            </a:r>
            <a:r>
              <a:rPr lang="en-US" sz="1600" dirty="0" smtClean="0">
                <a:ea typeface="Times New Roman" pitchFamily="18" charset="0"/>
              </a:rPr>
              <a:t> attributes of your html tags. Let’s consider the following source code:</a:t>
            </a:r>
          </a:p>
          <a:p>
            <a:pPr lvl="0">
              <a:tabLst>
                <a:tab pos="457200" algn="l"/>
              </a:tabLst>
            </a:pPr>
            <a:endParaRPr lang="en-US" sz="1600" dirty="0" smtClean="0"/>
          </a:p>
          <a:p>
            <a:pPr lvl="0" eaLnBrk="0" hangingPunct="0">
              <a:tabLst>
                <a:tab pos="457200" algn="l"/>
              </a:tabLst>
            </a:pPr>
            <a:r>
              <a:rPr lang="en-US" sz="1600" dirty="0" smtClean="0">
                <a:solidFill>
                  <a:srgbClr val="007000"/>
                </a:solidFill>
                <a:ea typeface="Times New Roman" pitchFamily="18" charset="0"/>
              </a:rPr>
              <a:t>&lt;html&gt;</a:t>
            </a:r>
            <a:endParaRPr lang="en-US" sz="1600" dirty="0" smtClean="0"/>
          </a:p>
          <a:p>
            <a:pPr lvl="0"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0" eaLnBrk="0" hangingPunct="0">
              <a:tabLst>
                <a:tab pos="457200" algn="l"/>
              </a:tabLst>
            </a:pPr>
            <a:r>
              <a:rPr lang="en-US" sz="1600" dirty="0" smtClean="0">
                <a:solidFill>
                  <a:srgbClr val="007000"/>
                </a:solidFill>
                <a:ea typeface="Times New Roman" pitchFamily="18" charset="0"/>
              </a:rPr>
              <a:t>    &lt;form id="</a:t>
            </a:r>
            <a:r>
              <a:rPr lang="en-US" sz="1600" dirty="0" err="1" smtClean="0">
                <a:solidFill>
                  <a:srgbClr val="007000"/>
                </a:solidFill>
                <a:ea typeface="Times New Roman" pitchFamily="18" charset="0"/>
              </a:rPr>
              <a:t>loginPage</a:t>
            </a:r>
            <a:r>
              <a:rPr lang="en-US" sz="1600" dirty="0" smtClean="0">
                <a:solidFill>
                  <a:srgbClr val="007000"/>
                </a:solidFill>
                <a:ea typeface="Times New Roman" pitchFamily="18" charset="0"/>
              </a:rPr>
              <a:t>"&gt;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name="username" type="text"/&gt;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name="password" type="password"/&gt;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name="submit" type="submit" value=“Login"/&gt;</a:t>
            </a:r>
            <a:endParaRPr lang="en-US" sz="1600" dirty="0" smtClean="0"/>
          </a:p>
          <a:p>
            <a:pPr lvl="0" eaLnBrk="0" hangingPunct="0">
              <a:tabLst>
                <a:tab pos="457200" algn="l"/>
              </a:tabLst>
            </a:pPr>
            <a:r>
              <a:rPr lang="en-US" sz="1600" dirty="0" smtClean="0">
                <a:solidFill>
                  <a:srgbClr val="007000"/>
                </a:solidFill>
                <a:ea typeface="Times New Roman" pitchFamily="18" charset="0"/>
              </a:rPr>
              <a:t>    &lt;/form&gt;</a:t>
            </a:r>
            <a:endParaRPr lang="en-US" sz="1600" dirty="0" smtClean="0"/>
          </a:p>
          <a:p>
            <a:pPr lvl="0"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0" eaLnBrk="0" hangingPunct="0">
              <a:tabLst>
                <a:tab pos="457200" algn="l"/>
              </a:tabLst>
            </a:pPr>
            <a:r>
              <a:rPr lang="en-US" sz="1600" dirty="0" smtClean="0">
                <a:solidFill>
                  <a:srgbClr val="007000"/>
                </a:solidFill>
                <a:ea typeface="Times New Roman" pitchFamily="18" charset="0"/>
              </a:rPr>
              <a:t>&lt;/html&gt;</a:t>
            </a:r>
          </a:p>
          <a:p>
            <a:pPr lvl="0" eaLnBrk="0" hangingPunct="0">
              <a:tabLst>
                <a:tab pos="457200" algn="l"/>
              </a:tabLst>
            </a:pPr>
            <a:endParaRPr lang="en-US" sz="1600" dirty="0" smtClean="0"/>
          </a:p>
          <a:p>
            <a:pPr lvl="0" eaLnBrk="0" hangingPunct="0">
              <a:tabLst>
                <a:tab pos="457200" algn="l"/>
              </a:tabLst>
            </a:pPr>
            <a:r>
              <a:rPr lang="en-US" sz="1600" dirty="0" smtClean="0">
                <a:ea typeface="Times New Roman" pitchFamily="18" charset="0"/>
              </a:rPr>
              <a:t>Valid locators for this snippet are :</a:t>
            </a:r>
            <a:endParaRPr lang="en-US" sz="1600" dirty="0" smtClean="0"/>
          </a:p>
          <a:p>
            <a:pPr lvl="1" eaLnBrk="0" hangingPunct="0">
              <a:buFontTx/>
              <a:buChar char="•"/>
              <a:tabLst>
                <a:tab pos="457200" algn="l"/>
              </a:tabLst>
            </a:pPr>
            <a:r>
              <a:rPr lang="en-US" sz="1600" dirty="0" smtClean="0">
                <a:solidFill>
                  <a:srgbClr val="007000"/>
                </a:solidFill>
                <a:ea typeface="Times New Roman" pitchFamily="18" charset="0"/>
              </a:rPr>
              <a:t> identifier=</a:t>
            </a:r>
            <a:r>
              <a:rPr lang="en-US" sz="1600" dirty="0" err="1" smtClean="0">
                <a:solidFill>
                  <a:srgbClr val="007000"/>
                </a:solidFill>
                <a:ea typeface="Times New Roman" pitchFamily="18" charset="0"/>
              </a:rPr>
              <a:t>loginPage</a:t>
            </a:r>
            <a:r>
              <a:rPr lang="en-US" sz="1600" dirty="0" smtClean="0">
                <a:ea typeface="Times New Roman" pitchFamily="18" charset="0"/>
              </a:rPr>
              <a:t> </a:t>
            </a:r>
            <a:endParaRPr lang="en-US" sz="1600" dirty="0" smtClean="0"/>
          </a:p>
          <a:p>
            <a:pPr lvl="1" eaLnBrk="0" hangingPunct="0">
              <a:buFontTx/>
              <a:buChar char="•"/>
              <a:tabLst>
                <a:tab pos="457200" algn="l"/>
              </a:tabLst>
            </a:pPr>
            <a:r>
              <a:rPr lang="en-US" sz="1600" dirty="0" smtClean="0">
                <a:solidFill>
                  <a:srgbClr val="007000"/>
                </a:solidFill>
                <a:ea typeface="Times New Roman" pitchFamily="18" charset="0"/>
              </a:rPr>
              <a:t> identifier=username</a:t>
            </a:r>
            <a:r>
              <a:rPr lang="en-US" sz="1600" dirty="0" smtClean="0">
                <a:ea typeface="Times New Roman" pitchFamily="18" charset="0"/>
              </a:rPr>
              <a:t> </a:t>
            </a:r>
            <a:endParaRPr lang="en-US" sz="1600" dirty="0" smtClean="0"/>
          </a:p>
          <a:p>
            <a:pPr lvl="1" eaLnBrk="0" hangingPunct="0">
              <a:buFontTx/>
              <a:buChar char="•"/>
              <a:tabLst>
                <a:tab pos="457200" algn="l"/>
              </a:tabLst>
            </a:pPr>
            <a:r>
              <a:rPr lang="en-US" sz="1600" dirty="0" smtClean="0">
                <a:solidFill>
                  <a:srgbClr val="007000"/>
                </a:solidFill>
                <a:ea typeface="Times New Roman" pitchFamily="18" charset="0"/>
              </a:rPr>
              <a:t> submit</a:t>
            </a:r>
            <a:r>
              <a:rPr lang="en-US" sz="1600" dirty="0" smtClean="0">
                <a:ea typeface="Times New Roman" pitchFamily="18" charset="0"/>
              </a:rPr>
              <a:t> </a:t>
            </a:r>
          </a:p>
          <a:p>
            <a:pPr lvl="0" eaLnBrk="0" hangingPunct="0">
              <a:tabLst>
                <a:tab pos="457200" algn="l"/>
              </a:tabLst>
            </a:pPr>
            <a:endParaRPr lang="en-US" sz="1600" dirty="0" smtClean="0"/>
          </a:p>
          <a:p>
            <a:pPr lvl="0" eaLnBrk="0" hangingPunct="0">
              <a:tabLst>
                <a:tab pos="457200" algn="l"/>
              </a:tabLst>
            </a:pPr>
            <a:r>
              <a:rPr lang="en-US" sz="1400" b="1" dirty="0" smtClean="0">
                <a:ea typeface="Times New Roman" pitchFamily="18" charset="0"/>
              </a:rPr>
              <a:t>PROS</a:t>
            </a:r>
            <a:r>
              <a:rPr lang="en-US" sz="1400" dirty="0" smtClean="0">
                <a:ea typeface="Times New Roman" pitchFamily="18" charset="0"/>
              </a:rPr>
              <a:t>:</a:t>
            </a:r>
            <a:endParaRPr lang="en-US" sz="1400" dirty="0" smtClean="0"/>
          </a:p>
          <a:p>
            <a:pPr lvl="1" eaLnBrk="0" hangingPunct="0">
              <a:buFontTx/>
              <a:buChar char="•"/>
              <a:tabLst>
                <a:tab pos="457200" algn="l"/>
              </a:tabLst>
            </a:pPr>
            <a:r>
              <a:rPr lang="en-US" sz="1400" dirty="0" smtClean="0">
                <a:ea typeface="Times New Roman" pitchFamily="18" charset="0"/>
              </a:rPr>
              <a:t>This strategy doesn’t rely on the structure of the page and will work even if it changes. </a:t>
            </a:r>
            <a:endParaRPr lang="en-US" sz="1400" dirty="0" smtClean="0"/>
          </a:p>
          <a:p>
            <a:pPr lvl="0" eaLnBrk="0" hangingPunct="0">
              <a:tabLst>
                <a:tab pos="457200" algn="l"/>
              </a:tabLst>
            </a:pPr>
            <a:r>
              <a:rPr lang="en-US" sz="1400" b="1" dirty="0" smtClean="0">
                <a:ea typeface="Times New Roman" pitchFamily="18" charset="0"/>
              </a:rPr>
              <a:t>CONS</a:t>
            </a:r>
            <a:r>
              <a:rPr lang="en-US" sz="1400" dirty="0" smtClean="0">
                <a:ea typeface="Times New Roman" pitchFamily="18" charset="0"/>
              </a:rPr>
              <a:t>:</a:t>
            </a:r>
            <a:endParaRPr lang="en-US" sz="1400" dirty="0" smtClean="0"/>
          </a:p>
          <a:p>
            <a:pPr lvl="1" eaLnBrk="0" hangingPunct="0">
              <a:buFontTx/>
              <a:buChar char="•"/>
              <a:tabLst>
                <a:tab pos="457200" algn="l"/>
              </a:tabLst>
            </a:pPr>
            <a:r>
              <a:rPr lang="en-US" sz="1400" dirty="0" smtClean="0">
                <a:ea typeface="Times New Roman" pitchFamily="18" charset="0"/>
              </a:rPr>
              <a:t>Easily matches several elements: try to name your </a:t>
            </a:r>
            <a:r>
              <a:rPr lang="en-US" sz="1400" dirty="0" smtClean="0">
                <a:solidFill>
                  <a:srgbClr val="007000"/>
                </a:solidFill>
                <a:ea typeface="Times New Roman" pitchFamily="18" charset="0"/>
              </a:rPr>
              <a:t>username</a:t>
            </a:r>
            <a:r>
              <a:rPr lang="en-US" sz="1400" dirty="0" smtClean="0">
                <a:ea typeface="Times New Roman" pitchFamily="18" charset="0"/>
              </a:rPr>
              <a:t> field as </a:t>
            </a:r>
            <a:r>
              <a:rPr lang="en-US" sz="1400" dirty="0" err="1" smtClean="0">
                <a:solidFill>
                  <a:srgbClr val="007000"/>
                </a:solidFill>
                <a:ea typeface="Times New Roman" pitchFamily="18" charset="0"/>
              </a:rPr>
              <a:t>loginPage</a:t>
            </a:r>
            <a:r>
              <a:rPr lang="en-US" sz="1400" dirty="0" smtClean="0">
                <a:ea typeface="Times New Roman" pitchFamily="18" charset="0"/>
              </a:rPr>
              <a:t> </a:t>
            </a:r>
            <a:endParaRPr lang="en-US" sz="1400" dirty="0" smtClean="0"/>
          </a:p>
        </p:txBody>
      </p:sp>
      <p:sp>
        <p:nvSpPr>
          <p:cNvPr id="14" name="Rounded Rectangle 13"/>
          <p:cNvSpPr/>
          <p:nvPr/>
        </p:nvSpPr>
        <p:spPr bwMode="auto">
          <a:xfrm>
            <a:off x="152400" y="1066800"/>
            <a:ext cx="85344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13</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Id</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a:xfrm>
            <a:off x="228600" y="1044000"/>
            <a:ext cx="8382000" cy="4770537"/>
          </a:xfrm>
          <a:prstGeom prst="rect">
            <a:avLst/>
          </a:prstGeom>
        </p:spPr>
        <p:txBody>
          <a:bodyPr wrap="square">
            <a:spAutoFit/>
          </a:bodyPr>
          <a:lstStyle/>
          <a:p>
            <a:r>
              <a:rPr lang="en-US" sz="1600" dirty="0" smtClean="0"/>
              <a:t>The Id strategy looks for an element in the page having an id attribute corresponding to the specified pattern. &lt;form id=“</a:t>
            </a:r>
            <a:r>
              <a:rPr lang="en-US" sz="1600" dirty="0" err="1" smtClean="0"/>
              <a:t>loginPage</a:t>
            </a:r>
            <a:r>
              <a:rPr lang="en-US" sz="1600" dirty="0" smtClean="0"/>
              <a:t>" /&gt; will be matched by a locator like id=</a:t>
            </a:r>
            <a:r>
              <a:rPr lang="en-US" sz="1600" dirty="0" err="1" smtClean="0"/>
              <a:t>loginpage</a:t>
            </a:r>
            <a:r>
              <a:rPr lang="en-US" sz="1600" dirty="0" smtClean="0"/>
              <a:t> or just </a:t>
            </a:r>
            <a:r>
              <a:rPr lang="en-US" sz="1600" dirty="0" err="1" smtClean="0"/>
              <a:t>loginPage</a:t>
            </a:r>
            <a:endParaRPr lang="en-US" sz="1600" dirty="0" smtClean="0"/>
          </a:p>
          <a:p>
            <a:pPr lvl="0">
              <a:tabLst>
                <a:tab pos="457200" algn="l"/>
              </a:tabLst>
            </a:pPr>
            <a:endParaRPr lang="en-US" sz="1600" dirty="0" smtClean="0"/>
          </a:p>
          <a:p>
            <a:pPr lvl="0" eaLnBrk="0" hangingPunct="0">
              <a:tabLst>
                <a:tab pos="457200" algn="l"/>
              </a:tabLst>
            </a:pPr>
            <a:r>
              <a:rPr lang="en-US" sz="1600" dirty="0" smtClean="0">
                <a:solidFill>
                  <a:srgbClr val="007000"/>
                </a:solidFill>
                <a:ea typeface="Times New Roman" pitchFamily="18" charset="0"/>
              </a:rPr>
              <a:t>&lt;html&gt;</a:t>
            </a:r>
            <a:endParaRPr lang="en-US" sz="1600" dirty="0" smtClean="0"/>
          </a:p>
          <a:p>
            <a:pPr lvl="0"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0" eaLnBrk="0" hangingPunct="0">
              <a:tabLst>
                <a:tab pos="457200" algn="l"/>
              </a:tabLst>
            </a:pPr>
            <a:r>
              <a:rPr lang="en-US" sz="1600" dirty="0" smtClean="0">
                <a:solidFill>
                  <a:srgbClr val="007000"/>
                </a:solidFill>
                <a:ea typeface="Times New Roman" pitchFamily="18" charset="0"/>
              </a:rPr>
              <a:t>    &lt;form id="</a:t>
            </a:r>
            <a:r>
              <a:rPr lang="en-US" sz="1600" dirty="0" err="1" smtClean="0">
                <a:solidFill>
                  <a:srgbClr val="007000"/>
                </a:solidFill>
                <a:ea typeface="Times New Roman" pitchFamily="18" charset="0"/>
              </a:rPr>
              <a:t>loginPage</a:t>
            </a:r>
            <a:r>
              <a:rPr lang="en-US" sz="1600" dirty="0" smtClean="0">
                <a:solidFill>
                  <a:srgbClr val="007000"/>
                </a:solidFill>
                <a:ea typeface="Times New Roman" pitchFamily="18" charset="0"/>
              </a:rPr>
              <a:t>"&gt;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name="username" type="text"/&gt;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name="password" type="password"/&gt;</a:t>
            </a:r>
            <a:endParaRPr lang="en-US" sz="1600" dirty="0" smtClean="0"/>
          </a:p>
          <a:p>
            <a:pPr lvl="0" eaLnBrk="0" hangingPunct="0">
              <a:tabLst>
                <a:tab pos="457200" algn="l"/>
              </a:tabLst>
            </a:pPr>
            <a:r>
              <a:rPr lang="en-US" sz="1600" dirty="0" smtClean="0">
                <a:solidFill>
                  <a:srgbClr val="007000"/>
                </a:solidFill>
                <a:ea typeface="Times New Roman" pitchFamily="18" charset="0"/>
              </a:rPr>
              <a:t>      &lt;input name="submit" type="submit" value=“Login"/&gt;</a:t>
            </a:r>
            <a:endParaRPr lang="en-US" sz="1600" dirty="0" smtClean="0"/>
          </a:p>
          <a:p>
            <a:pPr lvl="0" eaLnBrk="0" hangingPunct="0">
              <a:tabLst>
                <a:tab pos="457200" algn="l"/>
              </a:tabLst>
            </a:pPr>
            <a:r>
              <a:rPr lang="en-US" sz="1600" dirty="0" smtClean="0">
                <a:solidFill>
                  <a:srgbClr val="007000"/>
                </a:solidFill>
                <a:ea typeface="Times New Roman" pitchFamily="18" charset="0"/>
              </a:rPr>
              <a:t>    &lt;/form&gt;</a:t>
            </a:r>
            <a:endParaRPr lang="en-US" sz="1600" dirty="0" smtClean="0"/>
          </a:p>
          <a:p>
            <a:pPr lvl="0"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0" eaLnBrk="0" hangingPunct="0">
              <a:tabLst>
                <a:tab pos="457200" algn="l"/>
              </a:tabLst>
            </a:pPr>
            <a:r>
              <a:rPr lang="en-US" sz="1600" dirty="0" smtClean="0">
                <a:solidFill>
                  <a:srgbClr val="007000"/>
                </a:solidFill>
                <a:ea typeface="Times New Roman" pitchFamily="18" charset="0"/>
              </a:rPr>
              <a:t>&lt;/html&gt;</a:t>
            </a:r>
          </a:p>
          <a:p>
            <a:pPr lvl="0" eaLnBrk="0" hangingPunct="0">
              <a:tabLst>
                <a:tab pos="457200" algn="l"/>
              </a:tabLst>
            </a:pPr>
            <a:endParaRPr lang="en-US" sz="1600" dirty="0" smtClean="0"/>
          </a:p>
          <a:p>
            <a:pPr lvl="0" eaLnBrk="0" hangingPunct="0">
              <a:tabLst>
                <a:tab pos="457200" algn="l"/>
              </a:tabLst>
            </a:pPr>
            <a:endParaRPr lang="en-US" sz="1600" dirty="0" smtClean="0"/>
          </a:p>
          <a:p>
            <a:pPr lvl="0" eaLnBrk="0" hangingPunct="0">
              <a:tabLst>
                <a:tab pos="457200" algn="l"/>
              </a:tabLst>
            </a:pPr>
            <a:r>
              <a:rPr lang="en-US" sz="1600" b="1" dirty="0" smtClean="0">
                <a:ea typeface="Times New Roman" pitchFamily="18" charset="0"/>
              </a:rPr>
              <a:t>PROS</a:t>
            </a:r>
            <a:r>
              <a:rPr lang="en-US" sz="1600" dirty="0" smtClean="0">
                <a:ea typeface="Times New Roman" pitchFamily="18" charset="0"/>
              </a:rPr>
              <a:t>:</a:t>
            </a:r>
            <a:endParaRPr lang="en-US" sz="1600" dirty="0" smtClean="0"/>
          </a:p>
          <a:p>
            <a:r>
              <a:rPr lang="en-US" sz="1600" dirty="0" smtClean="0"/>
              <a:t>Each id is supposed to be unique so no chance of matching several elements </a:t>
            </a:r>
          </a:p>
          <a:p>
            <a:pPr lvl="0" eaLnBrk="0" hangingPunct="0">
              <a:tabLst>
                <a:tab pos="457200" algn="l"/>
              </a:tabLst>
            </a:pPr>
            <a:r>
              <a:rPr lang="en-US" sz="1600" b="1" dirty="0" smtClean="0">
                <a:ea typeface="Times New Roman" pitchFamily="18" charset="0"/>
              </a:rPr>
              <a:t>CONS</a:t>
            </a:r>
            <a:r>
              <a:rPr lang="en-US" sz="1600" dirty="0" smtClean="0">
                <a:ea typeface="Times New Roman" pitchFamily="18" charset="0"/>
              </a:rPr>
              <a:t>:</a:t>
            </a:r>
            <a:endParaRPr lang="en-US" sz="1600" dirty="0" smtClean="0"/>
          </a:p>
          <a:p>
            <a:r>
              <a:rPr lang="en-US" sz="1600" dirty="0" smtClean="0"/>
              <a:t>Works well only on elements with fixed ids and not generated ones </a:t>
            </a:r>
            <a:endParaRPr lang="en-US" sz="1600" dirty="0"/>
          </a:p>
        </p:txBody>
      </p:sp>
      <p:sp>
        <p:nvSpPr>
          <p:cNvPr id="14" name="Rounded Rectangle 13"/>
          <p:cNvSpPr/>
          <p:nvPr/>
        </p:nvSpPr>
        <p:spPr bwMode="auto">
          <a:xfrm>
            <a:off x="152400" y="1066800"/>
            <a:ext cx="85344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14</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Name</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a:xfrm>
            <a:off x="152400" y="1120200"/>
            <a:ext cx="8915400" cy="5262979"/>
          </a:xfrm>
          <a:prstGeom prst="rect">
            <a:avLst/>
          </a:prstGeom>
        </p:spPr>
        <p:txBody>
          <a:bodyPr wrap="square">
            <a:spAutoFit/>
          </a:bodyPr>
          <a:lstStyle/>
          <a:p>
            <a:r>
              <a:rPr lang="en-US" sz="1600" dirty="0" smtClean="0"/>
              <a:t>The name locator type will locate the first element with a matching name attribute. If multiple elements have the same value for a name attribute, then you can use filters to further refine your location strategy. </a:t>
            </a:r>
          </a:p>
          <a:p>
            <a:pPr lvl="1" eaLnBrk="0" hangingPunct="0">
              <a:tabLst>
                <a:tab pos="457200" algn="l"/>
              </a:tabLst>
            </a:pPr>
            <a:r>
              <a:rPr lang="en-US" sz="1600" dirty="0" smtClean="0">
                <a:solidFill>
                  <a:srgbClr val="007000"/>
                </a:solidFill>
                <a:ea typeface="Times New Roman" pitchFamily="18" charset="0"/>
              </a:rPr>
              <a:t>&lt;html&gt;</a:t>
            </a:r>
            <a:endParaRPr lang="en-US" sz="1600" dirty="0" smtClean="0"/>
          </a:p>
          <a:p>
            <a:pPr lvl="1"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1" eaLnBrk="0" hangingPunct="0">
              <a:tabLst>
                <a:tab pos="457200" algn="l"/>
              </a:tabLst>
            </a:pPr>
            <a:r>
              <a:rPr lang="en-US" sz="1600" dirty="0" smtClean="0">
                <a:solidFill>
                  <a:srgbClr val="007000"/>
                </a:solidFill>
                <a:ea typeface="Times New Roman" pitchFamily="18" charset="0"/>
              </a:rPr>
              <a:t>    	&lt;form id="</a:t>
            </a:r>
            <a:r>
              <a:rPr lang="en-US" sz="1600" dirty="0" err="1" smtClean="0">
                <a:solidFill>
                  <a:srgbClr val="007000"/>
                </a:solidFill>
                <a:ea typeface="Times New Roman" pitchFamily="18" charset="0"/>
              </a:rPr>
              <a:t>loginPage</a:t>
            </a:r>
            <a:r>
              <a:rPr lang="en-US" sz="1600" dirty="0" smtClean="0">
                <a:solidFill>
                  <a:srgbClr val="007000"/>
                </a:solidFill>
                <a:ea typeface="Times New Roman" pitchFamily="18" charset="0"/>
              </a:rPr>
              <a:t>"&gt;</a:t>
            </a:r>
            <a:endParaRPr lang="en-US" sz="1600" dirty="0" smtClean="0"/>
          </a:p>
          <a:p>
            <a:pPr lvl="3" eaLnBrk="0" hangingPunct="0">
              <a:tabLst>
                <a:tab pos="457200" algn="l"/>
              </a:tabLst>
            </a:pPr>
            <a:r>
              <a:rPr lang="en-US" sz="1600" dirty="0" smtClean="0">
                <a:solidFill>
                  <a:srgbClr val="007000"/>
                </a:solidFill>
                <a:ea typeface="Times New Roman" pitchFamily="18" charset="0"/>
              </a:rPr>
              <a:t>      &lt;input name="username" type="text"/&gt;</a:t>
            </a:r>
            <a:endParaRPr lang="en-US" sz="1600" dirty="0" smtClean="0"/>
          </a:p>
          <a:p>
            <a:pPr lvl="3" eaLnBrk="0" hangingPunct="0">
              <a:tabLst>
                <a:tab pos="457200" algn="l"/>
              </a:tabLst>
            </a:pPr>
            <a:r>
              <a:rPr lang="en-US" sz="1600" dirty="0" smtClean="0">
                <a:solidFill>
                  <a:srgbClr val="007000"/>
                </a:solidFill>
                <a:ea typeface="Times New Roman" pitchFamily="18" charset="0"/>
              </a:rPr>
              <a:t>      &lt;input name="password" type="password"/&gt;</a:t>
            </a:r>
            <a:endParaRPr lang="en-US" sz="1600" dirty="0" smtClean="0"/>
          </a:p>
          <a:p>
            <a:pPr lvl="3" eaLnBrk="0" hangingPunct="0">
              <a:tabLst>
                <a:tab pos="457200" algn="l"/>
              </a:tabLst>
            </a:pPr>
            <a:r>
              <a:rPr lang="en-US" sz="1600" dirty="0" smtClean="0">
                <a:solidFill>
                  <a:srgbClr val="007000"/>
                </a:solidFill>
                <a:ea typeface="Times New Roman" pitchFamily="18" charset="0"/>
              </a:rPr>
              <a:t>      &lt;input name="submit" type="submit" value=“Login"/&gt;</a:t>
            </a:r>
          </a:p>
          <a:p>
            <a:pPr lvl="3" eaLnBrk="0" hangingPunct="0">
              <a:tabLst>
                <a:tab pos="457200" algn="l"/>
              </a:tabLst>
            </a:pPr>
            <a:r>
              <a:rPr lang="en-US" sz="1600" dirty="0" smtClean="0">
                <a:solidFill>
                  <a:srgbClr val="007000"/>
                </a:solidFill>
                <a:ea typeface="Times New Roman" pitchFamily="18" charset="0"/>
              </a:rPr>
              <a:t>      &lt;input name="submit" type=“button" value=“Cancel"/&gt;</a:t>
            </a:r>
            <a:endParaRPr lang="en-US" sz="1600" dirty="0" smtClean="0"/>
          </a:p>
          <a:p>
            <a:pPr lvl="1" eaLnBrk="0" hangingPunct="0">
              <a:tabLst>
                <a:tab pos="457200" algn="l"/>
              </a:tabLst>
            </a:pPr>
            <a:r>
              <a:rPr lang="en-US" sz="1600" dirty="0" smtClean="0">
                <a:solidFill>
                  <a:srgbClr val="007000"/>
                </a:solidFill>
                <a:ea typeface="Times New Roman" pitchFamily="18" charset="0"/>
              </a:rPr>
              <a:t>    	&lt;/form&gt;</a:t>
            </a:r>
            <a:endParaRPr lang="en-US" sz="1600" dirty="0" smtClean="0"/>
          </a:p>
          <a:p>
            <a:pPr lvl="1" eaLnBrk="0" hangingPunct="0">
              <a:tabLst>
                <a:tab pos="457200" algn="l"/>
              </a:tabLst>
            </a:pPr>
            <a:r>
              <a:rPr lang="en-US" sz="1600" dirty="0" smtClean="0">
                <a:solidFill>
                  <a:srgbClr val="007000"/>
                </a:solidFill>
                <a:ea typeface="Times New Roman" pitchFamily="18" charset="0"/>
              </a:rPr>
              <a:t>  &lt;/body&gt;</a:t>
            </a:r>
            <a:endParaRPr lang="en-US" sz="1600" dirty="0" smtClean="0"/>
          </a:p>
          <a:p>
            <a:pPr lvl="1" eaLnBrk="0" hangingPunct="0">
              <a:tabLst>
                <a:tab pos="457200" algn="l"/>
              </a:tabLst>
            </a:pPr>
            <a:r>
              <a:rPr lang="en-US" sz="1600" dirty="0" smtClean="0">
                <a:solidFill>
                  <a:srgbClr val="007000"/>
                </a:solidFill>
                <a:ea typeface="Times New Roman" pitchFamily="18" charset="0"/>
              </a:rPr>
              <a:t>&lt;/html&gt;</a:t>
            </a:r>
          </a:p>
          <a:p>
            <a:pPr lvl="2" eaLnBrk="0" hangingPunct="0">
              <a:buFont typeface="Arial" pitchFamily="34" charset="0"/>
              <a:buChar char="•"/>
              <a:tabLst>
                <a:tab pos="457200" algn="l"/>
              </a:tabLst>
            </a:pPr>
            <a:r>
              <a:rPr lang="en-US" sz="1600" dirty="0" smtClean="0"/>
              <a:t>  name=“username”</a:t>
            </a:r>
          </a:p>
          <a:p>
            <a:pPr lvl="2" eaLnBrk="0" hangingPunct="0">
              <a:buFont typeface="Arial" pitchFamily="34" charset="0"/>
              <a:buChar char="•"/>
              <a:tabLst>
                <a:tab pos="457200" algn="l"/>
              </a:tabLst>
            </a:pPr>
            <a:r>
              <a:rPr lang="en-US" sz="1600" dirty="0" smtClean="0"/>
              <a:t>  name=“submit” value=“Login”</a:t>
            </a:r>
          </a:p>
          <a:p>
            <a:pPr lvl="2" eaLnBrk="0" hangingPunct="0">
              <a:buFont typeface="Arial" pitchFamily="34" charset="0"/>
              <a:buChar char="•"/>
              <a:tabLst>
                <a:tab pos="457200" algn="l"/>
              </a:tabLst>
            </a:pPr>
            <a:r>
              <a:rPr lang="en-US" sz="1600" dirty="0" smtClean="0"/>
              <a:t>  name=“submit” type=“button”</a:t>
            </a:r>
          </a:p>
          <a:p>
            <a:pPr lvl="0" eaLnBrk="0" hangingPunct="0">
              <a:tabLst>
                <a:tab pos="457200" algn="l"/>
              </a:tabLst>
            </a:pPr>
            <a:endParaRPr lang="en-US" sz="1600" dirty="0" smtClean="0"/>
          </a:p>
          <a:p>
            <a:pPr lvl="0" eaLnBrk="0" hangingPunct="0">
              <a:tabLst>
                <a:tab pos="457200" algn="l"/>
              </a:tabLst>
            </a:pPr>
            <a:r>
              <a:rPr lang="en-US" sz="1600" b="1" dirty="0" smtClean="0">
                <a:ea typeface="Times New Roman" pitchFamily="18" charset="0"/>
              </a:rPr>
              <a:t>PROS</a:t>
            </a:r>
            <a:r>
              <a:rPr lang="en-US" sz="1600" dirty="0" smtClean="0">
                <a:ea typeface="Times New Roman" pitchFamily="18" charset="0"/>
              </a:rPr>
              <a:t>:</a:t>
            </a:r>
            <a:endParaRPr lang="en-US" sz="1600" dirty="0" smtClean="0"/>
          </a:p>
          <a:p>
            <a:r>
              <a:rPr lang="en-US" sz="1600" dirty="0" smtClean="0"/>
              <a:t>	Each id is supposed to be unique so no chance of matching several elements </a:t>
            </a:r>
          </a:p>
          <a:p>
            <a:pPr lvl="0" eaLnBrk="0" hangingPunct="0">
              <a:tabLst>
                <a:tab pos="457200" algn="l"/>
              </a:tabLst>
            </a:pPr>
            <a:r>
              <a:rPr lang="en-US" sz="1600" b="1" dirty="0" smtClean="0">
                <a:ea typeface="Times New Roman" pitchFamily="18" charset="0"/>
              </a:rPr>
              <a:t>CONS</a:t>
            </a:r>
            <a:r>
              <a:rPr lang="en-US" sz="1600" dirty="0" smtClean="0">
                <a:ea typeface="Times New Roman" pitchFamily="18" charset="0"/>
              </a:rPr>
              <a:t>:</a:t>
            </a:r>
            <a:endParaRPr lang="en-US" sz="1600" dirty="0" smtClean="0"/>
          </a:p>
          <a:p>
            <a:r>
              <a:rPr lang="en-US" sz="1600" dirty="0" smtClean="0"/>
              <a:t>	Works well only on elements with fixed ids and not generated ones </a:t>
            </a:r>
            <a:endParaRPr lang="en-US" sz="1600" dirty="0"/>
          </a:p>
        </p:txBody>
      </p:sp>
      <p:sp>
        <p:nvSpPr>
          <p:cNvPr id="14" name="Rounded Rectangle 13"/>
          <p:cNvSpPr/>
          <p:nvPr/>
        </p:nvSpPr>
        <p:spPr bwMode="auto">
          <a:xfrm>
            <a:off x="152400" y="1066800"/>
            <a:ext cx="88392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15</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a:t>
            </a:r>
            <a:r>
              <a:rPr lang="en-US" sz="2800" b="1" dirty="0" err="1" smtClean="0"/>
              <a:t>xPath</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a:xfrm>
            <a:off x="152400" y="1120200"/>
            <a:ext cx="8915400" cy="5221942"/>
          </a:xfrm>
          <a:prstGeom prst="rect">
            <a:avLst/>
          </a:prstGeom>
        </p:spPr>
        <p:txBody>
          <a:bodyPr wrap="square">
            <a:spAutoFit/>
          </a:bodyPr>
          <a:lstStyle/>
          <a:p>
            <a:pPr>
              <a:lnSpc>
                <a:spcPts val="2500"/>
              </a:lnSpc>
            </a:pPr>
            <a:r>
              <a:rPr lang="en-US" sz="1600" dirty="0" err="1" smtClean="0"/>
              <a:t>XPath</a:t>
            </a:r>
            <a:r>
              <a:rPr lang="en-US" sz="1600" dirty="0" smtClean="0"/>
              <a:t> is the language used for locating nodes in an XML document. As HTML can be an implementation of XML (XHTML), Selenium users can leverage this powerful language to target elements in their web applications.</a:t>
            </a:r>
            <a:endParaRPr lang="en-US" sz="1600" b="1" dirty="0" smtClean="0"/>
          </a:p>
          <a:p>
            <a:pPr>
              <a:lnSpc>
                <a:spcPts val="2500"/>
              </a:lnSpc>
            </a:pPr>
            <a:endParaRPr lang="en-US" sz="1600" b="1" dirty="0" smtClean="0"/>
          </a:p>
          <a:p>
            <a:pPr>
              <a:lnSpc>
                <a:spcPts val="2500"/>
              </a:lnSpc>
            </a:pPr>
            <a:endParaRPr lang="en-US" sz="1600" b="1" dirty="0" smtClean="0"/>
          </a:p>
          <a:p>
            <a:pPr>
              <a:lnSpc>
                <a:spcPts val="2500"/>
              </a:lnSpc>
            </a:pPr>
            <a:r>
              <a:rPr lang="en-US" sz="1600" dirty="0" smtClean="0"/>
              <a:t>Since only </a:t>
            </a:r>
            <a:r>
              <a:rPr lang="en-US" sz="1600" dirty="0" err="1" smtClean="0"/>
              <a:t>xpath</a:t>
            </a:r>
            <a:r>
              <a:rPr lang="en-US" sz="1600" dirty="0" smtClean="0"/>
              <a:t> locators start with “//”, it is not necessary to include the </a:t>
            </a:r>
            <a:r>
              <a:rPr lang="en-US" sz="1600" dirty="0" err="1" smtClean="0"/>
              <a:t>xpath</a:t>
            </a:r>
            <a:r>
              <a:rPr lang="en-US" sz="1600" dirty="0" smtClean="0"/>
              <a:t>= label when specifying an </a:t>
            </a:r>
            <a:r>
              <a:rPr lang="en-US" sz="1600" dirty="0" err="1" smtClean="0"/>
              <a:t>XPath</a:t>
            </a:r>
            <a:r>
              <a:rPr lang="en-US" sz="1600" dirty="0" smtClean="0"/>
              <a:t> locator.</a:t>
            </a:r>
          </a:p>
          <a:p>
            <a:pPr>
              <a:lnSpc>
                <a:spcPts val="2500"/>
              </a:lnSpc>
            </a:pPr>
            <a:endParaRPr lang="en-US" sz="1600" b="1" dirty="0" smtClean="0"/>
          </a:p>
          <a:p>
            <a:pPr>
              <a:lnSpc>
                <a:spcPts val="2500"/>
              </a:lnSpc>
            </a:pPr>
            <a:endParaRPr lang="en-US" sz="1600" b="1" dirty="0" smtClean="0"/>
          </a:p>
          <a:p>
            <a:pPr>
              <a:lnSpc>
                <a:spcPts val="2500"/>
              </a:lnSpc>
            </a:pPr>
            <a:r>
              <a:rPr lang="en-US" sz="1600" b="1" dirty="0" smtClean="0"/>
              <a:t>PROS</a:t>
            </a:r>
            <a:r>
              <a:rPr lang="en-US" sz="1600" dirty="0" smtClean="0"/>
              <a:t>:</a:t>
            </a:r>
          </a:p>
          <a:p>
            <a:pPr>
              <a:lnSpc>
                <a:spcPts val="2500"/>
              </a:lnSpc>
              <a:buFont typeface="Arial" pitchFamily="34" charset="0"/>
              <a:buChar char="•"/>
            </a:pPr>
            <a:r>
              <a:rPr lang="en-US" sz="1600" dirty="0" smtClean="0"/>
              <a:t>    Allows very precise locators </a:t>
            </a:r>
          </a:p>
          <a:p>
            <a:pPr>
              <a:lnSpc>
                <a:spcPts val="2500"/>
              </a:lnSpc>
            </a:pPr>
            <a:r>
              <a:rPr lang="en-US" sz="1600" b="1" dirty="0" smtClean="0"/>
              <a:t>CONS</a:t>
            </a:r>
            <a:r>
              <a:rPr lang="en-US" sz="1600" dirty="0" smtClean="0"/>
              <a:t>:</a:t>
            </a:r>
          </a:p>
          <a:p>
            <a:pPr marL="231775" indent="-231775">
              <a:lnSpc>
                <a:spcPts val="2500"/>
              </a:lnSpc>
              <a:buFont typeface="Arial" pitchFamily="34" charset="0"/>
              <a:buChar char="•"/>
            </a:pPr>
            <a:r>
              <a:rPr lang="en-US" sz="1600" dirty="0" smtClean="0"/>
              <a:t>Slower than CSS </a:t>
            </a:r>
          </a:p>
          <a:p>
            <a:pPr marL="231775" indent="-231775">
              <a:lnSpc>
                <a:spcPts val="2500"/>
              </a:lnSpc>
              <a:buFont typeface="Arial" pitchFamily="34" charset="0"/>
              <a:buChar char="•"/>
            </a:pPr>
            <a:r>
              <a:rPr lang="en-US" sz="1600" dirty="0" smtClean="0"/>
              <a:t>Relies on browser’s </a:t>
            </a:r>
            <a:r>
              <a:rPr lang="en-US" sz="1600" dirty="0" err="1" smtClean="0"/>
              <a:t>XPath</a:t>
            </a:r>
            <a:r>
              <a:rPr lang="en-US" sz="1600" dirty="0" smtClean="0"/>
              <a:t> implementation which is not always complete (especially on IE) and as such is not recommended for cross-browser testing </a:t>
            </a:r>
          </a:p>
          <a:p>
            <a:pPr>
              <a:lnSpc>
                <a:spcPts val="2500"/>
              </a:lnSpc>
            </a:pPr>
            <a:endParaRPr lang="en-US" sz="1600" dirty="0"/>
          </a:p>
        </p:txBody>
      </p:sp>
      <p:sp>
        <p:nvSpPr>
          <p:cNvPr id="14" name="Rounded Rectangle 13"/>
          <p:cNvSpPr/>
          <p:nvPr/>
        </p:nvSpPr>
        <p:spPr bwMode="auto">
          <a:xfrm>
            <a:off x="152400" y="1066800"/>
            <a:ext cx="88392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16</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Link</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152400" y="1066800"/>
            <a:ext cx="88392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7" name="Rectangle 6"/>
          <p:cNvSpPr/>
          <p:nvPr/>
        </p:nvSpPr>
        <p:spPr>
          <a:xfrm>
            <a:off x="381000" y="990600"/>
            <a:ext cx="8458200" cy="5724644"/>
          </a:xfrm>
          <a:prstGeom prst="rect">
            <a:avLst/>
          </a:prstGeom>
        </p:spPr>
        <p:txBody>
          <a:bodyPr wrap="square">
            <a:spAutoFit/>
          </a:bodyPr>
          <a:lstStyle/>
          <a:p>
            <a:endParaRPr lang="en-US" b="1" dirty="0" smtClean="0"/>
          </a:p>
          <a:p>
            <a:r>
              <a:rPr lang="en-US" dirty="0" smtClean="0"/>
              <a:t>This is a simple method of locating a hyperlink in your web page by using the text of the link. If two links with the same text are present, then the first match will be used.</a:t>
            </a:r>
          </a:p>
          <a:p>
            <a:r>
              <a:rPr lang="en-US" dirty="0" smtClean="0">
                <a:solidFill>
                  <a:srgbClr val="00B050"/>
                </a:solidFill>
              </a:rPr>
              <a:t>&lt;html&gt; </a:t>
            </a:r>
          </a:p>
          <a:p>
            <a:pPr lvl="1"/>
            <a:r>
              <a:rPr lang="en-US" dirty="0" smtClean="0">
                <a:solidFill>
                  <a:srgbClr val="00B050"/>
                </a:solidFill>
              </a:rPr>
              <a:t>&lt;body&gt; </a:t>
            </a:r>
          </a:p>
          <a:p>
            <a:pPr lvl="2"/>
            <a:r>
              <a:rPr lang="en-US" dirty="0" smtClean="0">
                <a:solidFill>
                  <a:srgbClr val="00B050"/>
                </a:solidFill>
              </a:rPr>
              <a:t>&lt;p&gt;Are you sure you want to do this?&lt;/p&gt; </a:t>
            </a:r>
          </a:p>
          <a:p>
            <a:pPr lvl="2"/>
            <a:r>
              <a:rPr lang="en-US" dirty="0" smtClean="0">
                <a:solidFill>
                  <a:srgbClr val="00B050"/>
                </a:solidFill>
              </a:rPr>
              <a:t>&lt;a </a:t>
            </a:r>
            <a:r>
              <a:rPr lang="en-US" dirty="0" err="1" smtClean="0">
                <a:solidFill>
                  <a:srgbClr val="00B050"/>
                </a:solidFill>
              </a:rPr>
              <a:t>href</a:t>
            </a:r>
            <a:r>
              <a:rPr lang="en-US" dirty="0" smtClean="0">
                <a:solidFill>
                  <a:srgbClr val="00B050"/>
                </a:solidFill>
              </a:rPr>
              <a:t>="continue.html"&gt;Continue&lt;/a&gt; </a:t>
            </a:r>
          </a:p>
          <a:p>
            <a:pPr lvl="2"/>
            <a:r>
              <a:rPr lang="en-US" dirty="0" smtClean="0">
                <a:solidFill>
                  <a:srgbClr val="00B050"/>
                </a:solidFill>
              </a:rPr>
              <a:t>&lt;a </a:t>
            </a:r>
            <a:r>
              <a:rPr lang="en-US" dirty="0" err="1" smtClean="0">
                <a:solidFill>
                  <a:srgbClr val="00B050"/>
                </a:solidFill>
              </a:rPr>
              <a:t>href</a:t>
            </a:r>
            <a:r>
              <a:rPr lang="en-US" dirty="0" smtClean="0">
                <a:solidFill>
                  <a:srgbClr val="00B050"/>
                </a:solidFill>
              </a:rPr>
              <a:t>="cancel.html"&gt;Cancel&lt;/a&gt; </a:t>
            </a:r>
          </a:p>
          <a:p>
            <a:pPr lvl="1"/>
            <a:r>
              <a:rPr lang="en-US" dirty="0" smtClean="0">
                <a:solidFill>
                  <a:srgbClr val="00B050"/>
                </a:solidFill>
              </a:rPr>
              <a:t>&lt;/body&gt; </a:t>
            </a:r>
          </a:p>
          <a:p>
            <a:r>
              <a:rPr lang="en-US" dirty="0" smtClean="0">
                <a:solidFill>
                  <a:srgbClr val="00B050"/>
                </a:solidFill>
              </a:rPr>
              <a:t>&lt;html&gt; </a:t>
            </a:r>
          </a:p>
          <a:p>
            <a:endParaRPr lang="en-US" dirty="0" smtClean="0"/>
          </a:p>
          <a:p>
            <a:r>
              <a:rPr lang="en-US" dirty="0" smtClean="0"/>
              <a:t>link=Continue (4) </a:t>
            </a:r>
          </a:p>
          <a:p>
            <a:r>
              <a:rPr lang="en-US" dirty="0" smtClean="0"/>
              <a:t>link=Cancel (5) </a:t>
            </a:r>
          </a:p>
          <a:p>
            <a:endParaRPr lang="en-US" b="1" dirty="0" smtClean="0"/>
          </a:p>
          <a:p>
            <a:r>
              <a:rPr lang="en-US" sz="1600" b="1" dirty="0" smtClean="0"/>
              <a:t>PROS</a:t>
            </a:r>
            <a:r>
              <a:rPr lang="en-US" sz="1600" dirty="0" smtClean="0"/>
              <a:t>:</a:t>
            </a:r>
          </a:p>
          <a:p>
            <a:pPr lvl="1"/>
            <a:r>
              <a:rPr lang="en-US" sz="1600" dirty="0" smtClean="0"/>
              <a:t>Link locator  will select only the anchor elements </a:t>
            </a:r>
          </a:p>
          <a:p>
            <a:pPr lvl="1"/>
            <a:r>
              <a:rPr lang="en-US" sz="1600" dirty="0" smtClean="0"/>
              <a:t>Link Locator will be useful in the navigation testing</a:t>
            </a:r>
          </a:p>
          <a:p>
            <a:r>
              <a:rPr lang="en-US" sz="1600" b="1" dirty="0" smtClean="0"/>
              <a:t>CONS</a:t>
            </a:r>
            <a:r>
              <a:rPr lang="en-US" sz="1600" dirty="0" smtClean="0"/>
              <a:t>:</a:t>
            </a:r>
          </a:p>
          <a:p>
            <a:r>
              <a:rPr lang="en-US" sz="1600" dirty="0" smtClean="0"/>
              <a:t>       Need to specify the text of the link before </a:t>
            </a:r>
          </a:p>
          <a:p>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17</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DOM</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152400" y="1066800"/>
            <a:ext cx="88392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7170" name="Rectangle 2"/>
          <p:cNvSpPr>
            <a:spLocks noChangeArrowheads="1"/>
          </p:cNvSpPr>
          <p:nvPr/>
        </p:nvSpPr>
        <p:spPr bwMode="auto">
          <a:xfrm>
            <a:off x="304800" y="1489188"/>
            <a:ext cx="8610600" cy="4599963"/>
          </a:xfrm>
          <a:prstGeom prst="rect">
            <a:avLst/>
          </a:prstGeom>
          <a:noFill/>
          <a:ln w="9525">
            <a:noFill/>
            <a:miter lim="800000"/>
            <a:headEnd/>
            <a:tailEnd/>
          </a:ln>
          <a:effectLst/>
        </p:spPr>
        <p:txBody>
          <a:bodyPr vert="horz" wrap="square" lIns="0" tIns="44436" rIns="33327"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The DOM strategy works by locating elements that matches the </a:t>
            </a:r>
            <a:r>
              <a:rPr kumimoji="0" lang="en-US" sz="1600" b="0" i="0" u="none" strike="noStrike" cap="none" normalizeH="0" baseline="0" dirty="0" err="1" smtClean="0">
                <a:ln>
                  <a:noFill/>
                </a:ln>
                <a:solidFill>
                  <a:schemeClr val="tx1"/>
                </a:solidFill>
                <a:effectLst/>
              </a:rPr>
              <a:t>javascript</a:t>
            </a:r>
            <a:r>
              <a:rPr kumimoji="0" lang="en-US" sz="1600" b="0" i="0" u="none" strike="noStrike" cap="none" normalizeH="0" baseline="0" dirty="0" smtClean="0">
                <a:ln>
                  <a:noFill/>
                </a:ln>
                <a:solidFill>
                  <a:schemeClr val="tx1"/>
                </a:solidFill>
                <a:effectLst/>
              </a:rPr>
              <a:t> expression </a:t>
            </a:r>
            <a:r>
              <a:rPr kumimoji="0" lang="en-US" sz="1600" b="0" i="0" u="none" strike="noStrike" cap="none" normalizeH="0" baseline="0" dirty="0" err="1" smtClean="0">
                <a:ln>
                  <a:noFill/>
                </a:ln>
                <a:solidFill>
                  <a:schemeClr val="tx1"/>
                </a:solidFill>
                <a:effectLst/>
              </a:rPr>
              <a:t>refering</a:t>
            </a:r>
            <a:r>
              <a:rPr kumimoji="0" lang="en-US" sz="1600" b="0" i="0" u="none" strike="noStrike" cap="none" normalizeH="0" baseline="0" dirty="0" smtClean="0">
                <a:ln>
                  <a:noFill/>
                </a:ln>
                <a:solidFill>
                  <a:schemeClr val="tx1"/>
                </a:solidFill>
                <a:effectLst/>
              </a:rPr>
              <a:t> to an element in the DOM of the page.</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smtClean="0"/>
          </a:p>
          <a:p>
            <a:r>
              <a:rPr kumimoji="0" lang="en-US" sz="1600" b="0" i="0" u="none" strike="noStrike" cap="none" normalizeH="0" baseline="0" dirty="0" smtClean="0">
                <a:ln>
                  <a:noFill/>
                </a:ln>
                <a:solidFill>
                  <a:schemeClr val="tx1"/>
                </a:solidFill>
                <a:effectLst/>
              </a:rPr>
              <a:t> </a:t>
            </a:r>
            <a:r>
              <a:rPr lang="en-US" sz="1600" dirty="0" smtClean="0"/>
              <a:t>Since only </a:t>
            </a:r>
            <a:r>
              <a:rPr lang="en-US" sz="1600" dirty="0" err="1" smtClean="0"/>
              <a:t>dom</a:t>
            </a:r>
            <a:r>
              <a:rPr lang="en-US" sz="1600" dirty="0" smtClean="0"/>
              <a:t> locators start with “document”, it is not necessary to include the </a:t>
            </a:r>
            <a:r>
              <a:rPr lang="en-US" sz="1600" dirty="0" err="1" smtClean="0"/>
              <a:t>dom</a:t>
            </a:r>
            <a:r>
              <a:rPr lang="en-US" sz="1600" dirty="0" smtClean="0"/>
              <a:t>= label when specifying a DOM locator.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1"/>
            <a:r>
              <a:rPr lang="en-US" dirty="0" err="1" smtClean="0">
                <a:solidFill>
                  <a:srgbClr val="00B050"/>
                </a:solidFill>
              </a:rPr>
              <a:t>dom</a:t>
            </a:r>
            <a:r>
              <a:rPr lang="en-US" dirty="0" smtClean="0">
                <a:solidFill>
                  <a:srgbClr val="00B050"/>
                </a:solidFill>
              </a:rPr>
              <a:t>=</a:t>
            </a:r>
            <a:r>
              <a:rPr lang="en-US" dirty="0" err="1" smtClean="0">
                <a:solidFill>
                  <a:srgbClr val="00B050"/>
                </a:solidFill>
              </a:rPr>
              <a:t>document.getElementById</a:t>
            </a:r>
            <a:r>
              <a:rPr lang="en-US" dirty="0" smtClean="0">
                <a:solidFill>
                  <a:srgbClr val="00B050"/>
                </a:solidFill>
              </a:rPr>
              <a:t>('</a:t>
            </a:r>
            <a:r>
              <a:rPr lang="en-US" dirty="0" err="1" smtClean="0">
                <a:solidFill>
                  <a:srgbClr val="00B050"/>
                </a:solidFill>
              </a:rPr>
              <a:t>loginForm</a:t>
            </a:r>
            <a:r>
              <a:rPr lang="en-US" dirty="0" smtClean="0">
                <a:solidFill>
                  <a:srgbClr val="00B050"/>
                </a:solidFill>
              </a:rPr>
              <a:t>') (3) </a:t>
            </a:r>
          </a:p>
          <a:p>
            <a:pPr lvl="1"/>
            <a:r>
              <a:rPr lang="en-US" dirty="0" err="1" smtClean="0">
                <a:solidFill>
                  <a:srgbClr val="00B050"/>
                </a:solidFill>
              </a:rPr>
              <a:t>dom</a:t>
            </a:r>
            <a:r>
              <a:rPr lang="en-US" dirty="0" smtClean="0">
                <a:solidFill>
                  <a:srgbClr val="00B050"/>
                </a:solidFill>
              </a:rPr>
              <a:t>=</a:t>
            </a:r>
            <a:r>
              <a:rPr lang="en-US" dirty="0" err="1" smtClean="0">
                <a:solidFill>
                  <a:srgbClr val="00B050"/>
                </a:solidFill>
              </a:rPr>
              <a:t>document.forms</a:t>
            </a:r>
            <a:r>
              <a:rPr lang="en-US" dirty="0" smtClean="0">
                <a:solidFill>
                  <a:srgbClr val="00B050"/>
                </a:solidFill>
              </a:rPr>
              <a:t>['</a:t>
            </a:r>
            <a:r>
              <a:rPr lang="en-US" dirty="0" err="1" smtClean="0">
                <a:solidFill>
                  <a:srgbClr val="00B050"/>
                </a:solidFill>
              </a:rPr>
              <a:t>loginForm</a:t>
            </a:r>
            <a:r>
              <a:rPr lang="en-US" dirty="0" smtClean="0">
                <a:solidFill>
                  <a:srgbClr val="00B050"/>
                </a:solidFill>
              </a:rPr>
              <a:t>'] (3) </a:t>
            </a:r>
          </a:p>
          <a:p>
            <a:pPr lvl="1"/>
            <a:r>
              <a:rPr lang="en-US" dirty="0" err="1" smtClean="0">
                <a:solidFill>
                  <a:srgbClr val="00B050"/>
                </a:solidFill>
              </a:rPr>
              <a:t>dom</a:t>
            </a:r>
            <a:r>
              <a:rPr lang="en-US" dirty="0" smtClean="0">
                <a:solidFill>
                  <a:srgbClr val="00B050"/>
                </a:solidFill>
              </a:rPr>
              <a:t>=</a:t>
            </a:r>
            <a:r>
              <a:rPr lang="en-US" dirty="0" err="1" smtClean="0">
                <a:solidFill>
                  <a:srgbClr val="00B050"/>
                </a:solidFill>
              </a:rPr>
              <a:t>document.forms</a:t>
            </a:r>
            <a:r>
              <a:rPr lang="en-US" dirty="0" smtClean="0">
                <a:solidFill>
                  <a:srgbClr val="00B050"/>
                </a:solidFill>
              </a:rPr>
              <a:t>[0] (3) </a:t>
            </a:r>
          </a:p>
          <a:p>
            <a:pPr lvl="1"/>
            <a:r>
              <a:rPr lang="en-US" dirty="0" err="1" smtClean="0">
                <a:solidFill>
                  <a:srgbClr val="00B050"/>
                </a:solidFill>
              </a:rPr>
              <a:t>document.forms</a:t>
            </a:r>
            <a:r>
              <a:rPr lang="en-US" dirty="0" smtClean="0">
                <a:solidFill>
                  <a:srgbClr val="00B050"/>
                </a:solidFill>
              </a:rPr>
              <a:t>[0].username (4)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smtClean="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PROS</a:t>
            </a:r>
            <a:r>
              <a:rPr kumimoji="0" lang="en-US" sz="1600" b="0" i="0" u="none" strike="noStrike" cap="none" normalizeH="0" baseline="0" dirty="0" smtClean="0">
                <a:ln>
                  <a:noFill/>
                </a:ln>
                <a:solidFill>
                  <a:schemeClr val="tx1"/>
                </a:solidFill>
                <a:effectLst/>
              </a:rPr>
              <a:t>:</a:t>
            </a:r>
          </a:p>
          <a:p>
            <a:pPr lvl="1" eaLnBrk="0" hangingPunct="0">
              <a:buFontTx/>
              <a:buChar char="•"/>
            </a:pPr>
            <a:r>
              <a:rPr kumimoji="0" lang="en-US" sz="1600" b="0" i="0" u="none" strike="noStrike" cap="none" normalizeH="0" baseline="0" dirty="0" smtClean="0">
                <a:ln>
                  <a:noFill/>
                </a:ln>
                <a:solidFill>
                  <a:schemeClr val="tx1"/>
                </a:solidFill>
                <a:effectLst/>
              </a:rPr>
              <a:t>JavaScript allows to build the dynamic locators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CONS</a:t>
            </a:r>
            <a:r>
              <a:rPr kumimoji="0" lang="en-US" sz="1600" b="0" i="0" u="none" strike="noStrike" cap="none" normalizeH="0" baseline="0" dirty="0" smtClean="0">
                <a:ln>
                  <a:noFill/>
                </a:ln>
                <a:solidFill>
                  <a:schemeClr val="tx1"/>
                </a:solidFill>
                <a:effectLst/>
              </a:rPr>
              <a:t>:</a:t>
            </a:r>
          </a:p>
          <a:p>
            <a:pPr lvl="1" eaLnBrk="0" hangingPunct="0">
              <a:buFontTx/>
              <a:buChar char="•"/>
            </a:pPr>
            <a:r>
              <a:rPr kumimoji="0" lang="en-US" sz="1600" b="0" i="0" u="none" strike="noStrike" cap="none" normalizeH="0" baseline="0" dirty="0" smtClean="0">
                <a:ln>
                  <a:noFill/>
                </a:ln>
                <a:solidFill>
                  <a:schemeClr val="tx1"/>
                </a:solidFill>
                <a:effectLst/>
              </a:rPr>
              <a:t> It relies on the structure of the page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18</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Locator - CSS</a:t>
            </a:r>
            <a:endParaRPr lang="en-US" sz="2800" b="1" dirty="0"/>
          </a:p>
        </p:txBody>
      </p:sp>
      <p:sp>
        <p:nvSpPr>
          <p:cNvPr id="9218" name="Rectangle 2"/>
          <p:cNvSpPr>
            <a:spLocks noChangeArrowheads="1"/>
          </p:cNvSpPr>
          <p:nvPr/>
        </p:nvSpPr>
        <p:spPr bwMode="auto">
          <a:xfrm>
            <a:off x="0" y="43934"/>
            <a:ext cx="184731" cy="369332"/>
          </a:xfrm>
          <a:prstGeom prst="rect">
            <a:avLst/>
          </a:prstGeom>
          <a:solidFill>
            <a:srgbClr val="FAFAFA"/>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ounded Rectangle 11"/>
          <p:cNvSpPr/>
          <p:nvPr/>
        </p:nvSpPr>
        <p:spPr bwMode="auto">
          <a:xfrm>
            <a:off x="1752600" y="2743200"/>
            <a:ext cx="1600200" cy="304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152400" y="1066800"/>
            <a:ext cx="8839200" cy="5410200"/>
          </a:xfrm>
          <a:prstGeom prst="roundRect">
            <a:avLst>
              <a:gd name="adj" fmla="val 3521"/>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7" name="Rectangle 6"/>
          <p:cNvSpPr/>
          <p:nvPr/>
        </p:nvSpPr>
        <p:spPr>
          <a:xfrm>
            <a:off x="381000" y="1133356"/>
            <a:ext cx="8534400" cy="5724644"/>
          </a:xfrm>
          <a:prstGeom prst="rect">
            <a:avLst/>
          </a:prstGeom>
        </p:spPr>
        <p:txBody>
          <a:bodyPr wrap="square">
            <a:spAutoFit/>
          </a:bodyPr>
          <a:lstStyle/>
          <a:p>
            <a:r>
              <a:rPr lang="en-US" sz="1600" dirty="0" smtClean="0"/>
              <a:t>CSS (Cascading Style Sheets) is a language for describing the rendering of HTML and XML documents. CSS uses Selectors for binding style properties to elements in the document. These Selectors can be used by Selenium as another locating strategy.</a:t>
            </a:r>
          </a:p>
          <a:p>
            <a:endParaRPr lang="en-US" sz="1600" dirty="0" smtClean="0"/>
          </a:p>
          <a:p>
            <a:pPr lvl="1"/>
            <a:r>
              <a:rPr lang="en-US" sz="1600" dirty="0" err="1" smtClean="0">
                <a:solidFill>
                  <a:srgbClr val="00B050"/>
                </a:solidFill>
              </a:rPr>
              <a:t>css</a:t>
            </a:r>
            <a:r>
              <a:rPr lang="en-US" sz="1600" dirty="0" smtClean="0">
                <a:solidFill>
                  <a:srgbClr val="00B050"/>
                </a:solidFill>
              </a:rPr>
              <a:t>=</a:t>
            </a:r>
            <a:r>
              <a:rPr lang="en-US" sz="1600" dirty="0" err="1" smtClean="0">
                <a:solidFill>
                  <a:srgbClr val="00B050"/>
                </a:solidFill>
              </a:rPr>
              <a:t>form#loginForm</a:t>
            </a:r>
            <a:r>
              <a:rPr lang="en-US" sz="1600" dirty="0" smtClean="0">
                <a:solidFill>
                  <a:srgbClr val="00B050"/>
                </a:solidFill>
              </a:rPr>
              <a:t> </a:t>
            </a:r>
          </a:p>
          <a:p>
            <a:pPr lvl="1"/>
            <a:r>
              <a:rPr lang="en-US" sz="1600" dirty="0" err="1" smtClean="0">
                <a:solidFill>
                  <a:srgbClr val="00B050"/>
                </a:solidFill>
              </a:rPr>
              <a:t>css</a:t>
            </a:r>
            <a:r>
              <a:rPr lang="en-US" sz="1600" dirty="0" smtClean="0">
                <a:solidFill>
                  <a:srgbClr val="00B050"/>
                </a:solidFill>
              </a:rPr>
              <a:t>=input[name="username"] </a:t>
            </a:r>
          </a:p>
          <a:p>
            <a:pPr lvl="1"/>
            <a:r>
              <a:rPr lang="en-US" sz="1600" dirty="0" err="1" smtClean="0">
                <a:solidFill>
                  <a:srgbClr val="00B050"/>
                </a:solidFill>
              </a:rPr>
              <a:t>css</a:t>
            </a:r>
            <a:r>
              <a:rPr lang="en-US" sz="1600" dirty="0" smtClean="0">
                <a:solidFill>
                  <a:srgbClr val="00B050"/>
                </a:solidFill>
              </a:rPr>
              <a:t>=</a:t>
            </a:r>
            <a:r>
              <a:rPr lang="en-US" sz="1600" dirty="0" err="1" smtClean="0">
                <a:solidFill>
                  <a:srgbClr val="00B050"/>
                </a:solidFill>
              </a:rPr>
              <a:t>input.required</a:t>
            </a:r>
            <a:r>
              <a:rPr lang="en-US" sz="1600" dirty="0" smtClean="0">
                <a:solidFill>
                  <a:srgbClr val="00B050"/>
                </a:solidFill>
              </a:rPr>
              <a:t>[type="text"] </a:t>
            </a:r>
          </a:p>
          <a:p>
            <a:pPr lvl="1"/>
            <a:r>
              <a:rPr lang="en-US" sz="1600" dirty="0" err="1" smtClean="0">
                <a:solidFill>
                  <a:srgbClr val="00B050"/>
                </a:solidFill>
              </a:rPr>
              <a:t>css</a:t>
            </a:r>
            <a:r>
              <a:rPr lang="en-US" sz="1600" dirty="0" smtClean="0">
                <a:solidFill>
                  <a:srgbClr val="00B050"/>
                </a:solidFill>
              </a:rPr>
              <a:t>=</a:t>
            </a:r>
            <a:r>
              <a:rPr lang="en-US" sz="1600" dirty="0" err="1" smtClean="0">
                <a:solidFill>
                  <a:srgbClr val="00B050"/>
                </a:solidFill>
              </a:rPr>
              <a:t>input.passfield</a:t>
            </a:r>
            <a:r>
              <a:rPr lang="en-US" sz="1600" dirty="0" smtClean="0">
                <a:solidFill>
                  <a:srgbClr val="00B050"/>
                </a:solidFill>
              </a:rPr>
              <a:t> </a:t>
            </a:r>
          </a:p>
          <a:p>
            <a:pPr lvl="1"/>
            <a:r>
              <a:rPr lang="en-US" sz="1600" dirty="0" err="1" smtClean="0">
                <a:solidFill>
                  <a:srgbClr val="00B050"/>
                </a:solidFill>
              </a:rPr>
              <a:t>css</a:t>
            </a:r>
            <a:r>
              <a:rPr lang="en-US" sz="1600" dirty="0" smtClean="0">
                <a:solidFill>
                  <a:srgbClr val="00B050"/>
                </a:solidFill>
              </a:rPr>
              <a:t>=#</a:t>
            </a:r>
            <a:r>
              <a:rPr lang="en-US" sz="1600" dirty="0" err="1" smtClean="0">
                <a:solidFill>
                  <a:srgbClr val="00B050"/>
                </a:solidFill>
              </a:rPr>
              <a:t>loginForm</a:t>
            </a:r>
            <a:r>
              <a:rPr lang="en-US" sz="1600" dirty="0" smtClean="0">
                <a:solidFill>
                  <a:srgbClr val="00B050"/>
                </a:solidFill>
              </a:rPr>
              <a:t> input[type="button"] </a:t>
            </a:r>
          </a:p>
          <a:p>
            <a:pPr lvl="1"/>
            <a:endParaRPr lang="en-US" sz="1600" dirty="0" smtClean="0">
              <a:solidFill>
                <a:srgbClr val="00B050"/>
              </a:solidFill>
            </a:endParaRPr>
          </a:p>
          <a:p>
            <a:endParaRPr lang="en-US" sz="1600" b="1" dirty="0" smtClean="0"/>
          </a:p>
          <a:p>
            <a:r>
              <a:rPr lang="en-US" sz="1600" b="1" dirty="0" smtClean="0"/>
              <a:t>PROS</a:t>
            </a:r>
            <a:r>
              <a:rPr lang="en-US" sz="1600" dirty="0" smtClean="0"/>
              <a:t>:</a:t>
            </a:r>
          </a:p>
          <a:p>
            <a:pPr lvl="1"/>
            <a:r>
              <a:rPr lang="en-US" sz="1600" dirty="0" smtClean="0"/>
              <a:t>It is much faster than </a:t>
            </a:r>
            <a:r>
              <a:rPr lang="en-US" sz="1600" dirty="0" err="1" smtClean="0"/>
              <a:t>XPath</a:t>
            </a:r>
            <a:r>
              <a:rPr lang="en-US" sz="1600" dirty="0" smtClean="0"/>
              <a:t> </a:t>
            </a:r>
          </a:p>
          <a:p>
            <a:pPr lvl="1"/>
            <a:r>
              <a:rPr lang="en-US" sz="1600" dirty="0" smtClean="0"/>
              <a:t>Provides a good balance between structure and attributes </a:t>
            </a:r>
          </a:p>
          <a:p>
            <a:pPr lvl="1"/>
            <a:r>
              <a:rPr lang="en-US" sz="1600" dirty="0" smtClean="0"/>
              <a:t>Allows for selection of elements by their surrounding context </a:t>
            </a:r>
          </a:p>
          <a:p>
            <a:r>
              <a:rPr lang="en-US" sz="1600" b="1" dirty="0" smtClean="0"/>
              <a:t>CONS</a:t>
            </a:r>
            <a:r>
              <a:rPr lang="en-US" sz="1600" dirty="0" smtClean="0"/>
              <a:t>:</a:t>
            </a:r>
          </a:p>
          <a:p>
            <a:r>
              <a:rPr lang="en-US" sz="1600" dirty="0" smtClean="0"/>
              <a:t>	They tend to be more complex and require a steeper learning curve </a:t>
            </a:r>
          </a:p>
          <a:p>
            <a:pPr lvl="1"/>
            <a:endParaRPr lang="en-US" sz="1600" dirty="0" smtClean="0">
              <a:solidFill>
                <a:srgbClr val="00B050"/>
              </a:solidFill>
            </a:endParaRPr>
          </a:p>
          <a:p>
            <a:endParaRPr lang="en-US" sz="16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19</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Type of Locator</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a:lnSpc>
                <a:spcPts val="2500"/>
              </a:lnSpc>
            </a:pPr>
            <a:r>
              <a:rPr lang="en-US" sz="1600" dirty="0" smtClean="0"/>
              <a:t>Locators can be classified into two categories: </a:t>
            </a:r>
          </a:p>
          <a:p>
            <a:pPr>
              <a:lnSpc>
                <a:spcPts val="2500"/>
              </a:lnSpc>
            </a:pPr>
            <a:r>
              <a:rPr lang="en-US" sz="1600" dirty="0" smtClean="0"/>
              <a:t>Structure-based locators: locators that rely on the structure of the page to find elements. </a:t>
            </a:r>
          </a:p>
          <a:p>
            <a:pPr marL="627063" lvl="1" indent="-169863">
              <a:lnSpc>
                <a:spcPts val="2500"/>
              </a:lnSpc>
              <a:buFont typeface="Arial" pitchFamily="34" charset="0"/>
              <a:buChar char="•"/>
            </a:pPr>
            <a:r>
              <a:rPr lang="en-US" sz="1600" dirty="0" err="1" smtClean="0"/>
              <a:t>XPath</a:t>
            </a:r>
            <a:r>
              <a:rPr lang="en-US" sz="1600" dirty="0" smtClean="0"/>
              <a:t> </a:t>
            </a:r>
          </a:p>
          <a:p>
            <a:pPr marL="627063" lvl="1" indent="-169863">
              <a:lnSpc>
                <a:spcPts val="2500"/>
              </a:lnSpc>
              <a:buFont typeface="Arial" pitchFamily="34" charset="0"/>
              <a:buChar char="•"/>
            </a:pPr>
            <a:r>
              <a:rPr lang="en-US" sz="1600" dirty="0" smtClean="0"/>
              <a:t>DOM </a:t>
            </a:r>
          </a:p>
          <a:p>
            <a:pPr marL="627063" lvl="1" indent="-169863">
              <a:lnSpc>
                <a:spcPts val="2500"/>
              </a:lnSpc>
              <a:buFont typeface="Arial" pitchFamily="34" charset="0"/>
              <a:buChar char="•"/>
            </a:pPr>
            <a:r>
              <a:rPr lang="en-US" sz="1600" dirty="0" smtClean="0"/>
              <a:t>CSS </a:t>
            </a:r>
          </a:p>
          <a:p>
            <a:pPr>
              <a:lnSpc>
                <a:spcPts val="2500"/>
              </a:lnSpc>
            </a:pPr>
            <a:r>
              <a:rPr lang="en-US" sz="1600" dirty="0" smtClean="0"/>
              <a:t>Attributes-based locators: locators that relies on the attributes of the elements to locate them </a:t>
            </a:r>
          </a:p>
          <a:p>
            <a:pPr marL="682625" lvl="1" indent="-225425">
              <a:lnSpc>
                <a:spcPts val="2500"/>
              </a:lnSpc>
              <a:buFont typeface="Arial" pitchFamily="34" charset="0"/>
              <a:buChar char="•"/>
            </a:pPr>
            <a:r>
              <a:rPr lang="en-US" sz="1600" dirty="0" smtClean="0"/>
              <a:t>Identifier </a:t>
            </a:r>
          </a:p>
          <a:p>
            <a:pPr marL="682625" lvl="1" indent="-225425">
              <a:lnSpc>
                <a:spcPts val="2500"/>
              </a:lnSpc>
              <a:buFont typeface="Arial" pitchFamily="34" charset="0"/>
              <a:buChar char="•"/>
            </a:pPr>
            <a:r>
              <a:rPr lang="en-US" sz="1600" dirty="0" smtClean="0"/>
              <a:t>Id </a:t>
            </a:r>
          </a:p>
          <a:p>
            <a:pPr marL="682625" lvl="1" indent="-225425">
              <a:lnSpc>
                <a:spcPts val="2500"/>
              </a:lnSpc>
              <a:buFont typeface="Arial" pitchFamily="34" charset="0"/>
              <a:buChar char="•"/>
            </a:pPr>
            <a:r>
              <a:rPr lang="en-US" sz="1600" dirty="0" smtClean="0"/>
              <a:t>Name </a:t>
            </a:r>
          </a:p>
          <a:p>
            <a:pPr marL="682625" lvl="1" indent="-225425">
              <a:lnSpc>
                <a:spcPts val="2500"/>
              </a:lnSpc>
              <a:buFont typeface="Arial" pitchFamily="34" charset="0"/>
              <a:buChar char="•"/>
            </a:pPr>
            <a:r>
              <a:rPr lang="en-US" sz="1600" dirty="0" smtClean="0"/>
              <a:t>Link </a:t>
            </a:r>
          </a:p>
          <a:p>
            <a:pPr marL="682625" lvl="1" indent="-225425">
              <a:lnSpc>
                <a:spcPts val="2500"/>
              </a:lnSpc>
              <a:buFont typeface="Arial" pitchFamily="34" charset="0"/>
              <a:buChar char="•"/>
            </a:pPr>
            <a:r>
              <a:rPr lang="en-US" sz="1600" dirty="0" smtClean="0"/>
              <a:t>CSS </a:t>
            </a:r>
          </a:p>
          <a:p>
            <a:pPr>
              <a:lnSpc>
                <a:spcPts val="2500"/>
              </a:lnSpc>
            </a:pPr>
            <a:r>
              <a:rPr lang="en-US" sz="1600" dirty="0" smtClean="0"/>
              <a:t>Most experienced Selenium users recommend CSS as their locating strategy of choice as it’s considerably faster than </a:t>
            </a:r>
            <a:r>
              <a:rPr lang="en-US" sz="1600" dirty="0" err="1" smtClean="0"/>
              <a:t>Xpath</a:t>
            </a:r>
            <a:r>
              <a:rPr lang="en-US" sz="1600" dirty="0" smtClean="0"/>
              <a:t>. It is the most flexible and gives a good balance between using structure and attributes to find the elements. </a:t>
            </a:r>
          </a:p>
          <a:p>
            <a:pPr>
              <a:lnSpc>
                <a:spcPts val="2500"/>
              </a:lnSpc>
            </a:pP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IDE - Introduction</a:t>
            </a:r>
            <a:endParaRPr lang="en-US" sz="2800" b="1" dirty="0"/>
          </a:p>
        </p:txBody>
      </p:sp>
      <p:sp>
        <p:nvSpPr>
          <p:cNvPr id="6" name="Rounded Rectangle 5"/>
          <p:cNvSpPr/>
          <p:nvPr/>
        </p:nvSpPr>
        <p:spPr bwMode="auto">
          <a:xfrm>
            <a:off x="152400" y="1219200"/>
            <a:ext cx="47244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Selenium IDE is a Firefox add-in used for record and play the test cases </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Recorded script by default generate HTML code, it can changed to Java, C#, PHP, Ruby language </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Test scripts code can be customized based on the requirement.</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Selenium IDE is used to find the object properties.</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It can be used for simple test case automation</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Multiple test case can be executed using Selenium IDE</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“Log” functions will display the error message and information message of test execution </a:t>
            </a:r>
          </a:p>
          <a:p>
            <a:pPr marL="91440" indent="-91440" eaLnBrk="0" hangingPunct="0">
              <a:lnSpc>
                <a:spcPct val="140000"/>
              </a:lnSpc>
              <a:spcBef>
                <a:spcPct val="20000"/>
              </a:spcBef>
              <a:buClr>
                <a:schemeClr val="accent2"/>
              </a:buClr>
              <a:buFont typeface="Arial" pitchFamily="34" charset="0"/>
              <a:buChar char="•"/>
              <a:defRPr/>
            </a:pPr>
            <a:endParaRPr lang="en-US" sz="1600" kern="0" dirty="0">
              <a:latin typeface="Arial" charset="0"/>
              <a:cs typeface="Arial" charset="0"/>
            </a:endParaRPr>
          </a:p>
        </p:txBody>
      </p:sp>
      <p:pic>
        <p:nvPicPr>
          <p:cNvPr id="1026" name="Picture 2"/>
          <p:cNvPicPr>
            <a:picLocks noChangeAspect="1" noChangeArrowheads="1"/>
          </p:cNvPicPr>
          <p:nvPr/>
        </p:nvPicPr>
        <p:blipFill>
          <a:blip r:embed="rId2" cstate="print"/>
          <a:srcRect/>
          <a:stretch>
            <a:fillRect/>
          </a:stretch>
        </p:blipFill>
        <p:spPr bwMode="auto">
          <a:xfrm>
            <a:off x="5125573" y="1447800"/>
            <a:ext cx="3789827" cy="4586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20</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Matching Patterns - </a:t>
            </a:r>
            <a:r>
              <a:rPr lang="en-US" sz="2800" b="1" dirty="0" err="1" smtClean="0"/>
              <a:t>Globbing</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304800" y="1371600"/>
            <a:ext cx="8610600" cy="4401205"/>
          </a:xfrm>
          <a:prstGeom prst="rect">
            <a:avLst/>
          </a:prstGeom>
        </p:spPr>
        <p:txBody>
          <a:bodyPr wrap="square">
            <a:spAutoFit/>
          </a:bodyPr>
          <a:lstStyle/>
          <a:p>
            <a:r>
              <a:rPr lang="en-US" dirty="0" smtClean="0"/>
              <a:t>There are three types of patterns: </a:t>
            </a:r>
            <a:r>
              <a:rPr lang="en-US" i="1" dirty="0" err="1" smtClean="0"/>
              <a:t>globbing</a:t>
            </a:r>
            <a:r>
              <a:rPr lang="en-US" dirty="0" smtClean="0"/>
              <a:t>, </a:t>
            </a:r>
            <a:r>
              <a:rPr lang="en-US" i="1" dirty="0" smtClean="0"/>
              <a:t>regular expressions</a:t>
            </a:r>
            <a:r>
              <a:rPr lang="en-US" dirty="0" smtClean="0"/>
              <a:t>, and </a:t>
            </a:r>
            <a:r>
              <a:rPr lang="en-US" i="1" dirty="0" smtClean="0"/>
              <a:t>exact</a:t>
            </a:r>
          </a:p>
          <a:p>
            <a:endParaRPr lang="en-US" i="1" dirty="0" smtClean="0"/>
          </a:p>
          <a:p>
            <a:r>
              <a:rPr lang="en-US" sz="1600" dirty="0" err="1" smtClean="0"/>
              <a:t>Globbing</a:t>
            </a:r>
            <a:r>
              <a:rPr lang="en-US" sz="1600" dirty="0" smtClean="0"/>
              <a:t> Patterns:</a:t>
            </a:r>
          </a:p>
          <a:p>
            <a:pPr lvl="1">
              <a:buFont typeface="Arial" pitchFamily="34" charset="0"/>
              <a:buChar char="•"/>
            </a:pPr>
            <a:r>
              <a:rPr lang="en-US" sz="1600" b="1" dirty="0" smtClean="0"/>
              <a:t>  </a:t>
            </a:r>
            <a:r>
              <a:rPr lang="en-US" sz="1600" dirty="0" smtClean="0"/>
              <a:t>Most people are familiar with </a:t>
            </a:r>
            <a:r>
              <a:rPr lang="en-US" sz="1600" dirty="0" err="1" smtClean="0"/>
              <a:t>globbing</a:t>
            </a:r>
            <a:r>
              <a:rPr lang="en-US" sz="1600" dirty="0" smtClean="0"/>
              <a:t> as it is utilized in filename expansion at a DOS or Unix/Linux command line such as </a:t>
            </a:r>
            <a:r>
              <a:rPr lang="en-US" sz="1600" dirty="0" err="1" smtClean="0"/>
              <a:t>ls</a:t>
            </a:r>
            <a:r>
              <a:rPr lang="en-US" sz="1600" dirty="0" smtClean="0"/>
              <a:t> *.c</a:t>
            </a:r>
            <a:r>
              <a:rPr lang="en-US" sz="1600" b="1" dirty="0" smtClean="0"/>
              <a:t>   </a:t>
            </a:r>
          </a:p>
          <a:p>
            <a:pPr lvl="1">
              <a:buFont typeface="Arial" pitchFamily="34" charset="0"/>
              <a:buChar char="•"/>
            </a:pPr>
            <a:r>
              <a:rPr lang="en-US" sz="1600" b="1" dirty="0" smtClean="0"/>
              <a:t>  *</a:t>
            </a:r>
            <a:r>
              <a:rPr lang="en-US" sz="1600" dirty="0" smtClean="0"/>
              <a:t> which translates to “match anything,” i.e., nothing, a single character, or many characters.</a:t>
            </a:r>
          </a:p>
          <a:p>
            <a:pPr marL="688975" lvl="1" indent="-231775">
              <a:buFont typeface="Arial" pitchFamily="34" charset="0"/>
              <a:buChar char="•"/>
            </a:pPr>
            <a:r>
              <a:rPr lang="en-US" sz="1600" dirty="0" smtClean="0"/>
              <a:t>[</a:t>
            </a:r>
            <a:r>
              <a:rPr lang="en-US" sz="1600" dirty="0" err="1" smtClean="0"/>
              <a:t>aeiou</a:t>
            </a:r>
            <a:r>
              <a:rPr lang="en-US" sz="1600" dirty="0" smtClean="0"/>
              <a:t>] matches any lowercase vowel</a:t>
            </a:r>
          </a:p>
          <a:p>
            <a:pPr marL="688975" lvl="1" indent="-231775">
              <a:buFont typeface="Arial" pitchFamily="34" charset="0"/>
              <a:buChar char="•"/>
            </a:pPr>
            <a:r>
              <a:rPr lang="en-US" sz="1600" dirty="0" smtClean="0"/>
              <a:t>[0-9] matches any digit</a:t>
            </a:r>
          </a:p>
          <a:p>
            <a:pPr marL="688975" lvl="1" indent="-231775">
              <a:buFont typeface="Arial" pitchFamily="34" charset="0"/>
              <a:buChar char="•"/>
            </a:pPr>
            <a:r>
              <a:rPr lang="en-US" sz="1600" dirty="0" smtClean="0"/>
              <a:t>[a-zA-Z0-9] matches any alphanumeric character</a:t>
            </a:r>
          </a:p>
          <a:p>
            <a:pPr marL="688975" lvl="1" indent="-231775">
              <a:buFont typeface="Arial" pitchFamily="34" charset="0"/>
              <a:buChar char="•"/>
            </a:pPr>
            <a:r>
              <a:rPr lang="en-US" sz="1600" dirty="0" smtClean="0"/>
              <a:t>To specify a </a:t>
            </a:r>
            <a:r>
              <a:rPr lang="en-US" sz="1600" dirty="0" err="1" smtClean="0"/>
              <a:t>globbing</a:t>
            </a:r>
            <a:r>
              <a:rPr lang="en-US" sz="1600" dirty="0" smtClean="0"/>
              <a:t> pattern parameter for a </a:t>
            </a:r>
            <a:r>
              <a:rPr lang="en-US" sz="1600" dirty="0" err="1" smtClean="0"/>
              <a:t>Selenese</a:t>
            </a:r>
            <a:r>
              <a:rPr lang="en-US" sz="1600" dirty="0" smtClean="0"/>
              <a:t> command, you can prefix the pattern with a </a:t>
            </a:r>
            <a:r>
              <a:rPr lang="en-US" sz="1600" b="1" dirty="0" smtClean="0"/>
              <a:t>glob:</a:t>
            </a:r>
            <a:r>
              <a:rPr lang="en-US" sz="1600" dirty="0" smtClean="0"/>
              <a:t> label</a:t>
            </a:r>
          </a:p>
          <a:p>
            <a:pPr marL="688975" lvl="1" indent="-231775">
              <a:buFont typeface="Arial" pitchFamily="34" charset="0"/>
              <a:buChar char="•"/>
            </a:pPr>
            <a:endParaRPr lang="en-US" sz="1600" dirty="0" smtClean="0"/>
          </a:p>
          <a:p>
            <a:pPr marL="688975" lvl="1" indent="-231775">
              <a:buFont typeface="Arial" pitchFamily="34" charset="0"/>
              <a:buChar char="•"/>
            </a:pPr>
            <a:endParaRPr lang="en-US" sz="1600" dirty="0" smtClean="0"/>
          </a:p>
          <a:p>
            <a:pPr marL="688975" lvl="1" indent="-231775">
              <a:buFont typeface="Arial" pitchFamily="34" charset="0"/>
              <a:buChar char="•"/>
            </a:pPr>
            <a:endParaRPr lang="en-US" sz="1600" dirty="0" smtClean="0"/>
          </a:p>
          <a:p>
            <a:r>
              <a:rPr lang="en-US" dirty="0" smtClean="0"/>
              <a:t> </a:t>
            </a:r>
          </a:p>
          <a:p>
            <a:endParaRPr lang="en-US" dirty="0"/>
          </a:p>
        </p:txBody>
      </p:sp>
      <p:graphicFrame>
        <p:nvGraphicFramePr>
          <p:cNvPr id="7" name="Table 6"/>
          <p:cNvGraphicFramePr>
            <a:graphicFrameLocks noGrp="1"/>
          </p:cNvGraphicFramePr>
          <p:nvPr/>
        </p:nvGraphicFramePr>
        <p:xfrm>
          <a:off x="838200" y="4754880"/>
          <a:ext cx="7315200" cy="1112520"/>
        </p:xfrm>
        <a:graphic>
          <a:graphicData uri="http://schemas.openxmlformats.org/drawingml/2006/table">
            <a:tbl>
              <a:tblPr firstRow="1" bandRow="1">
                <a:tableStyleId>{5940675A-B579-460E-94D1-54222C63F5DA}</a:tableStyleId>
              </a:tblPr>
              <a:tblGrid>
                <a:gridCol w="1600200"/>
                <a:gridCol w="4343400"/>
                <a:gridCol w="1371600"/>
              </a:tblGrid>
              <a:tr h="370840">
                <a:tc>
                  <a:txBody>
                    <a:bodyPr/>
                    <a:lstStyle/>
                    <a:p>
                      <a:pPr algn="ctr"/>
                      <a:r>
                        <a:rPr lang="en-US" b="1" dirty="0" smtClean="0"/>
                        <a:t>Command</a:t>
                      </a:r>
                      <a:endParaRPr lang="en-US" dirty="0"/>
                    </a:p>
                  </a:txBody>
                  <a:tcPr/>
                </a:tc>
                <a:tc>
                  <a:txBody>
                    <a:bodyPr/>
                    <a:lstStyle/>
                    <a:p>
                      <a:pPr algn="ctr"/>
                      <a:r>
                        <a:rPr lang="en-US" b="1" dirty="0" smtClean="0"/>
                        <a:t>Target</a:t>
                      </a:r>
                      <a:endParaRPr lang="en-US" dirty="0"/>
                    </a:p>
                  </a:txBody>
                  <a:tcPr/>
                </a:tc>
                <a:tc>
                  <a:txBody>
                    <a:bodyPr/>
                    <a:lstStyle/>
                    <a:p>
                      <a:pPr algn="ctr"/>
                      <a:r>
                        <a:rPr lang="en-US" b="1" dirty="0" smtClean="0"/>
                        <a:t>Value</a:t>
                      </a:r>
                      <a:r>
                        <a:rPr lang="en-US" dirty="0" smtClean="0"/>
                        <a:t> </a:t>
                      </a:r>
                      <a:endParaRPr lang="en-US" dirty="0"/>
                    </a:p>
                  </a:txBody>
                  <a:tcPr/>
                </a:tc>
              </a:tr>
              <a:tr h="370840">
                <a:tc>
                  <a:txBody>
                    <a:bodyPr/>
                    <a:lstStyle/>
                    <a:p>
                      <a:r>
                        <a:rPr lang="en-US" dirty="0" smtClean="0"/>
                        <a:t>click</a:t>
                      </a:r>
                      <a:endParaRPr lang="en-US" dirty="0"/>
                    </a:p>
                  </a:txBody>
                  <a:tcPr/>
                </a:tc>
                <a:tc>
                  <a:txBody>
                    <a:bodyPr/>
                    <a:lstStyle/>
                    <a:p>
                      <a:r>
                        <a:rPr lang="en-US" dirty="0" smtClean="0"/>
                        <a:t>link=</a:t>
                      </a:r>
                      <a:r>
                        <a:rPr lang="en-US" dirty="0" err="1" smtClean="0"/>
                        <a:t>glob:Film</a:t>
                      </a:r>
                      <a:r>
                        <a:rPr lang="en-US" dirty="0" smtClean="0"/>
                        <a:t>*Television Department </a:t>
                      </a:r>
                      <a:endParaRPr lang="en-US" dirty="0"/>
                    </a:p>
                  </a:txBody>
                  <a:tcPr/>
                </a:tc>
                <a:tc>
                  <a:txBody>
                    <a:bodyPr/>
                    <a:lstStyle/>
                    <a:p>
                      <a:endParaRPr lang="en-US"/>
                    </a:p>
                  </a:txBody>
                  <a:tcPr/>
                </a:tc>
              </a:tr>
              <a:tr h="370840">
                <a:tc>
                  <a:txBody>
                    <a:bodyPr/>
                    <a:lstStyle/>
                    <a:p>
                      <a:r>
                        <a:rPr lang="en-US" dirty="0" err="1" smtClean="0"/>
                        <a:t>verifyTitle</a:t>
                      </a:r>
                      <a:endParaRPr lang="en-US" dirty="0"/>
                    </a:p>
                  </a:txBody>
                  <a:tcPr/>
                </a:tc>
                <a:tc>
                  <a:txBody>
                    <a:bodyPr/>
                    <a:lstStyle/>
                    <a:p>
                      <a:r>
                        <a:rPr lang="en-US" dirty="0" smtClean="0"/>
                        <a:t>glob:*Film*Television*  </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21</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Matching Patterns - Regular Expression </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76200" y="1143000"/>
            <a:ext cx="8610600" cy="2893100"/>
          </a:xfrm>
          <a:prstGeom prst="rect">
            <a:avLst/>
          </a:prstGeom>
        </p:spPr>
        <p:txBody>
          <a:bodyPr wrap="square">
            <a:spAutoFit/>
          </a:bodyPr>
          <a:lstStyle/>
          <a:p>
            <a:endParaRPr lang="en-US" i="1" dirty="0" smtClean="0"/>
          </a:p>
          <a:p>
            <a:pPr lvl="1">
              <a:buFont typeface="Arial" pitchFamily="34" charset="0"/>
              <a:buChar char="•"/>
            </a:pPr>
            <a:r>
              <a:rPr lang="en-US" sz="1600" b="1" dirty="0" smtClean="0"/>
              <a:t>  </a:t>
            </a:r>
            <a:r>
              <a:rPr lang="en-US" sz="1600" i="1" dirty="0" smtClean="0"/>
              <a:t>Regular expression</a:t>
            </a:r>
            <a:r>
              <a:rPr lang="en-US" sz="1600" dirty="0" smtClean="0"/>
              <a:t> patterns are the most powerful of the three types of patterns that </a:t>
            </a:r>
            <a:r>
              <a:rPr lang="en-US" sz="1600" dirty="0" err="1" smtClean="0"/>
              <a:t>Selenese</a:t>
            </a:r>
            <a:r>
              <a:rPr lang="en-US" sz="1600" dirty="0" smtClean="0"/>
              <a:t> supports.</a:t>
            </a:r>
            <a:endParaRPr lang="en-US" sz="1600" b="1" dirty="0" smtClean="0"/>
          </a:p>
          <a:p>
            <a:pPr lvl="1">
              <a:buFont typeface="Arial" pitchFamily="34" charset="0"/>
              <a:buChar char="•"/>
            </a:pPr>
            <a:r>
              <a:rPr lang="en-US" sz="1600" b="1" dirty="0" smtClean="0"/>
              <a:t>  </a:t>
            </a:r>
            <a:r>
              <a:rPr lang="en-US" sz="1600" dirty="0" smtClean="0"/>
              <a:t>Regular expression patterns in </a:t>
            </a:r>
            <a:r>
              <a:rPr lang="en-US" sz="1600" dirty="0" err="1" smtClean="0"/>
              <a:t>Selenese</a:t>
            </a:r>
            <a:r>
              <a:rPr lang="en-US" sz="1600" dirty="0" smtClean="0"/>
              <a:t> need to be prefixed with either </a:t>
            </a:r>
            <a:r>
              <a:rPr lang="en-US" sz="1600" dirty="0" err="1" smtClean="0"/>
              <a:t>regexp</a:t>
            </a:r>
            <a:r>
              <a:rPr lang="en-US" sz="1600" dirty="0" smtClean="0"/>
              <a:t>: or </a:t>
            </a:r>
            <a:r>
              <a:rPr lang="en-US" sz="1600" dirty="0" err="1" smtClean="0"/>
              <a:t>regexpi</a:t>
            </a:r>
            <a:r>
              <a:rPr lang="en-US" sz="1600" dirty="0" smtClean="0"/>
              <a:t>:. The former is case-sensitive; the latter is case-insensitive</a:t>
            </a:r>
          </a:p>
          <a:p>
            <a:pPr lvl="1">
              <a:buFont typeface="Arial" pitchFamily="34" charset="0"/>
              <a:buChar char="•"/>
            </a:pPr>
            <a:r>
              <a:rPr lang="en-US" sz="1600" dirty="0" smtClean="0"/>
              <a:t> Regular expression patterns allow a user to perform many tasks that would be very difficult otherwise</a:t>
            </a:r>
          </a:p>
          <a:p>
            <a:pPr marL="688975" lvl="1" indent="-231775">
              <a:buFont typeface="Arial" pitchFamily="34" charset="0"/>
              <a:buChar char="•"/>
            </a:pPr>
            <a:endParaRPr lang="en-US" sz="1600" dirty="0" smtClean="0"/>
          </a:p>
          <a:p>
            <a:pPr marL="688975" lvl="1" indent="-231775">
              <a:buFont typeface="Arial" pitchFamily="34" charset="0"/>
              <a:buChar char="•"/>
            </a:pPr>
            <a:endParaRPr lang="en-US" sz="1600" dirty="0" smtClean="0"/>
          </a:p>
          <a:p>
            <a:r>
              <a:rPr lang="en-US" dirty="0" smtClean="0"/>
              <a:t> </a:t>
            </a:r>
          </a:p>
          <a:p>
            <a:endParaRPr lang="en-US" dirty="0"/>
          </a:p>
        </p:txBody>
      </p:sp>
      <p:graphicFrame>
        <p:nvGraphicFramePr>
          <p:cNvPr id="7" name="Table 6"/>
          <p:cNvGraphicFramePr>
            <a:graphicFrameLocks noGrp="1"/>
          </p:cNvGraphicFramePr>
          <p:nvPr/>
        </p:nvGraphicFramePr>
        <p:xfrm>
          <a:off x="609600" y="3276600"/>
          <a:ext cx="7848601" cy="741680"/>
        </p:xfrm>
        <a:graphic>
          <a:graphicData uri="http://schemas.openxmlformats.org/drawingml/2006/table">
            <a:tbl>
              <a:tblPr firstRow="1" bandRow="1">
                <a:tableStyleId>{5940675A-B579-460E-94D1-54222C63F5DA}</a:tableStyleId>
              </a:tblPr>
              <a:tblGrid>
                <a:gridCol w="2207419"/>
                <a:gridCol w="4741863"/>
                <a:gridCol w="899319"/>
              </a:tblGrid>
              <a:tr h="370840">
                <a:tc>
                  <a:txBody>
                    <a:bodyPr/>
                    <a:lstStyle/>
                    <a:p>
                      <a:pPr algn="ctr"/>
                      <a:r>
                        <a:rPr lang="en-US" b="1" dirty="0" smtClean="0"/>
                        <a:t>Command</a:t>
                      </a:r>
                      <a:endParaRPr lang="en-US" dirty="0"/>
                    </a:p>
                  </a:txBody>
                  <a:tcPr/>
                </a:tc>
                <a:tc>
                  <a:txBody>
                    <a:bodyPr/>
                    <a:lstStyle/>
                    <a:p>
                      <a:pPr algn="ctr"/>
                      <a:r>
                        <a:rPr lang="en-US" b="1" dirty="0" smtClean="0"/>
                        <a:t>Target</a:t>
                      </a:r>
                      <a:endParaRPr lang="en-US" dirty="0"/>
                    </a:p>
                  </a:txBody>
                  <a:tcPr/>
                </a:tc>
                <a:tc>
                  <a:txBody>
                    <a:bodyPr/>
                    <a:lstStyle/>
                    <a:p>
                      <a:pPr algn="ctr"/>
                      <a:r>
                        <a:rPr lang="en-US" b="1" dirty="0" smtClean="0"/>
                        <a:t>Value</a:t>
                      </a:r>
                      <a:r>
                        <a:rPr lang="en-US" dirty="0" smtClean="0"/>
                        <a:t> </a:t>
                      </a:r>
                      <a:endParaRPr lang="en-US" dirty="0"/>
                    </a:p>
                  </a:txBody>
                  <a:tcPr/>
                </a:tc>
              </a:tr>
              <a:tr h="370840">
                <a:tc>
                  <a:txBody>
                    <a:bodyPr/>
                    <a:lstStyle/>
                    <a:p>
                      <a:r>
                        <a:rPr lang="en-US" dirty="0" err="1" smtClean="0"/>
                        <a:t>verifyTextPresent</a:t>
                      </a:r>
                      <a:endParaRPr lang="en-US" dirty="0"/>
                    </a:p>
                  </a:txBody>
                  <a:tcPr/>
                </a:tc>
                <a:tc>
                  <a:txBody>
                    <a:bodyPr/>
                    <a:lstStyle/>
                    <a:p>
                      <a:r>
                        <a:rPr lang="en-US" dirty="0" err="1" smtClean="0"/>
                        <a:t>regexp:Sunrise</a:t>
                      </a:r>
                      <a:r>
                        <a:rPr lang="en-US" dirty="0" smtClean="0"/>
                        <a:t>: *[0-9]{1,2}:[0-9]{2} [</a:t>
                      </a:r>
                      <a:r>
                        <a:rPr lang="en-US" dirty="0" err="1" smtClean="0"/>
                        <a:t>ap</a:t>
                      </a:r>
                      <a:r>
                        <a:rPr lang="en-US" dirty="0" smtClean="0"/>
                        <a:t>]m</a:t>
                      </a:r>
                      <a:endParaRPr lang="en-US"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609600" y="4267200"/>
          <a:ext cx="8001000" cy="2001520"/>
        </p:xfrm>
        <a:graphic>
          <a:graphicData uri="http://schemas.openxmlformats.org/drawingml/2006/table">
            <a:tbl>
              <a:tblPr firstRow="1" bandRow="1">
                <a:tableStyleId>{5940675A-B579-460E-94D1-54222C63F5DA}</a:tableStyleId>
              </a:tblPr>
              <a:tblGrid>
                <a:gridCol w="2541494"/>
                <a:gridCol w="5459506"/>
              </a:tblGrid>
              <a:tr h="370840">
                <a:tc>
                  <a:txBody>
                    <a:bodyPr/>
                    <a:lstStyle/>
                    <a:p>
                      <a:pPr marL="0" lvl="1" indent="0" algn="l">
                        <a:buFont typeface="Arial" pitchFamily="34" charset="0"/>
                        <a:buNone/>
                      </a:pPr>
                      <a:r>
                        <a:rPr lang="en-US" sz="1400" dirty="0" smtClean="0"/>
                        <a:t>Sunrise:*</a:t>
                      </a:r>
                    </a:p>
                  </a:txBody>
                  <a:tcPr/>
                </a:tc>
                <a:tc>
                  <a:txBody>
                    <a:bodyPr/>
                    <a:lstStyle/>
                    <a:p>
                      <a:pPr marL="457200" lvl="1" indent="-457200" algn="l">
                        <a:buFont typeface="Arial" pitchFamily="34" charset="0"/>
                        <a:buNone/>
                      </a:pPr>
                      <a:r>
                        <a:rPr lang="en-US" sz="1400" dirty="0" smtClean="0"/>
                        <a:t>The string </a:t>
                      </a:r>
                      <a:r>
                        <a:rPr lang="en-US" sz="1400" b="1" dirty="0" smtClean="0"/>
                        <a:t>Sunrise:</a:t>
                      </a:r>
                      <a:r>
                        <a:rPr lang="en-US" sz="1400" dirty="0" smtClean="0"/>
                        <a:t> followed by 0 or more spaces</a:t>
                      </a:r>
                    </a:p>
                  </a:txBody>
                  <a:tcPr/>
                </a:tc>
              </a:tr>
              <a:tr h="370840">
                <a:tc>
                  <a:txBody>
                    <a:bodyPr/>
                    <a:lstStyle/>
                    <a:p>
                      <a:r>
                        <a:rPr lang="en-US" sz="1400" dirty="0" smtClean="0"/>
                        <a:t>[0-9]{1,2}</a:t>
                      </a:r>
                      <a:endParaRPr lang="en-US" sz="1400" dirty="0"/>
                    </a:p>
                  </a:txBody>
                  <a:tcPr/>
                </a:tc>
                <a:tc>
                  <a:txBody>
                    <a:bodyPr/>
                    <a:lstStyle/>
                    <a:p>
                      <a:r>
                        <a:rPr lang="en-US" sz="1400" dirty="0" smtClean="0"/>
                        <a:t>1 or 2 digits (for the hour of the day)</a:t>
                      </a:r>
                      <a:endParaRPr lang="en-US" sz="1400" dirty="0"/>
                    </a:p>
                  </a:txBody>
                  <a:tcPr/>
                </a:tc>
              </a:tr>
              <a:tr h="370840">
                <a:tc>
                  <a:txBody>
                    <a:bodyPr/>
                    <a:lstStyle/>
                    <a:p>
                      <a:r>
                        <a:rPr lang="en-US" sz="1400" b="1" dirty="0" smtClean="0"/>
                        <a:t>:</a:t>
                      </a:r>
                      <a:endParaRPr lang="en-US" sz="1400" dirty="0"/>
                    </a:p>
                  </a:txBody>
                  <a:tcPr/>
                </a:tc>
                <a:tc>
                  <a:txBody>
                    <a:bodyPr/>
                    <a:lstStyle/>
                    <a:p>
                      <a:r>
                        <a:rPr lang="en-US" sz="1400" dirty="0" smtClean="0"/>
                        <a:t>(no special characters involved)</a:t>
                      </a:r>
                      <a:endParaRPr lang="en-US" sz="1400" dirty="0"/>
                    </a:p>
                  </a:txBody>
                  <a:tcPr/>
                </a:tc>
              </a:tr>
              <a:tr h="370840">
                <a:tc>
                  <a:txBody>
                    <a:bodyPr/>
                    <a:lstStyle/>
                    <a:p>
                      <a:r>
                        <a:rPr lang="en-US" sz="1400" dirty="0" smtClean="0"/>
                        <a:t>[0-9]{2}</a:t>
                      </a:r>
                      <a:endParaRPr lang="en-US" sz="1400" dirty="0"/>
                    </a:p>
                  </a:txBody>
                  <a:tcPr/>
                </a:tc>
                <a:tc>
                  <a:txBody>
                    <a:bodyPr/>
                    <a:lstStyle/>
                    <a:p>
                      <a:r>
                        <a:rPr lang="en-US" sz="1400" dirty="0" smtClean="0"/>
                        <a:t>2 digits (for the minutes) followed by a space [</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dirty="0" err="1" smtClean="0"/>
                        <a:t>ap</a:t>
                      </a:r>
                      <a:r>
                        <a:rPr lang="en-US" sz="1400" dirty="0" smtClean="0"/>
                        <a:t>]m</a:t>
                      </a:r>
                    </a:p>
                    <a:p>
                      <a:endParaRPr lang="en-US" sz="1400" dirty="0"/>
                    </a:p>
                  </a:txBody>
                  <a:tcPr/>
                </a:tc>
                <a:tc>
                  <a:txBody>
                    <a:bodyPr/>
                    <a:lstStyle/>
                    <a:p>
                      <a:r>
                        <a:rPr lang="en-US" sz="1400" dirty="0" smtClean="0"/>
                        <a:t>“a” or “p” followed by “m” (am or pm)</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22</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Matching Patterns - Exact</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76200" y="1143000"/>
            <a:ext cx="8610600" cy="3093154"/>
          </a:xfrm>
          <a:prstGeom prst="rect">
            <a:avLst/>
          </a:prstGeom>
        </p:spPr>
        <p:txBody>
          <a:bodyPr wrap="square">
            <a:spAutoFit/>
          </a:bodyPr>
          <a:lstStyle/>
          <a:p>
            <a:pPr>
              <a:lnSpc>
                <a:spcPts val="2600"/>
              </a:lnSpc>
            </a:pPr>
            <a:endParaRPr lang="en-US" i="1" dirty="0" smtClean="0"/>
          </a:p>
          <a:p>
            <a:pPr lvl="1">
              <a:lnSpc>
                <a:spcPts val="2600"/>
              </a:lnSpc>
              <a:buFont typeface="Arial" pitchFamily="34" charset="0"/>
              <a:buChar char="•"/>
            </a:pPr>
            <a:r>
              <a:rPr lang="en-US" sz="1600" b="1" dirty="0" smtClean="0"/>
              <a:t> </a:t>
            </a:r>
            <a:r>
              <a:rPr lang="en-US" sz="1600" dirty="0" smtClean="0"/>
              <a:t>The </a:t>
            </a:r>
            <a:r>
              <a:rPr lang="en-US" sz="1600" b="1" dirty="0" smtClean="0"/>
              <a:t>exact</a:t>
            </a:r>
            <a:r>
              <a:rPr lang="en-US" sz="1600" dirty="0" smtClean="0"/>
              <a:t> type of Selenium pattern is of marginal usefulness.</a:t>
            </a:r>
            <a:endParaRPr lang="en-US" sz="1600" b="1" dirty="0" smtClean="0"/>
          </a:p>
          <a:p>
            <a:pPr lvl="1">
              <a:lnSpc>
                <a:spcPts val="2600"/>
              </a:lnSpc>
              <a:buFont typeface="Arial" pitchFamily="34" charset="0"/>
              <a:buChar char="•"/>
            </a:pPr>
            <a:r>
              <a:rPr lang="en-US" sz="1600" b="1" dirty="0" smtClean="0"/>
              <a:t> </a:t>
            </a:r>
            <a:r>
              <a:rPr lang="en-US" sz="1600" dirty="0" smtClean="0"/>
              <a:t>The exact: prefix could be used to create an </a:t>
            </a:r>
            <a:r>
              <a:rPr lang="en-US" sz="1600" b="1" dirty="0" smtClean="0"/>
              <a:t>exact</a:t>
            </a:r>
            <a:r>
              <a:rPr lang="en-US" sz="1600" dirty="0" smtClean="0"/>
              <a:t> pattern</a:t>
            </a:r>
          </a:p>
          <a:p>
            <a:pPr lvl="1">
              <a:lnSpc>
                <a:spcPts val="2600"/>
              </a:lnSpc>
              <a:buFont typeface="Arial" pitchFamily="34" charset="0"/>
              <a:buChar char="•"/>
            </a:pPr>
            <a:r>
              <a:rPr lang="en-US" sz="1600" dirty="0" smtClean="0"/>
              <a:t> It uses no special characters at all. So, if you needed to look for an actual asterisk character (which is special for both </a:t>
            </a:r>
            <a:r>
              <a:rPr lang="en-US" sz="1600" dirty="0" err="1" smtClean="0"/>
              <a:t>globbing</a:t>
            </a:r>
            <a:r>
              <a:rPr lang="en-US" sz="1600" dirty="0" smtClean="0"/>
              <a:t> and regular expression patterns)</a:t>
            </a:r>
          </a:p>
          <a:p>
            <a:pPr marL="688975" lvl="1" indent="-231775">
              <a:lnSpc>
                <a:spcPts val="2600"/>
              </a:lnSpc>
              <a:buFont typeface="Arial" pitchFamily="34" charset="0"/>
              <a:buChar char="•"/>
            </a:pPr>
            <a:endParaRPr lang="en-US" sz="1600" dirty="0" smtClean="0"/>
          </a:p>
          <a:p>
            <a:pPr marL="688975" lvl="1" indent="-231775">
              <a:lnSpc>
                <a:spcPts val="2600"/>
              </a:lnSpc>
              <a:buFont typeface="Arial" pitchFamily="34" charset="0"/>
              <a:buChar char="•"/>
            </a:pPr>
            <a:endParaRPr lang="en-US" sz="1600" dirty="0" smtClean="0"/>
          </a:p>
          <a:p>
            <a:pPr>
              <a:lnSpc>
                <a:spcPts val="2600"/>
              </a:lnSpc>
            </a:pPr>
            <a:r>
              <a:rPr lang="en-US" dirty="0" smtClean="0"/>
              <a:t> </a:t>
            </a:r>
          </a:p>
          <a:p>
            <a:pPr>
              <a:lnSpc>
                <a:spcPts val="2600"/>
              </a:lnSpc>
            </a:pPr>
            <a:endParaRPr lang="en-US" dirty="0"/>
          </a:p>
        </p:txBody>
      </p:sp>
      <p:graphicFrame>
        <p:nvGraphicFramePr>
          <p:cNvPr id="7" name="Table 6"/>
          <p:cNvGraphicFramePr>
            <a:graphicFrameLocks noGrp="1"/>
          </p:cNvGraphicFramePr>
          <p:nvPr/>
        </p:nvGraphicFramePr>
        <p:xfrm>
          <a:off x="609600" y="3276600"/>
          <a:ext cx="7848601" cy="741680"/>
        </p:xfrm>
        <a:graphic>
          <a:graphicData uri="http://schemas.openxmlformats.org/drawingml/2006/table">
            <a:tbl>
              <a:tblPr firstRow="1" bandRow="1">
                <a:tableStyleId>{5940675A-B579-460E-94D1-54222C63F5DA}</a:tableStyleId>
              </a:tblPr>
              <a:tblGrid>
                <a:gridCol w="2207419"/>
                <a:gridCol w="4040981"/>
                <a:gridCol w="1600201"/>
              </a:tblGrid>
              <a:tr h="370840">
                <a:tc>
                  <a:txBody>
                    <a:bodyPr/>
                    <a:lstStyle/>
                    <a:p>
                      <a:pPr algn="ctr"/>
                      <a:r>
                        <a:rPr lang="en-US" b="1" dirty="0" smtClean="0"/>
                        <a:t>Command</a:t>
                      </a:r>
                      <a:endParaRPr lang="en-US" dirty="0"/>
                    </a:p>
                  </a:txBody>
                  <a:tcPr/>
                </a:tc>
                <a:tc>
                  <a:txBody>
                    <a:bodyPr/>
                    <a:lstStyle/>
                    <a:p>
                      <a:pPr algn="ctr"/>
                      <a:r>
                        <a:rPr lang="en-US" b="1" dirty="0" smtClean="0"/>
                        <a:t>Target</a:t>
                      </a:r>
                      <a:endParaRPr lang="en-US" dirty="0"/>
                    </a:p>
                  </a:txBody>
                  <a:tcPr/>
                </a:tc>
                <a:tc>
                  <a:txBody>
                    <a:bodyPr/>
                    <a:lstStyle/>
                    <a:p>
                      <a:pPr algn="ctr"/>
                      <a:r>
                        <a:rPr lang="en-US" b="1" dirty="0" smtClean="0"/>
                        <a:t>Value</a:t>
                      </a:r>
                      <a:r>
                        <a:rPr lang="en-US" dirty="0" smtClean="0"/>
                        <a:t> </a:t>
                      </a:r>
                      <a:endParaRPr lang="en-US" dirty="0"/>
                    </a:p>
                  </a:txBody>
                  <a:tcPr/>
                </a:tc>
              </a:tr>
              <a:tr h="370840">
                <a:tc>
                  <a:txBody>
                    <a:bodyPr/>
                    <a:lstStyle/>
                    <a:p>
                      <a:r>
                        <a:rPr lang="en-US" dirty="0" smtClean="0"/>
                        <a:t>select</a:t>
                      </a:r>
                      <a:endParaRPr lang="en-US" dirty="0"/>
                    </a:p>
                  </a:txBody>
                  <a:tcPr/>
                </a:tc>
                <a:tc>
                  <a:txBody>
                    <a:bodyPr/>
                    <a:lstStyle/>
                    <a:p>
                      <a:r>
                        <a:rPr lang="en-US" dirty="0" smtClean="0"/>
                        <a:t>//select</a:t>
                      </a:r>
                      <a:endParaRPr lang="en-US" dirty="0"/>
                    </a:p>
                  </a:txBody>
                  <a:tcPr/>
                </a:tc>
                <a:tc>
                  <a:txBody>
                    <a:bodyPr/>
                    <a:lstStyle/>
                    <a:p>
                      <a:r>
                        <a:rPr lang="en-US" dirty="0" err="1" smtClean="0"/>
                        <a:t>exact:Real</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23</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Store Commands and Selenium Variables</a:t>
            </a:r>
            <a:endParaRPr lang="en-US" sz="2800" b="1" dirty="0"/>
          </a:p>
        </p:txBody>
      </p:sp>
      <p:sp>
        <p:nvSpPr>
          <p:cNvPr id="6" name="Rounded Rectangle 5"/>
          <p:cNvSpPr/>
          <p:nvPr/>
        </p:nvSpPr>
        <p:spPr bwMode="auto">
          <a:xfrm>
            <a:off x="152400" y="1143000"/>
            <a:ext cx="8839200" cy="53340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5" name="Rectangle 4"/>
          <p:cNvSpPr/>
          <p:nvPr/>
        </p:nvSpPr>
        <p:spPr>
          <a:xfrm>
            <a:off x="228600" y="1295400"/>
            <a:ext cx="8686800" cy="5324535"/>
          </a:xfrm>
          <a:prstGeom prst="rect">
            <a:avLst/>
          </a:prstGeom>
        </p:spPr>
        <p:txBody>
          <a:bodyPr wrap="square">
            <a:spAutoFit/>
          </a:bodyPr>
          <a:lstStyle/>
          <a:p>
            <a:r>
              <a:rPr lang="en-US" sz="1600" dirty="0" smtClean="0"/>
              <a:t>The plain </a:t>
            </a:r>
            <a:r>
              <a:rPr lang="en-US" sz="1600" i="1" dirty="0" smtClean="0"/>
              <a:t>store</a:t>
            </a:r>
            <a:r>
              <a:rPr lang="en-US" sz="1600" dirty="0" smtClean="0"/>
              <a:t> command is the most basic of the many store commands and can be used to simply store a constant value in a selenium variable</a:t>
            </a:r>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dirty="0" smtClean="0"/>
              <a:t>To access the value of a variable, enclose the variable in curly brackets ({}) and precede it with a dollar sign like this.</a:t>
            </a:r>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err="1" smtClean="0"/>
              <a:t>storeElementPresent</a:t>
            </a:r>
            <a:endParaRPr lang="en-US" sz="1600" b="1" dirty="0" smtClean="0"/>
          </a:p>
          <a:p>
            <a:r>
              <a:rPr lang="en-US" sz="1600" dirty="0" smtClean="0"/>
              <a:t>It simply stores a </a:t>
            </a:r>
            <a:r>
              <a:rPr lang="en-US" sz="1600" dirty="0" err="1" smtClean="0"/>
              <a:t>boolean</a:t>
            </a:r>
            <a:r>
              <a:rPr lang="en-US" sz="1600" dirty="0" smtClean="0"/>
              <a:t> value–”true” or “false”–depending on whether the UI element is found.</a:t>
            </a:r>
          </a:p>
          <a:p>
            <a:r>
              <a:rPr lang="en-US" sz="1600" b="1" dirty="0" err="1" smtClean="0"/>
              <a:t>storeText</a:t>
            </a:r>
            <a:endParaRPr lang="en-US" sz="1600" b="1" dirty="0" smtClean="0"/>
          </a:p>
          <a:p>
            <a:r>
              <a:rPr lang="en-US" sz="1600" dirty="0" err="1" smtClean="0"/>
              <a:t>StoreText</a:t>
            </a:r>
            <a:r>
              <a:rPr lang="en-US" sz="1600" dirty="0" smtClean="0"/>
              <a:t> corresponds to </a:t>
            </a:r>
            <a:r>
              <a:rPr lang="en-US" sz="1600" dirty="0" err="1" smtClean="0"/>
              <a:t>verifyText</a:t>
            </a:r>
            <a:r>
              <a:rPr lang="en-US" sz="1600" dirty="0" smtClean="0"/>
              <a:t>. It uses a locater to identify specific page text. </a:t>
            </a:r>
          </a:p>
          <a:p>
            <a:r>
              <a:rPr lang="en-US" sz="1600" b="1" dirty="0" err="1" smtClean="0"/>
              <a:t>storeEval</a:t>
            </a:r>
            <a:endParaRPr lang="en-US" sz="1600" b="1" dirty="0" smtClean="0"/>
          </a:p>
          <a:p>
            <a:r>
              <a:rPr lang="en-US" sz="1600" dirty="0" err="1" smtClean="0"/>
              <a:t>StoreEval</a:t>
            </a:r>
            <a:r>
              <a:rPr lang="en-US" sz="1600" dirty="0" smtClean="0"/>
              <a:t> allows the test to store the result of running the script in a variable.</a:t>
            </a:r>
            <a:endParaRPr lang="en-US" sz="1600" dirty="0"/>
          </a:p>
        </p:txBody>
      </p:sp>
      <p:graphicFrame>
        <p:nvGraphicFramePr>
          <p:cNvPr id="8" name="Table 7"/>
          <p:cNvGraphicFramePr>
            <a:graphicFrameLocks noGrp="1"/>
          </p:cNvGraphicFramePr>
          <p:nvPr/>
        </p:nvGraphicFramePr>
        <p:xfrm>
          <a:off x="457200" y="2001520"/>
          <a:ext cx="5181600" cy="741680"/>
        </p:xfrm>
        <a:graphic>
          <a:graphicData uri="http://schemas.openxmlformats.org/drawingml/2006/table">
            <a:tbl>
              <a:tblPr firstRow="1" bandRow="1">
                <a:tableStyleId>{5940675A-B579-460E-94D1-54222C63F5DA}</a:tableStyleId>
              </a:tblPr>
              <a:tblGrid>
                <a:gridCol w="1457325"/>
                <a:gridCol w="2200274"/>
                <a:gridCol w="1524001"/>
              </a:tblGrid>
              <a:tr h="370840">
                <a:tc>
                  <a:txBody>
                    <a:bodyPr/>
                    <a:lstStyle/>
                    <a:p>
                      <a:pPr algn="ctr"/>
                      <a:r>
                        <a:rPr lang="en-US" b="1" dirty="0" smtClean="0"/>
                        <a:t>Command</a:t>
                      </a:r>
                      <a:endParaRPr lang="en-US" dirty="0"/>
                    </a:p>
                  </a:txBody>
                  <a:tcPr/>
                </a:tc>
                <a:tc>
                  <a:txBody>
                    <a:bodyPr/>
                    <a:lstStyle/>
                    <a:p>
                      <a:pPr algn="ctr"/>
                      <a:r>
                        <a:rPr lang="en-US" b="1" dirty="0" smtClean="0"/>
                        <a:t>Target</a:t>
                      </a:r>
                      <a:endParaRPr lang="en-US" dirty="0"/>
                    </a:p>
                  </a:txBody>
                  <a:tcPr/>
                </a:tc>
                <a:tc>
                  <a:txBody>
                    <a:bodyPr/>
                    <a:lstStyle/>
                    <a:p>
                      <a:pPr algn="ctr"/>
                      <a:r>
                        <a:rPr lang="en-US" b="1" dirty="0" smtClean="0"/>
                        <a:t>Value</a:t>
                      </a:r>
                      <a:r>
                        <a:rPr lang="en-US" dirty="0" smtClean="0"/>
                        <a:t> </a:t>
                      </a:r>
                      <a:endParaRPr lang="en-US" dirty="0"/>
                    </a:p>
                  </a:txBody>
                  <a:tcPr/>
                </a:tc>
              </a:tr>
              <a:tr h="370840">
                <a:tc>
                  <a:txBody>
                    <a:bodyPr/>
                    <a:lstStyle/>
                    <a:p>
                      <a:r>
                        <a:rPr lang="en-US" dirty="0" smtClean="0"/>
                        <a:t>store</a:t>
                      </a:r>
                      <a:endParaRPr lang="en-US" dirty="0"/>
                    </a:p>
                  </a:txBody>
                  <a:tcPr/>
                </a:tc>
                <a:tc>
                  <a:txBody>
                    <a:bodyPr/>
                    <a:lstStyle/>
                    <a:p>
                      <a:r>
                        <a:rPr lang="en-US" dirty="0" smtClean="0"/>
                        <a:t>test@test.com</a:t>
                      </a:r>
                      <a:endParaRPr lang="en-US" dirty="0"/>
                    </a:p>
                  </a:txBody>
                  <a:tcPr/>
                </a:tc>
                <a:tc>
                  <a:txBody>
                    <a:bodyPr/>
                    <a:lstStyle/>
                    <a:p>
                      <a:r>
                        <a:rPr lang="en-US" dirty="0" smtClean="0"/>
                        <a:t>email</a:t>
                      </a:r>
                      <a:endParaRPr lang="en-US" dirty="0"/>
                    </a:p>
                  </a:txBody>
                  <a:tcPr/>
                </a:tc>
              </a:tr>
            </a:tbl>
          </a:graphicData>
        </a:graphic>
      </p:graphicFrame>
      <p:graphicFrame>
        <p:nvGraphicFramePr>
          <p:cNvPr id="9" name="Table 8"/>
          <p:cNvGraphicFramePr>
            <a:graphicFrameLocks noGrp="1"/>
          </p:cNvGraphicFramePr>
          <p:nvPr/>
        </p:nvGraphicFramePr>
        <p:xfrm>
          <a:off x="457200" y="3733800"/>
          <a:ext cx="5334000" cy="741680"/>
        </p:xfrm>
        <a:graphic>
          <a:graphicData uri="http://schemas.openxmlformats.org/drawingml/2006/table">
            <a:tbl>
              <a:tblPr firstRow="1" bandRow="1">
                <a:tableStyleId>{5940675A-B579-460E-94D1-54222C63F5DA}</a:tableStyleId>
              </a:tblPr>
              <a:tblGrid>
                <a:gridCol w="1500187"/>
                <a:gridCol w="2264988"/>
                <a:gridCol w="1568825"/>
              </a:tblGrid>
              <a:tr h="370840">
                <a:tc>
                  <a:txBody>
                    <a:bodyPr/>
                    <a:lstStyle/>
                    <a:p>
                      <a:pPr algn="ctr"/>
                      <a:r>
                        <a:rPr lang="en-US" b="1" dirty="0" smtClean="0"/>
                        <a:t>Command</a:t>
                      </a:r>
                      <a:endParaRPr lang="en-US" dirty="0"/>
                    </a:p>
                  </a:txBody>
                  <a:tcPr/>
                </a:tc>
                <a:tc>
                  <a:txBody>
                    <a:bodyPr/>
                    <a:lstStyle/>
                    <a:p>
                      <a:pPr algn="ctr"/>
                      <a:r>
                        <a:rPr lang="en-US" b="1" dirty="0" smtClean="0"/>
                        <a:t>Target</a:t>
                      </a:r>
                      <a:endParaRPr lang="en-US" dirty="0"/>
                    </a:p>
                  </a:txBody>
                  <a:tcPr/>
                </a:tc>
                <a:tc>
                  <a:txBody>
                    <a:bodyPr/>
                    <a:lstStyle/>
                    <a:p>
                      <a:pPr algn="ctr"/>
                      <a:r>
                        <a:rPr lang="en-US" b="1" dirty="0" smtClean="0"/>
                        <a:t>Value</a:t>
                      </a:r>
                      <a:r>
                        <a:rPr lang="en-US" dirty="0" smtClean="0"/>
                        <a:t> </a:t>
                      </a:r>
                      <a:endParaRPr lang="en-US" dirty="0"/>
                    </a:p>
                  </a:txBody>
                  <a:tcPr/>
                </a:tc>
              </a:tr>
              <a:tr h="370840">
                <a:tc>
                  <a:txBody>
                    <a:bodyPr/>
                    <a:lstStyle/>
                    <a:p>
                      <a:r>
                        <a:rPr lang="en-US" dirty="0" smtClean="0"/>
                        <a:t>type</a:t>
                      </a:r>
                      <a:endParaRPr lang="en-US" dirty="0"/>
                    </a:p>
                  </a:txBody>
                  <a:tcPr/>
                </a:tc>
                <a:tc>
                  <a:txBody>
                    <a:bodyPr/>
                    <a:lstStyle/>
                    <a:p>
                      <a:r>
                        <a:rPr lang="en-US" dirty="0" smtClean="0"/>
                        <a:t>Id=email</a:t>
                      </a:r>
                      <a:endParaRPr lang="en-US" dirty="0"/>
                    </a:p>
                  </a:txBody>
                  <a:tcPr/>
                </a:tc>
                <a:tc>
                  <a:txBody>
                    <a:bodyPr/>
                    <a:lstStyle/>
                    <a:p>
                      <a:r>
                        <a:rPr lang="en-US" dirty="0" smtClean="0"/>
                        <a:t>${email}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24</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Debugging</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457200" y="1447800"/>
            <a:ext cx="8153400" cy="4062651"/>
          </a:xfrm>
          <a:prstGeom prst="rect">
            <a:avLst/>
          </a:prstGeom>
        </p:spPr>
        <p:txBody>
          <a:bodyPr wrap="square">
            <a:spAutoFit/>
          </a:bodyPr>
          <a:lstStyle/>
          <a:p>
            <a:r>
              <a:rPr lang="en-US" dirty="0" smtClean="0"/>
              <a:t>Debugging means finding and fixing errors in your test case. This is a normal part of test case development</a:t>
            </a:r>
          </a:p>
          <a:p>
            <a:pPr lvl="1">
              <a:buFont typeface="Arial" pitchFamily="34" charset="0"/>
              <a:buChar char="•"/>
            </a:pPr>
            <a:r>
              <a:rPr lang="en-US" b="1" dirty="0" smtClean="0"/>
              <a:t> </a:t>
            </a:r>
            <a:r>
              <a:rPr lang="en-US" dirty="0" smtClean="0"/>
              <a:t>Breakpoints and </a:t>
            </a:r>
            <a:r>
              <a:rPr lang="en-US" dirty="0" err="1" smtClean="0"/>
              <a:t>Startpoints</a:t>
            </a:r>
            <a:endParaRPr lang="en-US" dirty="0" smtClean="0"/>
          </a:p>
          <a:p>
            <a:pPr lvl="2">
              <a:buFont typeface="Arial" pitchFamily="34" charset="0"/>
              <a:buChar char="•"/>
            </a:pPr>
            <a:r>
              <a:rPr lang="en-US" sz="1600" dirty="0" smtClean="0"/>
              <a:t> select a command, right-click, and from the context menu select </a:t>
            </a:r>
            <a:r>
              <a:rPr lang="en-US" sz="1600" i="1" dirty="0" smtClean="0"/>
              <a:t>Toggle Breakpoint</a:t>
            </a:r>
            <a:r>
              <a:rPr lang="en-US" sz="1600" dirty="0" smtClean="0"/>
              <a:t>.</a:t>
            </a:r>
          </a:p>
          <a:p>
            <a:pPr lvl="1">
              <a:buFont typeface="Arial" pitchFamily="34" charset="0"/>
              <a:buChar char="•"/>
            </a:pPr>
            <a:r>
              <a:rPr lang="en-US" dirty="0" smtClean="0"/>
              <a:t> Stepping Through a </a:t>
            </a:r>
            <a:r>
              <a:rPr lang="en-US" dirty="0" err="1" smtClean="0"/>
              <a:t>Testcase</a:t>
            </a:r>
            <a:endParaRPr lang="en-US" dirty="0" smtClean="0"/>
          </a:p>
          <a:p>
            <a:pPr lvl="1">
              <a:buFont typeface="Arial" pitchFamily="34" charset="0"/>
              <a:buChar char="•"/>
            </a:pPr>
            <a:r>
              <a:rPr lang="en-US" dirty="0" smtClean="0"/>
              <a:t> Find Button</a:t>
            </a:r>
          </a:p>
          <a:p>
            <a:pPr lvl="2">
              <a:buFont typeface="Arial" pitchFamily="34" charset="0"/>
              <a:buChar char="•"/>
            </a:pPr>
            <a:r>
              <a:rPr lang="en-US" sz="1600" dirty="0" smtClean="0"/>
              <a:t> The Find button is used to see which UI element on the currently displayed webpage (in the browser) is used in the currently selected Selenium command.</a:t>
            </a:r>
          </a:p>
          <a:p>
            <a:pPr lvl="1">
              <a:buFont typeface="Arial" pitchFamily="34" charset="0"/>
              <a:buChar char="•"/>
            </a:pPr>
            <a:r>
              <a:rPr lang="en-US" dirty="0" smtClean="0"/>
              <a:t> Page Source for Debugging</a:t>
            </a:r>
          </a:p>
          <a:p>
            <a:pPr lvl="2">
              <a:buFont typeface="Arial" pitchFamily="34" charset="0"/>
              <a:buChar char="•"/>
            </a:pPr>
            <a:r>
              <a:rPr lang="en-US" sz="1600" dirty="0" smtClean="0"/>
              <a:t> Simply right-click the webpage and select ‘View-&gt;Page Source.</a:t>
            </a:r>
          </a:p>
          <a:p>
            <a:pPr lvl="1">
              <a:buFont typeface="Arial" pitchFamily="34" charset="0"/>
              <a:buChar char="•"/>
            </a:pPr>
            <a:r>
              <a:rPr lang="en-US" dirty="0" smtClean="0"/>
              <a:t> Locator Assistance</a:t>
            </a:r>
          </a:p>
          <a:p>
            <a:pPr lvl="2">
              <a:buFont typeface="Arial" pitchFamily="34" charset="0"/>
              <a:buChar char="•"/>
            </a:pPr>
            <a:r>
              <a:rPr lang="en-US" dirty="0" smtClean="0"/>
              <a:t> U</a:t>
            </a:r>
            <a:r>
              <a:rPr lang="en-US" sz="1600" dirty="0" smtClean="0"/>
              <a:t>seful for learning more about locators, and is often needed to help one build a different type of locator than the type that was recorded</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0" y="71438"/>
            <a:ext cx="8153400" cy="838200"/>
          </a:xfrm>
          <a:prstGeom prst="rect">
            <a:avLst/>
          </a:prstGeom>
          <a:noFill/>
          <a:ln w="9525">
            <a:noFill/>
            <a:miter lim="800000"/>
            <a:headEnd/>
            <a:tailEnd/>
          </a:ln>
        </p:spPr>
        <p:txBody>
          <a:bodyPr anchor="ctr"/>
          <a:lstStyle/>
          <a:p>
            <a:endParaRPr lang="en-US" sz="2400" b="1">
              <a:solidFill>
                <a:schemeClr val="bg1"/>
              </a:solidFill>
            </a:endParaRPr>
          </a:p>
        </p:txBody>
      </p:sp>
      <p:sp>
        <p:nvSpPr>
          <p:cNvPr id="57" name="Subtitle 56"/>
          <p:cNvSpPr>
            <a:spLocks noGrp="1"/>
          </p:cNvSpPr>
          <p:nvPr>
            <p:ph type="subTitle" idx="1"/>
          </p:nvPr>
        </p:nvSpPr>
        <p:spPr>
          <a:xfrm>
            <a:off x="3352800" y="2590800"/>
            <a:ext cx="5334000" cy="1219200"/>
          </a:xfrm>
        </p:spPr>
        <p:txBody>
          <a:bodyPr/>
          <a:lstStyle/>
          <a:p>
            <a:pPr>
              <a:defRPr/>
            </a:pPr>
            <a:r>
              <a:rPr lang="en-US" sz="7200" dirty="0" smtClean="0">
                <a:solidFill>
                  <a:schemeClr val="tx2">
                    <a:lumMod val="60000"/>
                    <a:lumOff val="40000"/>
                  </a:schemeClr>
                </a:solidFill>
              </a:rPr>
              <a:t>Thank</a:t>
            </a:r>
            <a:r>
              <a:rPr lang="en-US" dirty="0" smtClean="0">
                <a:solidFill>
                  <a:schemeClr val="tx2">
                    <a:lumMod val="60000"/>
                    <a:lumOff val="40000"/>
                  </a:schemeClr>
                </a:solidFill>
              </a:rPr>
              <a:t> </a:t>
            </a:r>
            <a:r>
              <a:rPr lang="en-US" sz="7200" dirty="0" smtClean="0">
                <a:solidFill>
                  <a:schemeClr val="tx2">
                    <a:lumMod val="60000"/>
                    <a:lumOff val="40000"/>
                  </a:schemeClr>
                </a:solidFill>
              </a:rPr>
              <a:t>You</a:t>
            </a:r>
            <a:endParaRPr lang="en-US" sz="72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3</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IDE - Installation</a:t>
            </a:r>
            <a:endParaRPr lang="en-US" sz="2800" b="1" dirty="0"/>
          </a:p>
        </p:txBody>
      </p:sp>
      <p:sp>
        <p:nvSpPr>
          <p:cNvPr id="6" name="Rounded Rectangle 5"/>
          <p:cNvSpPr/>
          <p:nvPr/>
        </p:nvSpPr>
        <p:spPr bwMode="auto">
          <a:xfrm>
            <a:off x="152400" y="1219200"/>
            <a:ext cx="495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t"/>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Download the Selenium IDE from the </a:t>
            </a:r>
            <a:r>
              <a:rPr lang="en-US" sz="1600" kern="0" dirty="0" smtClean="0">
                <a:solidFill>
                  <a:schemeClr val="accent2"/>
                </a:solidFill>
                <a:latin typeface="Arial" charset="0"/>
                <a:cs typeface="Arial" charset="0"/>
              </a:rPr>
              <a:t>http://seleniumhq.org/download/</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Install the Selenium IDE add-on in the Firefox browser</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Click on the ‘Install Now’ in the add-on window pop-up</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Restart the Firefox browser</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Go to the Tools menu and check it the Selenium IDE</a:t>
            </a:r>
          </a:p>
          <a:p>
            <a:pPr marL="91440"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Click on the Selenium IDE, it opens the Selenium IDE tool.</a:t>
            </a:r>
            <a:endParaRPr lang="en-US" sz="1600" kern="0" dirty="0">
              <a:latin typeface="Arial" charset="0"/>
              <a:cs typeface="Arial" charset="0"/>
            </a:endParaRPr>
          </a:p>
        </p:txBody>
      </p:sp>
      <p:pic>
        <p:nvPicPr>
          <p:cNvPr id="1026" name="Picture 2"/>
          <p:cNvPicPr>
            <a:picLocks noChangeAspect="1" noChangeArrowheads="1"/>
          </p:cNvPicPr>
          <p:nvPr/>
        </p:nvPicPr>
        <p:blipFill>
          <a:blip r:embed="rId2" cstate="print"/>
          <a:srcRect r="48275"/>
          <a:stretch>
            <a:fillRect/>
          </a:stretch>
        </p:blipFill>
        <p:spPr bwMode="auto">
          <a:xfrm>
            <a:off x="5257800" y="1600200"/>
            <a:ext cx="3505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4</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IDE – Interface Features</a:t>
            </a:r>
            <a:endParaRPr lang="en-US" sz="2800" b="1" dirty="0"/>
          </a:p>
        </p:txBody>
      </p:sp>
      <p:sp>
        <p:nvSpPr>
          <p:cNvPr id="6" name="Rounded Rectangle 5"/>
          <p:cNvSpPr/>
          <p:nvPr/>
        </p:nvSpPr>
        <p:spPr bwMode="auto">
          <a:xfrm>
            <a:off x="152400" y="1219200"/>
            <a:ext cx="8534400" cy="51816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b="1" kern="0" dirty="0" smtClean="0">
                <a:latin typeface="Arial" charset="0"/>
                <a:cs typeface="Arial" charset="0"/>
              </a:rPr>
              <a:t>Menu Bar</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Create Test case and Test Suite</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Save/Open the Test case</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Copy, Paste and Delete the command </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Record and Play, Clipboard Format</a:t>
            </a:r>
          </a:p>
          <a:p>
            <a:pPr marL="91440" indent="-91440" eaLnBrk="0" hangingPunct="0">
              <a:lnSpc>
                <a:spcPct val="140000"/>
              </a:lnSpc>
              <a:spcBef>
                <a:spcPct val="20000"/>
              </a:spcBef>
              <a:buClr>
                <a:schemeClr val="accent2"/>
              </a:buClr>
              <a:buFont typeface="Arial" pitchFamily="34" charset="0"/>
              <a:buChar char="•"/>
              <a:defRPr/>
            </a:pPr>
            <a:r>
              <a:rPr lang="en-US" sz="1600" b="1" kern="0" dirty="0" smtClean="0">
                <a:latin typeface="Arial" charset="0"/>
                <a:cs typeface="Arial" charset="0"/>
              </a:rPr>
              <a:t>Action bar</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r>
              <a:rPr lang="en-US" sz="1600" dirty="0" smtClean="0"/>
              <a:t>Speed Control: controls how fast your test case runs.</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r>
              <a:rPr lang="en-US" sz="1600" dirty="0" smtClean="0"/>
              <a:t>Run All: Runs the entire test suite when a test suite with multiple test cases is loaded</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r>
              <a:rPr lang="en-US" sz="1600" dirty="0" smtClean="0"/>
              <a:t>Runs the currently selected test.</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r>
              <a:rPr lang="en-US" sz="1600" dirty="0" smtClean="0"/>
              <a:t>Allows stopping and re-starting of a running test case</a:t>
            </a:r>
          </a:p>
          <a:p>
            <a:pPr marL="548640" lvl="1" indent="-91440" eaLnBrk="0" hangingPunct="0">
              <a:lnSpc>
                <a:spcPct val="140000"/>
              </a:lnSpc>
              <a:spcBef>
                <a:spcPct val="20000"/>
              </a:spcBef>
              <a:buClr>
                <a:schemeClr val="accent2"/>
              </a:buClr>
              <a:buFont typeface="Arial" pitchFamily="34" charset="0"/>
              <a:buChar char="•"/>
              <a:defRPr/>
            </a:pPr>
            <a:r>
              <a:rPr lang="en-US" sz="1600" dirty="0" smtClean="0"/>
              <a:t>         Allows you to “step” through a test case by running it one command at a time.</a:t>
            </a:r>
          </a:p>
          <a:p>
            <a:pPr marL="548640" lvl="1" indent="-91440" eaLnBrk="0" hangingPunct="0">
              <a:lnSpc>
                <a:spcPct val="140000"/>
              </a:lnSpc>
              <a:spcBef>
                <a:spcPct val="20000"/>
              </a:spcBef>
              <a:buClr>
                <a:schemeClr val="accent2"/>
              </a:buClr>
              <a:buFont typeface="Arial" pitchFamily="34" charset="0"/>
              <a:buChar char="•"/>
              <a:defRPr/>
            </a:pPr>
            <a:r>
              <a:rPr lang="en-US" sz="1600" kern="0" dirty="0" smtClean="0">
                <a:latin typeface="Arial" charset="0"/>
                <a:cs typeface="Arial" charset="0"/>
              </a:rPr>
              <a:t>         </a:t>
            </a:r>
            <a:r>
              <a:rPr lang="en-US" sz="1600" dirty="0" smtClean="0"/>
              <a:t>Records the user’s browser actions</a:t>
            </a:r>
            <a:endParaRPr lang="en-US" sz="1600" kern="0" dirty="0" smtClean="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endParaRPr lang="en-US" sz="1600" kern="0" dirty="0">
              <a:latin typeface="Arial" charset="0"/>
              <a:cs typeface="Arial" charset="0"/>
            </a:endParaRPr>
          </a:p>
        </p:txBody>
      </p:sp>
      <p:pic>
        <p:nvPicPr>
          <p:cNvPr id="2051" name="Picture 3"/>
          <p:cNvPicPr>
            <a:picLocks noChangeAspect="1" noChangeArrowheads="1"/>
          </p:cNvPicPr>
          <p:nvPr/>
        </p:nvPicPr>
        <p:blipFill>
          <a:blip r:embed="rId2" cstate="print"/>
          <a:srcRect/>
          <a:stretch>
            <a:fillRect/>
          </a:stretch>
        </p:blipFill>
        <p:spPr bwMode="auto">
          <a:xfrm>
            <a:off x="1066800" y="3733800"/>
            <a:ext cx="1205948" cy="308187"/>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143000" y="4114800"/>
            <a:ext cx="387213" cy="26193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066800" y="4800600"/>
            <a:ext cx="323850" cy="28575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1066800" y="6019800"/>
            <a:ext cx="228600" cy="276225"/>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1066800" y="5638800"/>
            <a:ext cx="247650" cy="22860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1066800" y="5257800"/>
            <a:ext cx="24765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5</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IDE – Interface Features(Cont…)</a:t>
            </a:r>
            <a:endParaRPr lang="en-US" sz="2800" b="1" dirty="0"/>
          </a:p>
        </p:txBody>
      </p:sp>
      <p:sp>
        <p:nvSpPr>
          <p:cNvPr id="6" name="Rounded Rectangle 5"/>
          <p:cNvSpPr/>
          <p:nvPr/>
        </p:nvSpPr>
        <p:spPr bwMode="auto">
          <a:xfrm>
            <a:off x="152400" y="1066800"/>
            <a:ext cx="5791200" cy="5486400"/>
          </a:xfrm>
          <a:prstGeom prst="roundRect">
            <a:avLst>
              <a:gd name="adj" fmla="val 6117"/>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b="1" kern="0" dirty="0" err="1" smtClean="0">
                <a:latin typeface="Arial" charset="0"/>
                <a:cs typeface="Arial" charset="0"/>
              </a:rPr>
              <a:t>Testcase</a:t>
            </a:r>
            <a:r>
              <a:rPr lang="en-US" sz="1600" b="1" kern="0" dirty="0" smtClean="0">
                <a:latin typeface="Arial" charset="0"/>
                <a:cs typeface="Arial" charset="0"/>
              </a:rPr>
              <a:t> pane</a:t>
            </a:r>
          </a:p>
          <a:p>
            <a:pPr marL="573088" lvl="1" indent="-341313" eaLnBrk="0" hangingPunct="0">
              <a:lnSpc>
                <a:spcPct val="140000"/>
              </a:lnSpc>
              <a:spcBef>
                <a:spcPct val="20000"/>
              </a:spcBef>
              <a:buClr>
                <a:schemeClr val="accent2"/>
              </a:buClr>
              <a:buFont typeface="Arial" pitchFamily="34" charset="0"/>
              <a:buChar char="•"/>
              <a:defRPr/>
            </a:pPr>
            <a:r>
              <a:rPr lang="en-US" sz="1600" b="1" kern="0" dirty="0" smtClean="0">
                <a:latin typeface="Arial" charset="0"/>
                <a:cs typeface="Arial" charset="0"/>
              </a:rPr>
              <a:t> </a:t>
            </a:r>
            <a:r>
              <a:rPr lang="en-US" sz="1400" kern="0" dirty="0" smtClean="0">
                <a:latin typeface="Arial" charset="0"/>
                <a:cs typeface="Arial" charset="0"/>
              </a:rPr>
              <a:t>It displays the ‘table’ format and source code</a:t>
            </a:r>
          </a:p>
          <a:p>
            <a:pPr marL="573088" lvl="1" indent="-341313" eaLnBrk="0" hangingPunct="0">
              <a:lnSpc>
                <a:spcPct val="140000"/>
              </a:lnSpc>
              <a:spcBef>
                <a:spcPct val="20000"/>
              </a:spcBef>
              <a:buClr>
                <a:schemeClr val="accent2"/>
              </a:buClr>
              <a:buFont typeface="Arial" pitchFamily="34" charset="0"/>
              <a:buChar char="•"/>
              <a:defRPr/>
            </a:pPr>
            <a:r>
              <a:rPr lang="en-US" sz="1400" kern="0" dirty="0" smtClean="0">
                <a:latin typeface="Arial" charset="0"/>
                <a:cs typeface="Arial" charset="0"/>
              </a:rPr>
              <a:t> By default, HTML code will be displayed in the source code</a:t>
            </a:r>
          </a:p>
          <a:p>
            <a:pPr marL="573088" lvl="1" indent="-341313" eaLnBrk="0" hangingPunct="0">
              <a:lnSpc>
                <a:spcPct val="140000"/>
              </a:lnSpc>
              <a:spcBef>
                <a:spcPct val="20000"/>
              </a:spcBef>
              <a:buClr>
                <a:schemeClr val="accent2"/>
              </a:buClr>
              <a:buFont typeface="Arial" pitchFamily="34" charset="0"/>
              <a:buChar char="•"/>
              <a:defRPr/>
            </a:pPr>
            <a:r>
              <a:rPr lang="en-US" sz="1400" kern="0" dirty="0" smtClean="0">
                <a:latin typeface="Arial" charset="0"/>
                <a:cs typeface="Arial" charset="0"/>
              </a:rPr>
              <a:t> </a:t>
            </a:r>
            <a:r>
              <a:rPr lang="en-US" sz="1400" dirty="0" smtClean="0"/>
              <a:t>The Command, Target, and Value entry fields display the currently selected command along with its parameters</a:t>
            </a:r>
            <a:r>
              <a:rPr lang="en-US" sz="1400" kern="0" dirty="0" smtClean="0">
                <a:latin typeface="Arial" charset="0"/>
                <a:cs typeface="Arial" charset="0"/>
              </a:rPr>
              <a:t> </a:t>
            </a:r>
          </a:p>
          <a:p>
            <a:pPr marL="573088" lvl="1" indent="-341313" eaLnBrk="0" hangingPunct="0">
              <a:lnSpc>
                <a:spcPct val="140000"/>
              </a:lnSpc>
              <a:spcBef>
                <a:spcPct val="20000"/>
              </a:spcBef>
              <a:buClr>
                <a:schemeClr val="accent2"/>
              </a:buClr>
              <a:buFont typeface="Arial" pitchFamily="34" charset="0"/>
              <a:buChar char="•"/>
              <a:defRPr/>
            </a:pPr>
            <a:r>
              <a:rPr lang="en-US" sz="1400" dirty="0" smtClean="0"/>
              <a:t>‘Find’ button highlights the target of the locator on the page </a:t>
            </a:r>
          </a:p>
          <a:p>
            <a:pPr marL="91440" indent="-91440" eaLnBrk="0" hangingPunct="0">
              <a:lnSpc>
                <a:spcPct val="140000"/>
              </a:lnSpc>
              <a:spcBef>
                <a:spcPct val="20000"/>
              </a:spcBef>
              <a:buClr>
                <a:schemeClr val="accent2"/>
              </a:buClr>
              <a:defRPr/>
            </a:pPr>
            <a:r>
              <a:rPr lang="en-US" sz="1600" b="1" dirty="0" smtClean="0"/>
              <a:t>Log/Reference/UI-Element/Rollup Pane</a:t>
            </a:r>
          </a:p>
          <a:p>
            <a:pPr marL="573088" lvl="1" indent="-341313" eaLnBrk="0" hangingPunct="0">
              <a:lnSpc>
                <a:spcPct val="140000"/>
              </a:lnSpc>
              <a:spcBef>
                <a:spcPct val="20000"/>
              </a:spcBef>
              <a:buClr>
                <a:schemeClr val="accent2"/>
              </a:buClr>
              <a:buFont typeface="Arial" pitchFamily="34" charset="0"/>
              <a:buChar char="•"/>
              <a:defRPr/>
            </a:pPr>
            <a:r>
              <a:rPr lang="en-US" sz="1600" b="1" kern="0" dirty="0" smtClean="0">
                <a:latin typeface="Arial" charset="0"/>
                <a:cs typeface="Arial" charset="0"/>
              </a:rPr>
              <a:t> </a:t>
            </a:r>
            <a:r>
              <a:rPr lang="en-US" sz="1400" b="1" kern="0" dirty="0" smtClean="0">
                <a:latin typeface="Arial" charset="0"/>
                <a:cs typeface="Arial" charset="0"/>
              </a:rPr>
              <a:t>Log -</a:t>
            </a:r>
            <a:r>
              <a:rPr lang="en-US" sz="1400" kern="0" dirty="0" smtClean="0">
                <a:latin typeface="Arial" charset="0"/>
                <a:cs typeface="Arial" charset="0"/>
              </a:rPr>
              <a:t>T</a:t>
            </a:r>
            <a:r>
              <a:rPr lang="en-US" sz="1400" dirty="0" smtClean="0"/>
              <a:t>est case, error messages and information messages are displayed, useful for debugging</a:t>
            </a:r>
          </a:p>
          <a:p>
            <a:pPr marL="573088" lvl="1" indent="-341313" eaLnBrk="0" hangingPunct="0">
              <a:lnSpc>
                <a:spcPct val="140000"/>
              </a:lnSpc>
              <a:spcBef>
                <a:spcPct val="20000"/>
              </a:spcBef>
              <a:buClr>
                <a:schemeClr val="accent2"/>
              </a:buClr>
              <a:buFont typeface="Arial" pitchFamily="34" charset="0"/>
              <a:buChar char="•"/>
              <a:defRPr/>
            </a:pPr>
            <a:r>
              <a:rPr lang="en-US" sz="1400" b="1" dirty="0" smtClean="0"/>
              <a:t>Reference - </a:t>
            </a:r>
            <a:r>
              <a:rPr lang="en-US" sz="1400" dirty="0" smtClean="0"/>
              <a:t>Reference pane will display documentation on the </a:t>
            </a:r>
            <a:r>
              <a:rPr lang="en-US" sz="1400" dirty="0" err="1" smtClean="0"/>
              <a:t>selenese</a:t>
            </a:r>
            <a:r>
              <a:rPr lang="en-US" sz="1400" dirty="0" smtClean="0"/>
              <a:t> command</a:t>
            </a:r>
          </a:p>
          <a:p>
            <a:pPr marL="573088" lvl="1" indent="-341313" eaLnBrk="0" hangingPunct="0">
              <a:lnSpc>
                <a:spcPct val="140000"/>
              </a:lnSpc>
              <a:spcBef>
                <a:spcPct val="20000"/>
              </a:spcBef>
              <a:buClr>
                <a:schemeClr val="accent2"/>
              </a:buClr>
              <a:buFont typeface="Arial" pitchFamily="34" charset="0"/>
              <a:buChar char="•"/>
              <a:defRPr/>
            </a:pPr>
            <a:r>
              <a:rPr lang="en-US" sz="1400" dirty="0" smtClean="0"/>
              <a:t> </a:t>
            </a:r>
            <a:r>
              <a:rPr lang="en-US" sz="1400" b="1" dirty="0" smtClean="0"/>
              <a:t>UI-Element -  </a:t>
            </a:r>
            <a:r>
              <a:rPr lang="en-US" sz="1400" dirty="0" smtClean="0"/>
              <a:t>Mapping between a meaningful name for a page element</a:t>
            </a:r>
            <a:endParaRPr lang="en-US" sz="1400" b="1" dirty="0" smtClean="0"/>
          </a:p>
          <a:p>
            <a:pPr marL="573088" lvl="1" indent="-341313" eaLnBrk="0" hangingPunct="0">
              <a:lnSpc>
                <a:spcPct val="140000"/>
              </a:lnSpc>
              <a:spcBef>
                <a:spcPct val="20000"/>
              </a:spcBef>
              <a:buClr>
                <a:schemeClr val="accent2"/>
              </a:buClr>
              <a:buFont typeface="Arial" pitchFamily="34" charset="0"/>
              <a:buChar char="•"/>
              <a:defRPr/>
            </a:pPr>
            <a:r>
              <a:rPr lang="en-US" sz="1400" b="1" dirty="0" smtClean="0"/>
              <a:t> Rollup -</a:t>
            </a:r>
            <a:r>
              <a:rPr lang="en-US" sz="1400" dirty="0" smtClean="0"/>
              <a:t> set of Selenium commands that are grouped into one single command </a:t>
            </a: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pic>
        <p:nvPicPr>
          <p:cNvPr id="3074" name="Picture 2"/>
          <p:cNvPicPr>
            <a:picLocks noChangeAspect="1" noChangeArrowheads="1"/>
          </p:cNvPicPr>
          <p:nvPr/>
        </p:nvPicPr>
        <p:blipFill>
          <a:blip r:embed="rId2" cstate="print"/>
          <a:srcRect/>
          <a:stretch>
            <a:fillRect/>
          </a:stretch>
        </p:blipFill>
        <p:spPr bwMode="auto">
          <a:xfrm>
            <a:off x="6019800" y="1447800"/>
            <a:ext cx="3076575" cy="11620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6019799" y="4267200"/>
            <a:ext cx="3124201" cy="1143000"/>
          </a:xfrm>
          <a:prstGeom prst="rect">
            <a:avLst/>
          </a:prstGeom>
          <a:noFill/>
          <a:ln w="9525">
            <a:solidFill>
              <a:schemeClr val="tx1"/>
            </a:solid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6019800" y="2873652"/>
            <a:ext cx="3019425" cy="86967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6</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IDE – Export Features</a:t>
            </a:r>
            <a:endParaRPr lang="en-US" sz="2800" b="1" dirty="0"/>
          </a:p>
        </p:txBody>
      </p:sp>
      <p:sp>
        <p:nvSpPr>
          <p:cNvPr id="6" name="Rounded Rectangle 5"/>
          <p:cNvSpPr/>
          <p:nvPr/>
        </p:nvSpPr>
        <p:spPr bwMode="auto">
          <a:xfrm>
            <a:off x="152400" y="1066800"/>
            <a:ext cx="5562600" cy="5486400"/>
          </a:xfrm>
          <a:prstGeom prst="roundRect">
            <a:avLst>
              <a:gd name="adj" fmla="val 6117"/>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r>
              <a:rPr lang="en-US" sz="1600" dirty="0" smtClean="0"/>
              <a:t>A most interesting feature of Selenium IDE: export to Selenium RC. </a:t>
            </a:r>
          </a:p>
          <a:p>
            <a:endParaRPr lang="en-US" sz="1600" dirty="0" smtClean="0"/>
          </a:p>
          <a:p>
            <a:r>
              <a:rPr lang="en-US" sz="1600" dirty="0" smtClean="0"/>
              <a:t>Selenium IDE is able to export test cases in the following formats:</a:t>
            </a:r>
          </a:p>
          <a:p>
            <a:pPr marL="620713" lvl="1" indent="-157163">
              <a:buFont typeface="Arial" pitchFamily="34" charset="0"/>
              <a:buChar char="•"/>
            </a:pPr>
            <a:r>
              <a:rPr lang="en-US" sz="1600" dirty="0" smtClean="0"/>
              <a:t>HTML</a:t>
            </a:r>
          </a:p>
          <a:p>
            <a:pPr marL="620713" lvl="1" indent="-157163">
              <a:buFont typeface="Arial" pitchFamily="34" charset="0"/>
              <a:buChar char="•"/>
            </a:pPr>
            <a:r>
              <a:rPr lang="en-US" sz="1600" dirty="0" smtClean="0"/>
              <a:t>Java (</a:t>
            </a:r>
            <a:r>
              <a:rPr lang="en-US" sz="1600" dirty="0" err="1" smtClean="0"/>
              <a:t>Junit</a:t>
            </a:r>
            <a:r>
              <a:rPr lang="en-US" sz="1600" dirty="0" smtClean="0"/>
              <a:t> 3/4)</a:t>
            </a:r>
          </a:p>
          <a:p>
            <a:pPr marL="620713" lvl="1" indent="-157163">
              <a:buFont typeface="Arial" pitchFamily="34" charset="0"/>
              <a:buChar char="•"/>
            </a:pPr>
            <a:r>
              <a:rPr lang="en-US" sz="1600" dirty="0" smtClean="0"/>
              <a:t>Java(</a:t>
            </a:r>
            <a:r>
              <a:rPr lang="en-US" sz="1600" dirty="0" err="1" smtClean="0"/>
              <a:t>TestNG</a:t>
            </a:r>
            <a:r>
              <a:rPr lang="en-US" sz="1600" dirty="0" smtClean="0"/>
              <a:t>) </a:t>
            </a:r>
          </a:p>
          <a:p>
            <a:pPr marL="620713" lvl="1" indent="-157163">
              <a:buFont typeface="Arial" pitchFamily="34" charset="0"/>
              <a:buChar char="•"/>
            </a:pPr>
            <a:r>
              <a:rPr lang="en-US" sz="1600" dirty="0" smtClean="0"/>
              <a:t>Groovy (</a:t>
            </a:r>
            <a:r>
              <a:rPr lang="en-US" sz="1600" dirty="0" err="1" smtClean="0"/>
              <a:t>Junit</a:t>
            </a:r>
            <a:r>
              <a:rPr lang="en-US" sz="1600" dirty="0" smtClean="0"/>
              <a:t>) </a:t>
            </a:r>
          </a:p>
          <a:p>
            <a:pPr marL="620713" lvl="1" indent="-157163">
              <a:buFont typeface="Arial" pitchFamily="34" charset="0"/>
              <a:buChar char="•"/>
            </a:pPr>
            <a:r>
              <a:rPr lang="en-US" sz="1600" dirty="0" smtClean="0"/>
              <a:t>C# </a:t>
            </a:r>
          </a:p>
          <a:p>
            <a:pPr marL="620713" lvl="1" indent="-157163">
              <a:buFont typeface="Arial" pitchFamily="34" charset="0"/>
              <a:buChar char="•"/>
            </a:pPr>
            <a:r>
              <a:rPr lang="en-US" sz="1600" dirty="0" smtClean="0"/>
              <a:t>Perl </a:t>
            </a:r>
          </a:p>
          <a:p>
            <a:pPr marL="620713" lvl="1" indent="-157163">
              <a:buFont typeface="Arial" pitchFamily="34" charset="0"/>
              <a:buChar char="•"/>
            </a:pPr>
            <a:r>
              <a:rPr lang="en-US" sz="1600" dirty="0" smtClean="0"/>
              <a:t>Python </a:t>
            </a:r>
          </a:p>
          <a:p>
            <a:pPr marL="620713" lvl="1" indent="-157163">
              <a:buFont typeface="Arial" pitchFamily="34" charset="0"/>
              <a:buChar char="•"/>
            </a:pPr>
            <a:r>
              <a:rPr lang="en-US" sz="1600" dirty="0" smtClean="0"/>
              <a:t>PHP </a:t>
            </a:r>
          </a:p>
          <a:p>
            <a:pPr marL="620713" lvl="1" indent="-157163">
              <a:buFont typeface="Arial" pitchFamily="34" charset="0"/>
              <a:buChar char="•"/>
            </a:pPr>
            <a:r>
              <a:rPr lang="en-US" sz="1600" dirty="0" smtClean="0"/>
              <a:t>Ruby (</a:t>
            </a:r>
            <a:r>
              <a:rPr lang="en-US" sz="1600" dirty="0" err="1" smtClean="0"/>
              <a:t>Rspec</a:t>
            </a:r>
            <a:r>
              <a:rPr lang="en-US" sz="1600" dirty="0" smtClean="0"/>
              <a:t>)</a:t>
            </a:r>
          </a:p>
          <a:p>
            <a:pPr marL="620713" lvl="1" indent="-157163">
              <a:buFont typeface="Arial" pitchFamily="34" charset="0"/>
              <a:buChar char="•"/>
            </a:pPr>
            <a:r>
              <a:rPr lang="en-US" sz="1600" dirty="0" smtClean="0"/>
              <a:t>Ruby(Test/Unit) </a:t>
            </a:r>
          </a:p>
          <a:p>
            <a:r>
              <a:rPr lang="en-US" sz="1600" dirty="0" smtClean="0"/>
              <a:t>You can export test-cases or the entire test-suite.</a:t>
            </a: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pic>
        <p:nvPicPr>
          <p:cNvPr id="4098" name="Picture 2"/>
          <p:cNvPicPr>
            <a:picLocks noChangeAspect="1" noChangeArrowheads="1"/>
          </p:cNvPicPr>
          <p:nvPr/>
        </p:nvPicPr>
        <p:blipFill>
          <a:blip r:embed="rId2" cstate="print"/>
          <a:srcRect/>
          <a:stretch>
            <a:fillRect/>
          </a:stretch>
        </p:blipFill>
        <p:spPr bwMode="auto">
          <a:xfrm>
            <a:off x="5791200" y="1524000"/>
            <a:ext cx="3317395" cy="443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7</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Test cases &amp; Test Suites</a:t>
            </a:r>
            <a:endParaRPr lang="en-US" sz="2800" b="1" dirty="0"/>
          </a:p>
        </p:txBody>
      </p:sp>
      <p:sp>
        <p:nvSpPr>
          <p:cNvPr id="6" name="Rounded Rectangle 5"/>
          <p:cNvSpPr/>
          <p:nvPr/>
        </p:nvSpPr>
        <p:spPr bwMode="auto">
          <a:xfrm>
            <a:off x="152400" y="1143000"/>
            <a:ext cx="8610600" cy="5334000"/>
          </a:xfrm>
          <a:prstGeom prst="roundRect">
            <a:avLst>
              <a:gd name="adj" fmla="val 4560"/>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300"/>
              </a:lnSpc>
              <a:spcBef>
                <a:spcPct val="20000"/>
              </a:spcBef>
              <a:buClr>
                <a:schemeClr val="accent2"/>
              </a:buClr>
              <a:defRPr/>
            </a:pPr>
            <a:r>
              <a:rPr lang="en-US" sz="1600" b="1" kern="0" dirty="0" smtClean="0">
                <a:latin typeface="Arial" charset="0"/>
                <a:cs typeface="Arial" charset="0"/>
              </a:rPr>
              <a:t>Test Cases :</a:t>
            </a:r>
            <a:endParaRPr lang="en-US" sz="1600" b="1" kern="0" dirty="0">
              <a:latin typeface="Arial" charset="0"/>
              <a:cs typeface="Arial" charset="0"/>
            </a:endParaRPr>
          </a:p>
          <a:p>
            <a:pPr>
              <a:lnSpc>
                <a:spcPts val="2300"/>
              </a:lnSpc>
              <a:buFont typeface="Arial" pitchFamily="34" charset="0"/>
              <a:buChar char="•"/>
            </a:pPr>
            <a:r>
              <a:rPr lang="en-US" sz="1600" dirty="0" smtClean="0"/>
              <a:t> Selenium IDE produces test cases that are written in a DSL (Domain Specific Language) called </a:t>
            </a:r>
            <a:r>
              <a:rPr lang="en-US" sz="1600" i="1" dirty="0" err="1" smtClean="0"/>
              <a:t>Selenese</a:t>
            </a:r>
            <a:r>
              <a:rPr lang="en-US" sz="1600" dirty="0" smtClean="0"/>
              <a:t>. </a:t>
            </a:r>
          </a:p>
          <a:p>
            <a:pPr>
              <a:lnSpc>
                <a:spcPts val="2300"/>
              </a:lnSpc>
              <a:buFont typeface="Arial" pitchFamily="34" charset="0"/>
              <a:buChar char="•"/>
            </a:pPr>
            <a:r>
              <a:rPr lang="en-US" sz="1600" dirty="0" smtClean="0"/>
              <a:t> </a:t>
            </a:r>
            <a:r>
              <a:rPr lang="en-US" sz="1600" dirty="0" err="1" smtClean="0"/>
              <a:t>Selenese</a:t>
            </a:r>
            <a:r>
              <a:rPr lang="en-US" sz="1600" dirty="0" smtClean="0"/>
              <a:t> tests are simple </a:t>
            </a:r>
            <a:r>
              <a:rPr lang="en-US" sz="1600" dirty="0" err="1" smtClean="0"/>
              <a:t>xHTML</a:t>
            </a:r>
            <a:r>
              <a:rPr lang="en-US" sz="1600" dirty="0" smtClean="0"/>
              <a:t> tables of 3 columns and as many rows that there are steps in your test. </a:t>
            </a:r>
          </a:p>
          <a:p>
            <a:pPr>
              <a:lnSpc>
                <a:spcPts val="2300"/>
              </a:lnSpc>
            </a:pPr>
            <a:r>
              <a:rPr lang="en-US" sz="1600" dirty="0" smtClean="0"/>
              <a:t>The rule for these commands is:</a:t>
            </a:r>
          </a:p>
          <a:p>
            <a:pPr lvl="1">
              <a:lnSpc>
                <a:spcPts val="2300"/>
              </a:lnSpc>
              <a:buFont typeface="Arial" pitchFamily="34" charset="0"/>
              <a:buChar char="•"/>
            </a:pPr>
            <a:r>
              <a:rPr lang="en-US" sz="1600" dirty="0" smtClean="0"/>
              <a:t> </a:t>
            </a:r>
            <a:r>
              <a:rPr lang="en-US" sz="1600" b="1" dirty="0" smtClean="0"/>
              <a:t>Command</a:t>
            </a:r>
            <a:r>
              <a:rPr lang="en-US" sz="1600" dirty="0" smtClean="0"/>
              <a:t>- A method on the first column: the action to perform </a:t>
            </a:r>
          </a:p>
          <a:p>
            <a:pPr lvl="1">
              <a:lnSpc>
                <a:spcPts val="2300"/>
              </a:lnSpc>
              <a:buFont typeface="Arial" pitchFamily="34" charset="0"/>
              <a:buChar char="•"/>
            </a:pPr>
            <a:r>
              <a:rPr lang="en-US" sz="1600" dirty="0" smtClean="0"/>
              <a:t> </a:t>
            </a:r>
            <a:r>
              <a:rPr lang="en-US" sz="1600" b="1" dirty="0" smtClean="0"/>
              <a:t>Target</a:t>
            </a:r>
            <a:r>
              <a:rPr lang="en-US" sz="1600" dirty="0" smtClean="0"/>
              <a:t> - A locator on the second column: the subject of the method (</a:t>
            </a:r>
            <a:r>
              <a:rPr lang="en-US" sz="1600" dirty="0" err="1" smtClean="0"/>
              <a:t>ie</a:t>
            </a:r>
            <a:r>
              <a:rPr lang="en-US" sz="1600" dirty="0" smtClean="0"/>
              <a:t>: what element is acted upon) </a:t>
            </a:r>
          </a:p>
          <a:p>
            <a:pPr lvl="1">
              <a:lnSpc>
                <a:spcPts val="2300"/>
              </a:lnSpc>
              <a:buFont typeface="Arial" pitchFamily="34" charset="0"/>
              <a:buChar char="•"/>
            </a:pPr>
            <a:r>
              <a:rPr lang="en-US" sz="1600" dirty="0" smtClean="0"/>
              <a:t>  </a:t>
            </a:r>
            <a:r>
              <a:rPr lang="en-US" sz="1600" b="1" dirty="0" smtClean="0"/>
              <a:t>Value </a:t>
            </a:r>
            <a:r>
              <a:rPr lang="en-US" sz="1600" dirty="0" smtClean="0"/>
              <a:t>- A value on the third one: the value to be passed to the method (what to type in a text field for instance) </a:t>
            </a:r>
          </a:p>
          <a:p>
            <a:pPr lvl="1">
              <a:lnSpc>
                <a:spcPts val="2300"/>
              </a:lnSpc>
              <a:buFont typeface="Arial" pitchFamily="34" charset="0"/>
              <a:buChar char="•"/>
            </a:pPr>
            <a:endParaRPr lang="en-US" sz="1600" dirty="0" smtClean="0"/>
          </a:p>
          <a:p>
            <a:pPr marL="91440" indent="-91440" eaLnBrk="0" hangingPunct="0">
              <a:lnSpc>
                <a:spcPts val="2300"/>
              </a:lnSpc>
              <a:spcBef>
                <a:spcPct val="20000"/>
              </a:spcBef>
              <a:buClr>
                <a:schemeClr val="accent2"/>
              </a:buClr>
              <a:defRPr/>
            </a:pPr>
            <a:r>
              <a:rPr lang="en-US" sz="1600" b="1" kern="0" dirty="0" smtClean="0">
                <a:latin typeface="Arial" charset="0"/>
                <a:cs typeface="Arial" charset="0"/>
              </a:rPr>
              <a:t>Test Suite: </a:t>
            </a:r>
            <a:r>
              <a:rPr lang="en-US" sz="1600" dirty="0" smtClean="0"/>
              <a:t>A test suite is a collection of tests. It runs all the tests in a test suite as one continuous batch-job.</a:t>
            </a:r>
          </a:p>
          <a:p>
            <a:pPr marL="177800" indent="-177800">
              <a:lnSpc>
                <a:spcPts val="2300"/>
              </a:lnSpc>
              <a:buFont typeface="Arial" pitchFamily="34" charset="0"/>
              <a:buChar char="•"/>
            </a:pPr>
            <a:r>
              <a:rPr lang="en-US" sz="1600" dirty="0" smtClean="0"/>
              <a:t>Test suite are also expressed as HTML files </a:t>
            </a:r>
          </a:p>
          <a:p>
            <a:pPr marL="177800" indent="-177800">
              <a:lnSpc>
                <a:spcPts val="2300"/>
              </a:lnSpc>
              <a:buFont typeface="Arial" pitchFamily="34" charset="0"/>
              <a:buChar char="•"/>
            </a:pPr>
            <a:r>
              <a:rPr lang="en-US" sz="1600" dirty="0" smtClean="0"/>
              <a:t>The test-suite only references test-case files as anchor elements </a:t>
            </a:r>
          </a:p>
          <a:p>
            <a:pPr marL="177800" indent="-177800">
              <a:lnSpc>
                <a:spcPts val="2300"/>
              </a:lnSpc>
              <a:buFont typeface="Arial" pitchFamily="34" charset="0"/>
              <a:buChar char="•"/>
            </a:pPr>
            <a:r>
              <a:rPr lang="en-US" sz="1600" dirty="0" smtClean="0"/>
              <a:t>The anchors are nested inside a table of 1 column and as many rows as there are test-cases in the test-suite </a:t>
            </a:r>
            <a:endParaRPr lang="en-US" sz="1600" b="1" kern="0" dirty="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8</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Running Test cases</a:t>
            </a:r>
            <a:endParaRPr lang="en-US" sz="2800" b="1" dirty="0"/>
          </a:p>
        </p:txBody>
      </p:sp>
      <p:sp>
        <p:nvSpPr>
          <p:cNvPr id="6" name="Rounded Rectangle 5"/>
          <p:cNvSpPr/>
          <p:nvPr/>
        </p:nvSpPr>
        <p:spPr bwMode="auto">
          <a:xfrm>
            <a:off x="152400" y="1219200"/>
            <a:ext cx="86106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304800" y="1495485"/>
            <a:ext cx="8686800" cy="4524315"/>
          </a:xfrm>
          <a:prstGeom prst="rect">
            <a:avLst/>
          </a:prstGeom>
        </p:spPr>
        <p:txBody>
          <a:bodyPr wrap="square">
            <a:spAutoFit/>
          </a:bodyPr>
          <a:lstStyle/>
          <a:p>
            <a:r>
              <a:rPr lang="en-US" dirty="0" smtClean="0"/>
              <a:t>The IDE allows many options for running your test case. Execution of test cases is very flexible in the IDE. </a:t>
            </a:r>
          </a:p>
          <a:p>
            <a:endParaRPr lang="en-US" dirty="0" smtClean="0"/>
          </a:p>
          <a:p>
            <a:r>
              <a:rPr lang="en-US" dirty="0" smtClean="0"/>
              <a:t>Some of the options are:</a:t>
            </a:r>
          </a:p>
          <a:p>
            <a:r>
              <a:rPr lang="en-US" b="1" dirty="0" smtClean="0"/>
              <a:t>Run a Test Case </a:t>
            </a:r>
          </a:p>
          <a:p>
            <a:r>
              <a:rPr lang="en-US" dirty="0" smtClean="0"/>
              <a:t>	</a:t>
            </a:r>
            <a:r>
              <a:rPr lang="en-US" sz="1600" dirty="0" smtClean="0"/>
              <a:t>Click the Run button to run the currently displayed test case. </a:t>
            </a:r>
          </a:p>
          <a:p>
            <a:r>
              <a:rPr lang="en-US" b="1" dirty="0" smtClean="0"/>
              <a:t>Run a Test Suite </a:t>
            </a:r>
          </a:p>
          <a:p>
            <a:r>
              <a:rPr lang="en-US" dirty="0" smtClean="0"/>
              <a:t>	</a:t>
            </a:r>
            <a:r>
              <a:rPr lang="en-US" sz="1600" dirty="0" smtClean="0"/>
              <a:t>Click the Run All button to run all the test cases in the currently loaded test suite. </a:t>
            </a:r>
          </a:p>
          <a:p>
            <a:r>
              <a:rPr lang="en-US" b="1" dirty="0" smtClean="0"/>
              <a:t>Stop and Start </a:t>
            </a:r>
          </a:p>
          <a:p>
            <a:r>
              <a:rPr lang="en-US" dirty="0" smtClean="0"/>
              <a:t>	</a:t>
            </a:r>
            <a:r>
              <a:rPr lang="en-US" sz="1600" dirty="0" smtClean="0"/>
              <a:t>The Pause button can be used to stop the test case while it is running. </a:t>
            </a:r>
          </a:p>
          <a:p>
            <a:r>
              <a:rPr lang="en-US" b="1" dirty="0" smtClean="0"/>
              <a:t>Stop in the Middle </a:t>
            </a:r>
          </a:p>
          <a:p>
            <a:r>
              <a:rPr lang="en-US" dirty="0" smtClean="0"/>
              <a:t>	</a:t>
            </a:r>
            <a:r>
              <a:rPr lang="en-US" sz="1600" dirty="0" smtClean="0"/>
              <a:t>Set a breakpoint in the test case to cause it to stop on a particular command.</a:t>
            </a:r>
          </a:p>
          <a:p>
            <a:r>
              <a:rPr lang="en-US" b="1" dirty="0" smtClean="0"/>
              <a:t> Start from the Middle </a:t>
            </a:r>
          </a:p>
          <a:p>
            <a:r>
              <a:rPr lang="en-US" dirty="0" smtClean="0"/>
              <a:t>	</a:t>
            </a:r>
            <a:r>
              <a:rPr lang="en-US" sz="1600" dirty="0" smtClean="0"/>
              <a:t>IDE to begin running from a specific command in the middle of the test case. </a:t>
            </a:r>
          </a:p>
          <a:p>
            <a:r>
              <a:rPr lang="en-US" b="1" dirty="0" smtClean="0"/>
              <a:t>Run Any Single Command </a:t>
            </a:r>
          </a:p>
          <a:p>
            <a:r>
              <a:rPr lang="en-US" dirty="0" smtClean="0"/>
              <a:t>	</a:t>
            </a:r>
            <a:r>
              <a:rPr lang="en-US" sz="1600" dirty="0" smtClean="0"/>
              <a:t>Double-click any single command to run it by itself. </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9</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Command </a:t>
            </a:r>
            <a:endParaRPr lang="en-US" sz="2800" b="1" dirty="0"/>
          </a:p>
        </p:txBody>
      </p:sp>
      <p:sp>
        <p:nvSpPr>
          <p:cNvPr id="6" name="Rounded Rectangle 5"/>
          <p:cNvSpPr/>
          <p:nvPr/>
        </p:nvSpPr>
        <p:spPr bwMode="auto">
          <a:xfrm>
            <a:off x="152400" y="1066800"/>
            <a:ext cx="8839200" cy="54102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a:lnSpc>
                <a:spcPts val="2500"/>
              </a:lnSpc>
            </a:pPr>
            <a:r>
              <a:rPr lang="en-US" sz="1600" dirty="0" smtClean="0"/>
              <a:t>The Selenium API defines dozens of commands that can be categorized into the following:</a:t>
            </a:r>
          </a:p>
          <a:p>
            <a:pPr>
              <a:lnSpc>
                <a:spcPts val="2500"/>
              </a:lnSpc>
            </a:pPr>
            <a:r>
              <a:rPr lang="en-US" sz="1600" b="1" dirty="0" smtClean="0"/>
              <a:t>Actions :</a:t>
            </a:r>
          </a:p>
          <a:p>
            <a:pPr>
              <a:lnSpc>
                <a:spcPts val="2500"/>
              </a:lnSpc>
            </a:pPr>
            <a:r>
              <a:rPr lang="en-US" sz="1600" dirty="0" smtClean="0"/>
              <a:t>Actions are commands that change the state of the application like clicking links or buttons, select an option in a &lt;select&gt; or type a character sequence in a given textbox. </a:t>
            </a:r>
          </a:p>
          <a:p>
            <a:pPr>
              <a:lnSpc>
                <a:spcPts val="2500"/>
              </a:lnSpc>
            </a:pPr>
            <a:endParaRPr lang="en-US" sz="1600" b="1" dirty="0" smtClean="0"/>
          </a:p>
          <a:p>
            <a:pPr>
              <a:lnSpc>
                <a:spcPts val="2500"/>
              </a:lnSpc>
            </a:pPr>
            <a:r>
              <a:rPr lang="en-US" sz="1600" b="1" dirty="0" err="1" smtClean="0"/>
              <a:t>Accessors</a:t>
            </a:r>
            <a:r>
              <a:rPr lang="en-US" sz="1600" b="1" dirty="0" smtClean="0"/>
              <a:t> :</a:t>
            </a:r>
          </a:p>
          <a:p>
            <a:pPr>
              <a:lnSpc>
                <a:spcPts val="2500"/>
              </a:lnSpc>
            </a:pPr>
            <a:r>
              <a:rPr lang="en-US" sz="1600" dirty="0" err="1" smtClean="0"/>
              <a:t>Accessors</a:t>
            </a:r>
            <a:r>
              <a:rPr lang="en-US" sz="1600" dirty="0" smtClean="0"/>
              <a:t> inspect the state of the application and store values in variables. </a:t>
            </a:r>
          </a:p>
          <a:p>
            <a:pPr>
              <a:lnSpc>
                <a:spcPts val="2500"/>
              </a:lnSpc>
            </a:pPr>
            <a:endParaRPr lang="en-US" sz="1600" b="1" dirty="0" smtClean="0"/>
          </a:p>
          <a:p>
            <a:pPr>
              <a:lnSpc>
                <a:spcPts val="2500"/>
              </a:lnSpc>
            </a:pPr>
            <a:r>
              <a:rPr lang="en-US" sz="1600" b="1" dirty="0" smtClean="0"/>
              <a:t>Assertions:</a:t>
            </a:r>
          </a:p>
          <a:p>
            <a:pPr>
              <a:lnSpc>
                <a:spcPts val="2500"/>
              </a:lnSpc>
            </a:pPr>
            <a:r>
              <a:rPr lang="en-US" sz="1600" dirty="0" smtClean="0"/>
              <a:t>It is like </a:t>
            </a:r>
            <a:r>
              <a:rPr lang="en-US" sz="1600" dirty="0" err="1" smtClean="0"/>
              <a:t>Accessor</a:t>
            </a:r>
            <a:r>
              <a:rPr lang="en-US" sz="1600" dirty="0" smtClean="0"/>
              <a:t>, but they verify that the state of the application conforms to what is expected. Examples include “make sure the page title is X” and “verify that this checkbox is checked”.</a:t>
            </a:r>
            <a:endParaRPr lang="en-US" sz="1600" b="1" dirty="0" smtClean="0"/>
          </a:p>
          <a:p>
            <a:pPr marL="231775" indent="-231775">
              <a:lnSpc>
                <a:spcPts val="2500"/>
              </a:lnSpc>
              <a:buFont typeface="Arial" pitchFamily="34" charset="0"/>
              <a:buChar char="•"/>
            </a:pPr>
            <a:r>
              <a:rPr lang="en-US" sz="1600" kern="0" dirty="0" smtClean="0">
                <a:latin typeface="Arial" charset="0"/>
                <a:cs typeface="Arial" charset="0"/>
              </a:rPr>
              <a:t> </a:t>
            </a:r>
            <a:r>
              <a:rPr lang="en-US" sz="1600" b="1" dirty="0" smtClean="0"/>
              <a:t>assert</a:t>
            </a:r>
            <a:r>
              <a:rPr lang="en-US" sz="1600" dirty="0" smtClean="0"/>
              <a:t> : if assertion fails, test is aborted and marked as failed : </a:t>
            </a:r>
            <a:r>
              <a:rPr lang="en-US" sz="1600" dirty="0" err="1" smtClean="0"/>
              <a:t>assertTitle</a:t>
            </a:r>
            <a:r>
              <a:rPr lang="en-US" sz="1600" dirty="0" smtClean="0"/>
              <a:t>(pattern) will fail if the title of the page doesn’t correspond to the pattern argument. </a:t>
            </a:r>
          </a:p>
          <a:p>
            <a:pPr marL="231775" indent="-231775">
              <a:lnSpc>
                <a:spcPts val="2500"/>
              </a:lnSpc>
              <a:buFont typeface="Arial" pitchFamily="34" charset="0"/>
              <a:buChar char="•"/>
            </a:pPr>
            <a:r>
              <a:rPr lang="en-US" sz="1600" b="1" dirty="0" smtClean="0"/>
              <a:t>verify</a:t>
            </a:r>
            <a:r>
              <a:rPr lang="en-US" sz="1600" dirty="0" smtClean="0"/>
              <a:t> : if a verification fails, the test doesn’t stop but a trace will be printed in the log. </a:t>
            </a:r>
          </a:p>
          <a:p>
            <a:pPr marL="231775" indent="-231775">
              <a:lnSpc>
                <a:spcPts val="2500"/>
              </a:lnSpc>
              <a:buFont typeface="Arial" pitchFamily="34" charset="0"/>
              <a:buChar char="•"/>
            </a:pPr>
            <a:r>
              <a:rPr lang="en-US" sz="1600" b="1" dirty="0" err="1" smtClean="0"/>
              <a:t>waitFor</a:t>
            </a:r>
            <a:r>
              <a:rPr lang="en-US" sz="1600" dirty="0" smtClean="0"/>
              <a:t> : these commands pause the test until a condition is satisfied or a timeout is reached. </a:t>
            </a:r>
          </a:p>
          <a:p>
            <a:pPr marL="91440" indent="-91440" eaLnBrk="0" hangingPunct="0">
              <a:lnSpc>
                <a:spcPts val="2500"/>
              </a:lnSpc>
              <a:spcBef>
                <a:spcPct val="20000"/>
              </a:spcBef>
              <a:buClr>
                <a:schemeClr val="accent2"/>
              </a:buClr>
              <a:buFont typeface="Arial" pitchFamily="34" charset="0"/>
              <a:buChar cha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37048</TotalTime>
  <Words>2392</Words>
  <Application>Microsoft Office PowerPoint</Application>
  <PresentationFormat>On-screen Show (4:3)</PresentationFormat>
  <Paragraphs>410</Paragraphs>
  <Slides>25</Slides>
  <Notes>1</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1_Default Design</vt:lpstr>
      <vt:lpstr>2_Default Design</vt:lpstr>
      <vt:lpstr>Default Design</vt:lpstr>
      <vt:lpstr>Selenium IDE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IV&amp;VS</dc:title>
  <dc:creator>Deeja James</dc:creator>
  <cp:lastModifiedBy>balasubramaniam.n</cp:lastModifiedBy>
  <cp:revision>2638</cp:revision>
  <dcterms:created xsi:type="dcterms:W3CDTF">2005-08-31T12:40:43Z</dcterms:created>
  <dcterms:modified xsi:type="dcterms:W3CDTF">2011-11-14T08:10:52Z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0x010100302F5EACC008E9478EA384F3CBB095FE</vt:lpwstr>
  </property>
</Properties>
</file>