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 id="2147483651" r:id="rId2"/>
    <p:sldMasterId id="2147483656" r:id="rId3"/>
  </p:sldMasterIdLst>
  <p:notesMasterIdLst>
    <p:notesMasterId r:id="rId20"/>
  </p:notesMasterIdLst>
  <p:handoutMasterIdLst>
    <p:handoutMasterId r:id="rId21"/>
  </p:handoutMasterIdLst>
  <p:sldIdLst>
    <p:sldId id="377" r:id="rId4"/>
    <p:sldId id="727" r:id="rId5"/>
    <p:sldId id="730" r:id="rId6"/>
    <p:sldId id="740" r:id="rId7"/>
    <p:sldId id="731" r:id="rId8"/>
    <p:sldId id="732" r:id="rId9"/>
    <p:sldId id="742" r:id="rId10"/>
    <p:sldId id="741" r:id="rId11"/>
    <p:sldId id="733" r:id="rId12"/>
    <p:sldId id="734" r:id="rId13"/>
    <p:sldId id="735" r:id="rId14"/>
    <p:sldId id="743" r:id="rId15"/>
    <p:sldId id="737" r:id="rId16"/>
    <p:sldId id="738" r:id="rId17"/>
    <p:sldId id="745" r:id="rId18"/>
    <p:sldId id="676" r:id="rId19"/>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shrivastava" initials="v" lastIdx="3" clrIdx="0"/>
  <p:cmAuthor id="1" name="Balasubramaniam.N" initials="B" lastIdx="2"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973AF"/>
    <a:srgbClr val="9F9C10"/>
    <a:srgbClr val="D67B56"/>
    <a:srgbClr val="E49A48"/>
    <a:srgbClr val="FF4B4B"/>
    <a:srgbClr val="DBB7EB"/>
    <a:srgbClr val="FF66FF"/>
    <a:srgbClr val="FFCD2D"/>
    <a:srgbClr val="FFE07D"/>
    <a:srgbClr val="ECEC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13" autoAdjust="0"/>
    <p:restoredTop sz="98224" autoAdjust="0"/>
  </p:normalViewPr>
  <p:slideViewPr>
    <p:cSldViewPr>
      <p:cViewPr>
        <p:scale>
          <a:sx n="70" d="100"/>
          <a:sy n="70" d="100"/>
        </p:scale>
        <p:origin x="-1152" y="-150"/>
      </p:cViewPr>
      <p:guideLst>
        <p:guide orient="horz" pos="384"/>
        <p:guide pos="240"/>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55" d="100"/>
          <a:sy n="55" d="100"/>
        </p:scale>
        <p:origin x="-1830" y="-9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pitchFamily="34" charset="0"/>
                <a:cs typeface="+mn-cs"/>
              </a:defRPr>
            </a:lvl1pPr>
          </a:lstStyle>
          <a:p>
            <a:pPr>
              <a:defRPr/>
            </a:pPr>
            <a:endParaRPr lang="en-US"/>
          </a:p>
        </p:txBody>
      </p:sp>
      <p:sp>
        <p:nvSpPr>
          <p:cNvPr id="12291"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pitchFamily="34" charset="0"/>
                <a:cs typeface="+mn-cs"/>
              </a:defRPr>
            </a:lvl1pPr>
          </a:lstStyle>
          <a:p>
            <a:pPr>
              <a:defRPr/>
            </a:pPr>
            <a:endParaRPr lang="en-US"/>
          </a:p>
        </p:txBody>
      </p:sp>
      <p:sp>
        <p:nvSpPr>
          <p:cNvPr id="12292"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pitchFamily="34" charset="0"/>
                <a:cs typeface="+mn-cs"/>
              </a:defRPr>
            </a:lvl1pPr>
          </a:lstStyle>
          <a:p>
            <a:pPr>
              <a:defRPr/>
            </a:pPr>
            <a:endParaRPr lang="en-US"/>
          </a:p>
        </p:txBody>
      </p:sp>
      <p:sp>
        <p:nvSpPr>
          <p:cNvPr id="12293"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cs typeface="+mn-cs"/>
              </a:defRPr>
            </a:lvl1pPr>
          </a:lstStyle>
          <a:p>
            <a:pPr>
              <a:defRPr/>
            </a:pPr>
            <a:fld id="{5066F0F5-0E0C-40BA-986A-E01D2300544E}" type="slidenum">
              <a:rPr lang="en-US"/>
              <a:pPr>
                <a:defRPr/>
              </a:pPr>
              <a:t>‹#›</a:t>
            </a:fld>
            <a:endParaRPr lang="en-US" dirty="0"/>
          </a:p>
        </p:txBody>
      </p:sp>
    </p:spTree>
    <p:extLst>
      <p:ext uri="{BB962C8B-B14F-4D97-AF65-F5344CB8AC3E}">
        <p14:creationId xmlns:p14="http://schemas.microsoft.com/office/powerpoint/2010/main" val="306955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pitchFamily="34" charset="0"/>
                <a:cs typeface="+mn-cs"/>
              </a:defRPr>
            </a:lvl1pPr>
          </a:lstStyle>
          <a:p>
            <a:pPr>
              <a:defRPr/>
            </a:pPr>
            <a:endParaRPr lang="en-US"/>
          </a:p>
        </p:txBody>
      </p:sp>
      <p:sp>
        <p:nvSpPr>
          <p:cNvPr id="9219"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pitchFamily="34" charset="0"/>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pitchFamily="34" charset="0"/>
                <a:cs typeface="+mn-cs"/>
              </a:defRPr>
            </a:lvl1pPr>
          </a:lstStyle>
          <a:p>
            <a:pPr>
              <a:defRPr/>
            </a:pPr>
            <a:endParaRPr lang="en-US" dirty="0"/>
          </a:p>
        </p:txBody>
      </p:sp>
      <p:sp>
        <p:nvSpPr>
          <p:cNvPr id="9223"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cs typeface="+mn-cs"/>
              </a:defRPr>
            </a:lvl1pPr>
          </a:lstStyle>
          <a:p>
            <a:pPr>
              <a:defRPr/>
            </a:pPr>
            <a:fld id="{273085C3-5722-43E9-B03F-1A57D55DBCD2}" type="slidenum">
              <a:rPr lang="en-US"/>
              <a:pPr>
                <a:defRPr/>
              </a:pPr>
              <a:t>‹#›</a:t>
            </a:fld>
            <a:endParaRPr lang="en-US" dirty="0"/>
          </a:p>
        </p:txBody>
      </p:sp>
      <p:pic>
        <p:nvPicPr>
          <p:cNvPr id="8" name="Picture 7" descr="images.jpg"/>
          <p:cNvPicPr>
            <a:picLocks noChangeAspect="1"/>
          </p:cNvPicPr>
          <p:nvPr/>
        </p:nvPicPr>
        <p:blipFill>
          <a:blip r:embed="rId2"/>
          <a:stretch>
            <a:fillRect/>
          </a:stretch>
        </p:blipFill>
        <p:spPr>
          <a:xfrm>
            <a:off x="609600" y="8763000"/>
            <a:ext cx="609600" cy="609600"/>
          </a:xfrm>
          <a:prstGeom prst="rect">
            <a:avLst/>
          </a:prstGeom>
        </p:spPr>
      </p:pic>
    </p:spTree>
    <p:extLst>
      <p:ext uri="{BB962C8B-B14F-4D97-AF65-F5344CB8AC3E}">
        <p14:creationId xmlns:p14="http://schemas.microsoft.com/office/powerpoint/2010/main" val="94600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2A774448-4832-4A3D-9BDA-B889B08172DD}" type="slidenum">
              <a:rPr lang="en-US" smtClean="0">
                <a:cs typeface="Arial" pitchFamily="34" charset="0"/>
              </a:rPr>
              <a:pPr/>
              <a:t>1</a:t>
            </a:fld>
            <a:endParaRPr lang="en-US" smtClean="0">
              <a:cs typeface="Arial" pitchFamily="34"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1"/>
          <p:cNvSpPr>
            <a:spLocks noGrp="1" noChangeArrowheads="1"/>
          </p:cNvSpPr>
          <p:nvPr>
            <p:ph type="sldNum" sz="quarter" idx="10"/>
          </p:nvPr>
        </p:nvSpPr>
        <p:spPr>
          <a:ln/>
        </p:spPr>
        <p:txBody>
          <a:bodyPr/>
          <a:lstStyle>
            <a:lvl1pPr>
              <a:defRPr/>
            </a:lvl1pPr>
          </a:lstStyle>
          <a:p>
            <a:pPr>
              <a:defRPr/>
            </a:pPr>
            <a:fld id="{1352A916-C4B9-44A7-BC91-8AB19F7BDA08}"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ln/>
        </p:spPr>
        <p:txBody>
          <a:bodyPr/>
          <a:lstStyle>
            <a:lvl1pPr>
              <a:defRPr/>
            </a:lvl1pPr>
          </a:lstStyle>
          <a:p>
            <a:pPr>
              <a:defRPr/>
            </a:pPr>
            <a:fld id="{99E92206-5131-43D9-987F-9C7AE87338D3}"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903A09D0-BBEA-45A4-BB10-C6E42AA532FA}"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sldNum" sz="quarter" idx="10"/>
          </p:nvPr>
        </p:nvSpPr>
        <p:spPr>
          <a:ln/>
        </p:spPr>
        <p:txBody>
          <a:bodyPr/>
          <a:lstStyle>
            <a:lvl1pPr>
              <a:defRPr/>
            </a:lvl1pPr>
          </a:lstStyle>
          <a:p>
            <a:pPr>
              <a:defRPr/>
            </a:pPr>
            <a:fld id="{B8907723-1FDD-490E-81B9-AEFDDD92EAB5}"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sldNum" sz="quarter" idx="10"/>
          </p:nvPr>
        </p:nvSpPr>
        <p:spPr>
          <a:ln/>
        </p:spPr>
        <p:txBody>
          <a:bodyPr/>
          <a:lstStyle>
            <a:lvl1pPr>
              <a:defRPr/>
            </a:lvl1pPr>
          </a:lstStyle>
          <a:p>
            <a:pPr>
              <a:defRPr/>
            </a:pPr>
            <a:fld id="{F6719F3C-B088-4B42-BFED-F86C5C24F3EA}"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11"/>
          <p:cNvSpPr>
            <a:spLocks noGrp="1" noChangeArrowheads="1"/>
          </p:cNvSpPr>
          <p:nvPr>
            <p:ph type="sldNum" sz="quarter" idx="10"/>
          </p:nvPr>
        </p:nvSpPr>
        <p:spPr>
          <a:ln/>
        </p:spPr>
        <p:txBody>
          <a:bodyPr/>
          <a:lstStyle>
            <a:lvl1pPr>
              <a:defRPr/>
            </a:lvl1pPr>
          </a:lstStyle>
          <a:p>
            <a:pPr>
              <a:defRPr/>
            </a:pPr>
            <a:fld id="{063A34C4-3DE5-43F8-A5F7-3B8EE218C11C}"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C44FA3C6-0880-475F-8E8E-D8275589F686}"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B61F1427-84F9-493D-B058-9F935388E55F}"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246614EF-E7EF-4FA7-A4EA-D7650606A887}"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ln/>
        </p:spPr>
        <p:txBody>
          <a:bodyPr/>
          <a:lstStyle>
            <a:lvl1pPr>
              <a:defRPr/>
            </a:lvl1pPr>
          </a:lstStyle>
          <a:p>
            <a:pPr>
              <a:defRPr/>
            </a:pPr>
            <a:fld id="{E3812C36-BA61-4F40-A4C7-CFA136263CC8}"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ln/>
        </p:spPr>
        <p:txBody>
          <a:bodyPr/>
          <a:lstStyle>
            <a:lvl1pPr>
              <a:defRPr/>
            </a:lvl1pPr>
          </a:lstStyle>
          <a:p>
            <a:pPr>
              <a:defRPr/>
            </a:pPr>
            <a:fld id="{78811A14-3A74-437F-A665-2073CEC2CAD0}"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1"/>
          <p:cNvSpPr>
            <a:spLocks noGrp="1" noChangeArrowheads="1"/>
          </p:cNvSpPr>
          <p:nvPr>
            <p:ph type="sldNum" sz="quarter" idx="10"/>
          </p:nvPr>
        </p:nvSpPr>
        <p:spPr>
          <a:ln/>
        </p:spPr>
        <p:txBody>
          <a:bodyPr/>
          <a:lstStyle>
            <a:lvl1pPr>
              <a:defRPr/>
            </a:lvl1pPr>
          </a:lstStyle>
          <a:p>
            <a:pPr>
              <a:defRPr/>
            </a:pPr>
            <a:fld id="{E65349AF-CABF-47BD-B4FE-9D34A0A7F706}" type="slidenum">
              <a:rPr lang="en-US"/>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ln/>
        </p:spPr>
        <p:txBody>
          <a:bodyPr/>
          <a:lstStyle>
            <a:lvl1pPr>
              <a:defRPr/>
            </a:lvl1pPr>
          </a:lstStyle>
          <a:p>
            <a:pPr>
              <a:defRPr/>
            </a:pPr>
            <a:fld id="{E4024FB4-7BB6-4259-A764-321B60C0CE60}" type="slidenum">
              <a:rPr lang="en-US"/>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36489C1F-011D-4890-956C-AE1046480FCF}" type="slidenum">
              <a:rPr lang="en-US"/>
              <a:pPr>
                <a:defRPr/>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sldNum" sz="quarter" idx="10"/>
          </p:nvPr>
        </p:nvSpPr>
        <p:spPr>
          <a:ln/>
        </p:spPr>
        <p:txBody>
          <a:bodyPr/>
          <a:lstStyle>
            <a:lvl1pPr>
              <a:defRPr/>
            </a:lvl1pPr>
          </a:lstStyle>
          <a:p>
            <a:pPr>
              <a:defRPr/>
            </a:pPr>
            <a:fld id="{74849CA8-1DAC-426B-B0AE-733FA0F35B51}" type="slidenum">
              <a:rPr lang="en-US"/>
              <a:pPr>
                <a:defRPr/>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sldNum" sz="quarter" idx="10"/>
          </p:nvPr>
        </p:nvSpPr>
        <p:spPr>
          <a:ln/>
        </p:spPr>
        <p:txBody>
          <a:bodyPr/>
          <a:lstStyle>
            <a:lvl1pPr>
              <a:defRPr/>
            </a:lvl1pPr>
          </a:lstStyle>
          <a:p>
            <a:pPr>
              <a:defRPr/>
            </a:pPr>
            <a:fld id="{475AB25A-5FFC-4413-9C7F-23C7DFD161C5}" type="slidenum">
              <a:rPr lang="en-US"/>
              <a:pPr>
                <a:defRPr/>
              </a:pPr>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11"/>
          <p:cNvSpPr>
            <a:spLocks noGrp="1" noChangeArrowheads="1"/>
          </p:cNvSpPr>
          <p:nvPr>
            <p:ph type="sldNum" sz="quarter" idx="10"/>
          </p:nvPr>
        </p:nvSpPr>
        <p:spPr>
          <a:ln/>
        </p:spPr>
        <p:txBody>
          <a:bodyPr/>
          <a:lstStyle>
            <a:lvl1pPr>
              <a:defRPr/>
            </a:lvl1pPr>
          </a:lstStyle>
          <a:p>
            <a:pPr>
              <a:defRPr/>
            </a:pPr>
            <a:fld id="{3041F317-F512-4E17-9A5C-26E20E32CF46}" type="slidenum">
              <a:rPr lang="en-US"/>
              <a:pPr>
                <a:defRPr/>
              </a:pPr>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3E0C05C3-F0F1-4ADF-A7E9-99698ECCED3B}"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96A71054-ED66-445A-8AF3-A4C1BC40601E}" type="slidenum">
              <a:rPr lang="en-US"/>
              <a:pPr>
                <a:defRPr/>
              </a:pPr>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ECA0C104-D773-4629-90A3-2E354B4DA5EA}" type="slidenum">
              <a:rPr lang="en-US"/>
              <a:pPr>
                <a:defRPr/>
              </a:pPr>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ln/>
        </p:spPr>
        <p:txBody>
          <a:bodyPr/>
          <a:lstStyle>
            <a:lvl1pPr>
              <a:defRPr/>
            </a:lvl1pPr>
          </a:lstStyle>
          <a:p>
            <a:pPr>
              <a:defRPr/>
            </a:pPr>
            <a:fld id="{DAFEC0C6-3DFB-42FB-9EA1-EB6AC4EFDB09}" type="slidenum">
              <a:rPr lang="en-US"/>
              <a:pPr>
                <a:defRPr/>
              </a:pPr>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sldNum" sz="quarter" idx="10"/>
          </p:nvPr>
        </p:nvSpPr>
        <p:spPr>
          <a:ln/>
        </p:spPr>
        <p:txBody>
          <a:bodyPr/>
          <a:lstStyle>
            <a:lvl1pPr>
              <a:defRPr/>
            </a:lvl1pPr>
          </a:lstStyle>
          <a:p>
            <a:pPr>
              <a:defRPr/>
            </a:pPr>
            <a:fld id="{015CABFC-4150-40FF-A5DD-3D160A0F1087}"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5.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HCL Logo"/>
          <p:cNvPicPr>
            <a:picLocks noChangeAspect="1" noChangeArrowheads="1"/>
          </p:cNvPicPr>
          <p:nvPr/>
        </p:nvPicPr>
        <p:blipFill>
          <a:blip r:embed="rId13" cstate="print"/>
          <a:srcRect t="25212" b="28896"/>
          <a:stretch>
            <a:fillRect/>
          </a:stretch>
        </p:blipFill>
        <p:spPr bwMode="auto">
          <a:xfrm>
            <a:off x="6950075" y="6400800"/>
            <a:ext cx="2193925" cy="355600"/>
          </a:xfrm>
          <a:prstGeom prst="rect">
            <a:avLst/>
          </a:prstGeom>
          <a:noFill/>
          <a:ln w="9525">
            <a:noFill/>
            <a:miter lim="800000"/>
            <a:headEnd/>
            <a:tailEnd/>
          </a:ln>
        </p:spPr>
      </p:pic>
      <p:pic>
        <p:nvPicPr>
          <p:cNvPr id="1027" name="Picture 7" descr="HCL Logo"/>
          <p:cNvPicPr>
            <a:picLocks noChangeAspect="1" noChangeArrowheads="1"/>
          </p:cNvPicPr>
          <p:nvPr/>
        </p:nvPicPr>
        <p:blipFill>
          <a:blip r:embed="rId13" cstate="print"/>
          <a:srcRect t="25212" b="28896"/>
          <a:stretch>
            <a:fillRect/>
          </a:stretch>
        </p:blipFill>
        <p:spPr bwMode="auto">
          <a:xfrm>
            <a:off x="6932613" y="6457950"/>
            <a:ext cx="2193925" cy="355600"/>
          </a:xfrm>
          <a:prstGeom prst="rect">
            <a:avLst/>
          </a:prstGeom>
          <a:noFill/>
          <a:ln w="9525">
            <a:noFill/>
            <a:miter lim="800000"/>
            <a:headEnd/>
            <a:tailEnd/>
          </a:ln>
        </p:spPr>
      </p:pic>
      <p:pic>
        <p:nvPicPr>
          <p:cNvPr id="1028" name="Picture 16" descr="front"/>
          <p:cNvPicPr>
            <a:picLocks noChangeAspect="1" noChangeArrowheads="1"/>
          </p:cNvPicPr>
          <p:nvPr/>
        </p:nvPicPr>
        <p:blipFill>
          <a:blip r:embed="rId14" cstate="print"/>
          <a:srcRect/>
          <a:stretch>
            <a:fillRect/>
          </a:stretch>
        </p:blipFill>
        <p:spPr bwMode="auto">
          <a:xfrm>
            <a:off x="0" y="0"/>
            <a:ext cx="9144000" cy="3938588"/>
          </a:xfrm>
          <a:prstGeom prst="rect">
            <a:avLst/>
          </a:prstGeom>
          <a:noFill/>
          <a:ln w="9525">
            <a:noFill/>
            <a:miter lim="800000"/>
            <a:headEnd/>
            <a:tailEnd/>
          </a:ln>
        </p:spPr>
      </p:pic>
      <p:pic>
        <p:nvPicPr>
          <p:cNvPr id="1029" name="Picture 2"/>
          <p:cNvPicPr>
            <a:picLocks noChangeAspect="1" noChangeArrowheads="1"/>
          </p:cNvPicPr>
          <p:nvPr/>
        </p:nvPicPr>
        <p:blipFill>
          <a:blip r:embed="rId15" cstate="print"/>
          <a:srcRect/>
          <a:stretch>
            <a:fillRect/>
          </a:stretch>
        </p:blipFill>
        <p:spPr bwMode="auto">
          <a:xfrm>
            <a:off x="228600" y="1143000"/>
            <a:ext cx="3438525" cy="676275"/>
          </a:xfrm>
          <a:prstGeom prst="rect">
            <a:avLst/>
          </a:prstGeom>
          <a:noFill/>
          <a:ln w="9525">
            <a:noFill/>
            <a:miter lim="800000"/>
            <a:headEnd/>
            <a:tailEnd/>
          </a:ln>
        </p:spPr>
      </p:pic>
      <p:sp>
        <p:nvSpPr>
          <p:cNvPr id="1030"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1" name="Picture 7" descr="HCL Logo"/>
          <p:cNvPicPr>
            <a:picLocks noChangeAspect="1" noChangeArrowheads="1"/>
          </p:cNvPicPr>
          <p:nvPr userDrawn="1"/>
        </p:nvPicPr>
        <p:blipFill>
          <a:blip r:embed="rId13" cstate="print"/>
          <a:srcRect t="25212" b="28896"/>
          <a:stretch>
            <a:fillRect/>
          </a:stretch>
        </p:blipFill>
        <p:spPr bwMode="auto">
          <a:xfrm>
            <a:off x="6950075" y="6400800"/>
            <a:ext cx="2193925" cy="355600"/>
          </a:xfrm>
          <a:prstGeom prst="rect">
            <a:avLst/>
          </a:prstGeom>
          <a:noFill/>
          <a:ln w="9525">
            <a:noFill/>
            <a:miter lim="800000"/>
            <a:headEnd/>
            <a:tailEnd/>
          </a:ln>
        </p:spPr>
      </p:pic>
      <p:pic>
        <p:nvPicPr>
          <p:cNvPr id="1032" name="Picture 5" descr="master copy"/>
          <p:cNvPicPr>
            <a:picLocks noChangeAspect="1" noChangeArrowheads="1"/>
          </p:cNvPicPr>
          <p:nvPr userDrawn="1"/>
        </p:nvPicPr>
        <p:blipFill>
          <a:blip r:embed="rId16" cstate="print"/>
          <a:srcRect/>
          <a:stretch>
            <a:fillRect/>
          </a:stretch>
        </p:blipFill>
        <p:spPr bwMode="auto">
          <a:xfrm>
            <a:off x="0" y="0"/>
            <a:ext cx="9144000" cy="38782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defRPr>
      </a:lvl2pPr>
      <a:lvl3pPr algn="l" rtl="0" eaLnBrk="0" fontAlgn="base" hangingPunct="0">
        <a:spcBef>
          <a:spcPct val="0"/>
        </a:spcBef>
        <a:spcAft>
          <a:spcPct val="0"/>
        </a:spcAft>
        <a:defRPr sz="3200" b="1">
          <a:solidFill>
            <a:schemeClr val="bg1"/>
          </a:solidFill>
          <a:latin typeface="Arial" charset="0"/>
        </a:defRPr>
      </a:lvl3pPr>
      <a:lvl4pPr algn="l" rtl="0" eaLnBrk="0" fontAlgn="base" hangingPunct="0">
        <a:spcBef>
          <a:spcPct val="0"/>
        </a:spcBef>
        <a:spcAft>
          <a:spcPct val="0"/>
        </a:spcAft>
        <a:defRPr sz="3200" b="1">
          <a:solidFill>
            <a:schemeClr val="bg1"/>
          </a:solidFill>
          <a:latin typeface="Arial" charset="0"/>
        </a:defRPr>
      </a:lvl4pPr>
      <a:lvl5pPr algn="l" rtl="0" eaLnBrk="0" fontAlgn="base" hangingPunct="0">
        <a:spcBef>
          <a:spcPct val="0"/>
        </a:spcBef>
        <a:spcAft>
          <a:spcPct val="0"/>
        </a:spcAft>
        <a:defRPr sz="3200" b="1">
          <a:solidFill>
            <a:schemeClr val="bg1"/>
          </a:solidFill>
          <a:latin typeface="Arial" charset="0"/>
        </a:defRPr>
      </a:lvl5pPr>
      <a:lvl6pPr marL="457200" algn="l" rtl="0" eaLnBrk="0" fontAlgn="base" hangingPunct="0">
        <a:spcBef>
          <a:spcPct val="0"/>
        </a:spcBef>
        <a:spcAft>
          <a:spcPct val="0"/>
        </a:spcAft>
        <a:defRPr sz="3200" b="1">
          <a:solidFill>
            <a:schemeClr val="bg1"/>
          </a:solidFill>
          <a:latin typeface="Arial" charset="0"/>
        </a:defRPr>
      </a:lvl6pPr>
      <a:lvl7pPr marL="914400" algn="l" rtl="0" eaLnBrk="0" fontAlgn="base" hangingPunct="0">
        <a:spcBef>
          <a:spcPct val="0"/>
        </a:spcBef>
        <a:spcAft>
          <a:spcPct val="0"/>
        </a:spcAft>
        <a:defRPr sz="3200" b="1">
          <a:solidFill>
            <a:schemeClr val="bg1"/>
          </a:solidFill>
          <a:latin typeface="Arial" charset="0"/>
        </a:defRPr>
      </a:lvl7pPr>
      <a:lvl8pPr marL="1371600" algn="l" rtl="0" eaLnBrk="0" fontAlgn="base" hangingPunct="0">
        <a:spcBef>
          <a:spcPct val="0"/>
        </a:spcBef>
        <a:spcAft>
          <a:spcPct val="0"/>
        </a:spcAft>
        <a:defRPr sz="3200" b="1">
          <a:solidFill>
            <a:schemeClr val="bg1"/>
          </a:solidFill>
          <a:latin typeface="Arial" charset="0"/>
        </a:defRPr>
      </a:lvl8pPr>
      <a:lvl9pPr marL="1828800" algn="l" rtl="0" eaLnBrk="0" fontAlgn="base" hangingPunct="0">
        <a:spcBef>
          <a:spcPct val="0"/>
        </a:spcBef>
        <a:spcAft>
          <a:spcPct val="0"/>
        </a:spcAft>
        <a:defRPr sz="3200" b="1">
          <a:solidFill>
            <a:schemeClr val="bg1"/>
          </a:solidFill>
          <a:latin typeface="Arial" charset="0"/>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1" name="Picture 7" descr="HCL Logo"/>
          <p:cNvPicPr>
            <a:picLocks noChangeAspect="1" noChangeArrowheads="1"/>
          </p:cNvPicPr>
          <p:nvPr/>
        </p:nvPicPr>
        <p:blipFill>
          <a:blip r:embed="rId13" cstate="print"/>
          <a:srcRect t="25212" b="28896"/>
          <a:stretch>
            <a:fillRect/>
          </a:stretch>
        </p:blipFill>
        <p:spPr bwMode="auto">
          <a:xfrm>
            <a:off x="6950075" y="6400800"/>
            <a:ext cx="2193925" cy="355600"/>
          </a:xfrm>
          <a:prstGeom prst="rect">
            <a:avLst/>
          </a:prstGeom>
          <a:noFill/>
          <a:ln w="9525">
            <a:noFill/>
            <a:miter lim="800000"/>
            <a:headEnd/>
            <a:tailEnd/>
          </a:ln>
        </p:spPr>
      </p:pic>
      <p:sp>
        <p:nvSpPr>
          <p:cNvPr id="1035" name="Rectangle 11"/>
          <p:cNvSpPr>
            <a:spLocks noGrp="1" noChangeArrowheads="1"/>
          </p:cNvSpPr>
          <p:nvPr>
            <p:ph type="sldNum" sz="quarter" idx="4"/>
          </p:nvPr>
        </p:nvSpPr>
        <p:spPr bwMode="auto">
          <a:xfrm>
            <a:off x="3505200" y="6553200"/>
            <a:ext cx="2133600" cy="238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i="1">
                <a:solidFill>
                  <a:schemeClr val="bg2"/>
                </a:solidFill>
                <a:latin typeface="+mn-lt"/>
                <a:cs typeface="+mn-cs"/>
              </a:defRPr>
            </a:lvl1pPr>
          </a:lstStyle>
          <a:p>
            <a:pPr>
              <a:defRPr/>
            </a:pPr>
            <a:fld id="{FBCEA138-EBAD-43FB-9A78-D26B1DDCDA4D}" type="slidenum">
              <a:rPr lang="en-US"/>
              <a:pPr>
                <a:defRPr/>
              </a:pPr>
              <a:t>‹#›</a:t>
            </a:fld>
            <a:endParaRPr lang="en-US" dirty="0"/>
          </a:p>
        </p:txBody>
      </p:sp>
      <p:pic>
        <p:nvPicPr>
          <p:cNvPr id="2053" name="Picture 8" descr="inner copy copy"/>
          <p:cNvPicPr>
            <a:picLocks noChangeAspect="1" noChangeArrowheads="1"/>
          </p:cNvPicPr>
          <p:nvPr/>
        </p:nvPicPr>
        <p:blipFill>
          <a:blip r:embed="rId14" cstate="print"/>
          <a:srcRect/>
          <a:stretch>
            <a:fillRect/>
          </a:stretch>
        </p:blipFill>
        <p:spPr bwMode="auto">
          <a:xfrm>
            <a:off x="0" y="0"/>
            <a:ext cx="9144000" cy="11477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defRPr>
      </a:lvl2pPr>
      <a:lvl3pPr algn="l" rtl="0" eaLnBrk="0" fontAlgn="base" hangingPunct="0">
        <a:spcBef>
          <a:spcPct val="0"/>
        </a:spcBef>
        <a:spcAft>
          <a:spcPct val="0"/>
        </a:spcAft>
        <a:defRPr sz="3200" b="1">
          <a:solidFill>
            <a:schemeClr val="bg1"/>
          </a:solidFill>
          <a:latin typeface="Arial" charset="0"/>
        </a:defRPr>
      </a:lvl3pPr>
      <a:lvl4pPr algn="l" rtl="0" eaLnBrk="0" fontAlgn="base" hangingPunct="0">
        <a:spcBef>
          <a:spcPct val="0"/>
        </a:spcBef>
        <a:spcAft>
          <a:spcPct val="0"/>
        </a:spcAft>
        <a:defRPr sz="3200" b="1">
          <a:solidFill>
            <a:schemeClr val="bg1"/>
          </a:solidFill>
          <a:latin typeface="Arial" charset="0"/>
        </a:defRPr>
      </a:lvl4pPr>
      <a:lvl5pPr algn="l" rtl="0" eaLnBrk="0" fontAlgn="base" hangingPunct="0">
        <a:spcBef>
          <a:spcPct val="0"/>
        </a:spcBef>
        <a:spcAft>
          <a:spcPct val="0"/>
        </a:spcAft>
        <a:defRPr sz="3200" b="1">
          <a:solidFill>
            <a:schemeClr val="bg1"/>
          </a:solidFill>
          <a:latin typeface="Arial" charset="0"/>
        </a:defRPr>
      </a:lvl5pPr>
      <a:lvl6pPr marL="457200" algn="l" rtl="0" eaLnBrk="0" fontAlgn="base" hangingPunct="0">
        <a:spcBef>
          <a:spcPct val="0"/>
        </a:spcBef>
        <a:spcAft>
          <a:spcPct val="0"/>
        </a:spcAft>
        <a:defRPr sz="3200" b="1">
          <a:solidFill>
            <a:schemeClr val="bg1"/>
          </a:solidFill>
          <a:latin typeface="Arial" charset="0"/>
        </a:defRPr>
      </a:lvl6pPr>
      <a:lvl7pPr marL="914400" algn="l" rtl="0" eaLnBrk="0" fontAlgn="base" hangingPunct="0">
        <a:spcBef>
          <a:spcPct val="0"/>
        </a:spcBef>
        <a:spcAft>
          <a:spcPct val="0"/>
        </a:spcAft>
        <a:defRPr sz="3200" b="1">
          <a:solidFill>
            <a:schemeClr val="bg1"/>
          </a:solidFill>
          <a:latin typeface="Arial" charset="0"/>
        </a:defRPr>
      </a:lvl7pPr>
      <a:lvl8pPr marL="1371600" algn="l" rtl="0" eaLnBrk="0" fontAlgn="base" hangingPunct="0">
        <a:spcBef>
          <a:spcPct val="0"/>
        </a:spcBef>
        <a:spcAft>
          <a:spcPct val="0"/>
        </a:spcAft>
        <a:defRPr sz="3200" b="1">
          <a:solidFill>
            <a:schemeClr val="bg1"/>
          </a:solidFill>
          <a:latin typeface="Arial" charset="0"/>
        </a:defRPr>
      </a:lvl8pPr>
      <a:lvl9pPr marL="1828800" algn="l" rtl="0" eaLnBrk="0" fontAlgn="base" hangingPunct="0">
        <a:spcBef>
          <a:spcPct val="0"/>
        </a:spcBef>
        <a:spcAft>
          <a:spcPct val="0"/>
        </a:spcAft>
        <a:defRPr sz="3200" b="1">
          <a:solidFill>
            <a:schemeClr val="bg1"/>
          </a:solidFill>
          <a:latin typeface="Arial" charset="0"/>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3075" name="Picture 7" descr="HCL Logo"/>
          <p:cNvPicPr>
            <a:picLocks noChangeAspect="1" noChangeArrowheads="1"/>
          </p:cNvPicPr>
          <p:nvPr/>
        </p:nvPicPr>
        <p:blipFill>
          <a:blip r:embed="rId13" cstate="print"/>
          <a:srcRect t="25212" b="28896"/>
          <a:stretch>
            <a:fillRect/>
          </a:stretch>
        </p:blipFill>
        <p:spPr bwMode="auto">
          <a:xfrm>
            <a:off x="6950075" y="6400800"/>
            <a:ext cx="2193925" cy="355600"/>
          </a:xfrm>
          <a:prstGeom prst="rect">
            <a:avLst/>
          </a:prstGeom>
          <a:noFill/>
          <a:ln w="9525">
            <a:noFill/>
            <a:miter lim="800000"/>
            <a:headEnd/>
            <a:tailEnd/>
          </a:ln>
        </p:spPr>
      </p:pic>
      <p:sp>
        <p:nvSpPr>
          <p:cNvPr id="1035" name="Rectangle 11"/>
          <p:cNvSpPr>
            <a:spLocks noGrp="1" noChangeArrowheads="1"/>
          </p:cNvSpPr>
          <p:nvPr>
            <p:ph type="sldNum" sz="quarter" idx="4"/>
          </p:nvPr>
        </p:nvSpPr>
        <p:spPr bwMode="auto">
          <a:xfrm>
            <a:off x="3505200" y="6553200"/>
            <a:ext cx="2133600" cy="238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i="1">
                <a:solidFill>
                  <a:schemeClr val="bg2"/>
                </a:solidFill>
                <a:latin typeface="+mn-lt"/>
                <a:cs typeface="+mn-cs"/>
              </a:defRPr>
            </a:lvl1pPr>
          </a:lstStyle>
          <a:p>
            <a:pPr>
              <a:defRPr/>
            </a:pPr>
            <a:fld id="{A29987D6-6F64-4D92-B27D-B2B0D8E24454}" type="slidenum">
              <a:rPr lang="en-US"/>
              <a:pPr>
                <a:defRPr/>
              </a:pPr>
              <a:t>‹#›</a:t>
            </a:fld>
            <a:endParaRPr lang="en-US" dirty="0"/>
          </a:p>
        </p:txBody>
      </p:sp>
      <p:pic>
        <p:nvPicPr>
          <p:cNvPr id="3077" name="Picture 8" descr="inner copy copy"/>
          <p:cNvPicPr>
            <a:picLocks noChangeAspect="1" noChangeArrowheads="1"/>
          </p:cNvPicPr>
          <p:nvPr/>
        </p:nvPicPr>
        <p:blipFill>
          <a:blip r:embed="rId14" cstate="print"/>
          <a:srcRect/>
          <a:stretch>
            <a:fillRect/>
          </a:stretch>
        </p:blipFill>
        <p:spPr bwMode="auto">
          <a:xfrm>
            <a:off x="0" y="0"/>
            <a:ext cx="9144000" cy="11477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defRPr>
      </a:lvl2pPr>
      <a:lvl3pPr algn="l" rtl="0" eaLnBrk="0" fontAlgn="base" hangingPunct="0">
        <a:spcBef>
          <a:spcPct val="0"/>
        </a:spcBef>
        <a:spcAft>
          <a:spcPct val="0"/>
        </a:spcAft>
        <a:defRPr sz="3200" b="1">
          <a:solidFill>
            <a:schemeClr val="bg1"/>
          </a:solidFill>
          <a:latin typeface="Arial" charset="0"/>
        </a:defRPr>
      </a:lvl3pPr>
      <a:lvl4pPr algn="l" rtl="0" eaLnBrk="0" fontAlgn="base" hangingPunct="0">
        <a:spcBef>
          <a:spcPct val="0"/>
        </a:spcBef>
        <a:spcAft>
          <a:spcPct val="0"/>
        </a:spcAft>
        <a:defRPr sz="3200" b="1">
          <a:solidFill>
            <a:schemeClr val="bg1"/>
          </a:solidFill>
          <a:latin typeface="Arial" charset="0"/>
        </a:defRPr>
      </a:lvl4pPr>
      <a:lvl5pPr algn="l" rtl="0" eaLnBrk="0" fontAlgn="base" hangingPunct="0">
        <a:spcBef>
          <a:spcPct val="0"/>
        </a:spcBef>
        <a:spcAft>
          <a:spcPct val="0"/>
        </a:spcAft>
        <a:defRPr sz="3200" b="1">
          <a:solidFill>
            <a:schemeClr val="bg1"/>
          </a:solidFill>
          <a:latin typeface="Arial" charset="0"/>
        </a:defRPr>
      </a:lvl5pPr>
      <a:lvl6pPr marL="457200" algn="l" rtl="0" eaLnBrk="0" fontAlgn="base" hangingPunct="0">
        <a:spcBef>
          <a:spcPct val="0"/>
        </a:spcBef>
        <a:spcAft>
          <a:spcPct val="0"/>
        </a:spcAft>
        <a:defRPr sz="3200" b="1">
          <a:solidFill>
            <a:schemeClr val="bg1"/>
          </a:solidFill>
          <a:latin typeface="Arial" charset="0"/>
        </a:defRPr>
      </a:lvl6pPr>
      <a:lvl7pPr marL="914400" algn="l" rtl="0" eaLnBrk="0" fontAlgn="base" hangingPunct="0">
        <a:spcBef>
          <a:spcPct val="0"/>
        </a:spcBef>
        <a:spcAft>
          <a:spcPct val="0"/>
        </a:spcAft>
        <a:defRPr sz="3200" b="1">
          <a:solidFill>
            <a:schemeClr val="bg1"/>
          </a:solidFill>
          <a:latin typeface="Arial" charset="0"/>
        </a:defRPr>
      </a:lvl7pPr>
      <a:lvl8pPr marL="1371600" algn="l" rtl="0" eaLnBrk="0" fontAlgn="base" hangingPunct="0">
        <a:spcBef>
          <a:spcPct val="0"/>
        </a:spcBef>
        <a:spcAft>
          <a:spcPct val="0"/>
        </a:spcAft>
        <a:defRPr sz="3200" b="1">
          <a:solidFill>
            <a:schemeClr val="bg1"/>
          </a:solidFill>
          <a:latin typeface="Arial" charset="0"/>
        </a:defRPr>
      </a:lvl8pPr>
      <a:lvl9pPr marL="1828800" algn="l" rtl="0" eaLnBrk="0" fontAlgn="base" hangingPunct="0">
        <a:spcBef>
          <a:spcPct val="0"/>
        </a:spcBef>
        <a:spcAft>
          <a:spcPct val="0"/>
        </a:spcAft>
        <a:defRPr sz="3200" b="1">
          <a:solidFill>
            <a:schemeClr val="bg1"/>
          </a:solidFill>
          <a:latin typeface="Arial" charset="0"/>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bwMode="auto">
          <a:xfrm>
            <a:off x="1066800" y="3962400"/>
            <a:ext cx="8077200" cy="1752600"/>
          </a:xfrm>
          <a:noFill/>
          <a:ln>
            <a:miter lim="800000"/>
            <a:headEnd/>
            <a:tailEnd/>
          </a:ln>
        </p:spPr>
        <p:txBody>
          <a:bodyPr vert="horz" wrap="square" lIns="91440" tIns="45720" rIns="91440" bIns="45720" numCol="1" anchor="ctr" anchorCtr="0" compatLnSpc="1">
            <a:prstTxWarp prst="textNoShape">
              <a:avLst/>
            </a:prstTxWarp>
          </a:bodyPr>
          <a:lstStyle/>
          <a:p>
            <a:pPr eaLnBrk="1" hangingPunct="1">
              <a:lnSpc>
                <a:spcPct val="125000"/>
              </a:lnSpc>
            </a:pPr>
            <a:r>
              <a:rPr lang="en-US" sz="3600" dirty="0" smtClean="0">
                <a:solidFill>
                  <a:srgbClr val="0070C0"/>
                </a:solidFill>
                <a:latin typeface="Times New Roman" pitchFamily="18" charset="0"/>
                <a:cs typeface="Times New Roman" pitchFamily="18" charset="0"/>
              </a:rPr>
              <a:t>Selenium Remote Control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E0C05C3-F0F1-4ADF-A7E9-99698ECCED3B}" type="slidenum">
              <a:rPr lang="en-US" smtClean="0"/>
              <a:pPr>
                <a:defRPr/>
              </a:pPr>
              <a:t>10</a:t>
            </a:fld>
            <a:endParaRPr lang="en-US" dirty="0"/>
          </a:p>
        </p:txBody>
      </p:sp>
      <p:sp>
        <p:nvSpPr>
          <p:cNvPr id="3" name="Rectangle 7"/>
          <p:cNvSpPr>
            <a:spLocks noChangeArrowheads="1"/>
          </p:cNvSpPr>
          <p:nvPr/>
        </p:nvSpPr>
        <p:spPr bwMode="auto">
          <a:xfrm>
            <a:off x="76200" y="0"/>
            <a:ext cx="8153400" cy="838200"/>
          </a:xfrm>
          <a:prstGeom prst="rect">
            <a:avLst/>
          </a:prstGeom>
          <a:noFill/>
          <a:ln w="9525">
            <a:noFill/>
            <a:miter lim="800000"/>
            <a:headEnd/>
            <a:tailEnd/>
          </a:ln>
        </p:spPr>
        <p:txBody>
          <a:bodyPr anchor="ctr"/>
          <a:lstStyle/>
          <a:p>
            <a:r>
              <a:rPr lang="en-US" sz="2800" b="1" dirty="0" smtClean="0"/>
              <a:t>Firefox profile</a:t>
            </a:r>
            <a:endParaRPr lang="en-US" sz="2800" b="1" dirty="0"/>
          </a:p>
        </p:txBody>
      </p:sp>
      <p:sp>
        <p:nvSpPr>
          <p:cNvPr id="6" name="Rounded Rectangle 5"/>
          <p:cNvSpPr/>
          <p:nvPr/>
        </p:nvSpPr>
        <p:spPr bwMode="auto">
          <a:xfrm>
            <a:off x="152400" y="1219200"/>
            <a:ext cx="8534400" cy="5257800"/>
          </a:xfrm>
          <a:prstGeom prst="roundRect">
            <a:avLst>
              <a:gd name="adj" fmla="val 9232"/>
            </a:avLst>
          </a:prstGeom>
          <a:noFill/>
          <a:ln w="25400" cap="flat" cmpd="sng" algn="ctr">
            <a:solidFill>
              <a:srgbClr val="404C18"/>
            </a:solidFill>
            <a:prstDash val="sysDot"/>
            <a:round/>
            <a:headEnd type="none" w="med" len="med"/>
            <a:tailEnd type="none" w="med" len="med"/>
          </a:ln>
          <a:effectLst/>
        </p:spPr>
        <p:txBody>
          <a:bodyPr anchor="ctr"/>
          <a:lstStyle/>
          <a:p>
            <a:pPr marL="91440" indent="-91440" eaLnBrk="0" hangingPunct="0">
              <a:lnSpc>
                <a:spcPct val="140000"/>
              </a:lnSpc>
              <a:spcBef>
                <a:spcPct val="20000"/>
              </a:spcBef>
              <a:buClr>
                <a:schemeClr val="accent2"/>
              </a:buClr>
              <a:defRPr/>
            </a:pPr>
            <a:endParaRPr lang="en-US" sz="1600" kern="0" dirty="0">
              <a:latin typeface="Arial" charset="0"/>
              <a:cs typeface="Arial" charset="0"/>
            </a:endParaRPr>
          </a:p>
        </p:txBody>
      </p:sp>
      <p:sp>
        <p:nvSpPr>
          <p:cNvPr id="8" name="Rectangle 7"/>
          <p:cNvSpPr/>
          <p:nvPr/>
        </p:nvSpPr>
        <p:spPr>
          <a:xfrm>
            <a:off x="304800" y="1447800"/>
            <a:ext cx="8610600" cy="2585323"/>
          </a:xfrm>
          <a:prstGeom prst="rect">
            <a:avLst/>
          </a:prstGeom>
        </p:spPr>
        <p:txBody>
          <a:bodyPr wrap="square">
            <a:spAutoFit/>
          </a:bodyPr>
          <a:lstStyle/>
          <a:p>
            <a:r>
              <a:rPr lang="en-US" dirty="0" smtClean="0"/>
              <a:t>Firefox profile to be created, if your tests has the https certificate or having some </a:t>
            </a:r>
            <a:r>
              <a:rPr lang="en-US" dirty="0" err="1" smtClean="0"/>
              <a:t>addons</a:t>
            </a:r>
            <a:r>
              <a:rPr lang="en-US" dirty="0" smtClean="0"/>
              <a:t> installed</a:t>
            </a:r>
          </a:p>
          <a:p>
            <a:endParaRPr lang="en-US" dirty="0" smtClean="0"/>
          </a:p>
          <a:p>
            <a:r>
              <a:rPr lang="en-US" dirty="0" smtClean="0"/>
              <a:t>Create a separate Firefox profile, follow this procedure.</a:t>
            </a:r>
          </a:p>
          <a:p>
            <a:pPr marL="804863" lvl="1" indent="-347663">
              <a:buFont typeface="Arial" pitchFamily="34" charset="0"/>
              <a:buChar char="•"/>
            </a:pPr>
            <a:r>
              <a:rPr lang="en-US" dirty="0" smtClean="0"/>
              <a:t>Open the Windows Start menu</a:t>
            </a:r>
          </a:p>
          <a:p>
            <a:pPr marL="804863" lvl="1" indent="-347663">
              <a:buFont typeface="Arial" pitchFamily="34" charset="0"/>
              <a:buChar char="•"/>
            </a:pPr>
            <a:r>
              <a:rPr lang="en-US" dirty="0" smtClean="0"/>
              <a:t>select “Run”</a:t>
            </a:r>
          </a:p>
          <a:p>
            <a:pPr marL="804863" lvl="1" indent="-347663">
              <a:buFont typeface="Arial" pitchFamily="34" charset="0"/>
              <a:buChar char="•"/>
            </a:pPr>
            <a:r>
              <a:rPr lang="en-US" dirty="0" smtClean="0"/>
              <a:t>Then type and enter one of the following:</a:t>
            </a:r>
          </a:p>
          <a:p>
            <a:pPr lvl="3"/>
            <a:r>
              <a:rPr lang="en-US" dirty="0" smtClean="0">
                <a:solidFill>
                  <a:srgbClr val="00B050"/>
                </a:solidFill>
              </a:rPr>
              <a:t>firefox.exe -</a:t>
            </a:r>
            <a:r>
              <a:rPr lang="en-US" dirty="0" err="1" smtClean="0">
                <a:solidFill>
                  <a:srgbClr val="00B050"/>
                </a:solidFill>
              </a:rPr>
              <a:t>profilemanager</a:t>
            </a:r>
            <a:r>
              <a:rPr lang="en-US" dirty="0" smtClean="0">
                <a:solidFill>
                  <a:srgbClr val="00B050"/>
                </a:solidFill>
              </a:rPr>
              <a:t> </a:t>
            </a:r>
          </a:p>
          <a:p>
            <a:pPr lvl="3"/>
            <a:r>
              <a:rPr lang="en-US" dirty="0" smtClean="0">
                <a:solidFill>
                  <a:srgbClr val="00B050"/>
                </a:solidFill>
              </a:rPr>
              <a:t>firefox.exe -P </a:t>
            </a:r>
            <a:endParaRPr lang="en-US" dirty="0">
              <a:solidFill>
                <a:srgbClr val="00B05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oxy injection.png"/>
          <p:cNvPicPr>
            <a:picLocks noChangeAspect="1"/>
          </p:cNvPicPr>
          <p:nvPr/>
        </p:nvPicPr>
        <p:blipFill>
          <a:blip r:embed="rId2" cstate="print"/>
          <a:srcRect b="7463"/>
          <a:stretch>
            <a:fillRect/>
          </a:stretch>
        </p:blipFill>
        <p:spPr>
          <a:xfrm>
            <a:off x="1447800" y="1600200"/>
            <a:ext cx="6172200" cy="4904330"/>
          </a:xfrm>
          <a:prstGeom prst="rect">
            <a:avLst/>
          </a:prstGeom>
        </p:spPr>
      </p:pic>
      <p:sp>
        <p:nvSpPr>
          <p:cNvPr id="2" name="Slide Number Placeholder 1"/>
          <p:cNvSpPr>
            <a:spLocks noGrp="1"/>
          </p:cNvSpPr>
          <p:nvPr>
            <p:ph type="sldNum" sz="quarter" idx="10"/>
          </p:nvPr>
        </p:nvSpPr>
        <p:spPr/>
        <p:txBody>
          <a:bodyPr/>
          <a:lstStyle/>
          <a:p>
            <a:pPr>
              <a:defRPr/>
            </a:pPr>
            <a:fld id="{3E0C05C3-F0F1-4ADF-A7E9-99698ECCED3B}" type="slidenum">
              <a:rPr lang="en-US" smtClean="0"/>
              <a:pPr>
                <a:defRPr/>
              </a:pPr>
              <a:t>11</a:t>
            </a:fld>
            <a:endParaRPr lang="en-US" dirty="0"/>
          </a:p>
        </p:txBody>
      </p:sp>
      <p:sp>
        <p:nvSpPr>
          <p:cNvPr id="3" name="Rectangle 7"/>
          <p:cNvSpPr>
            <a:spLocks noChangeArrowheads="1"/>
          </p:cNvSpPr>
          <p:nvPr/>
        </p:nvSpPr>
        <p:spPr bwMode="auto">
          <a:xfrm>
            <a:off x="76200" y="0"/>
            <a:ext cx="8153400" cy="838200"/>
          </a:xfrm>
          <a:prstGeom prst="rect">
            <a:avLst/>
          </a:prstGeom>
          <a:noFill/>
          <a:ln w="9525">
            <a:noFill/>
            <a:miter lim="800000"/>
            <a:headEnd/>
            <a:tailEnd/>
          </a:ln>
        </p:spPr>
        <p:txBody>
          <a:bodyPr anchor="ctr"/>
          <a:lstStyle/>
          <a:p>
            <a:r>
              <a:rPr lang="en-US" sz="2800" b="1" dirty="0" smtClean="0"/>
              <a:t>Proxy Injection</a:t>
            </a:r>
            <a:endParaRPr lang="en-US" sz="2800" b="1" dirty="0"/>
          </a:p>
        </p:txBody>
      </p:sp>
      <p:sp>
        <p:nvSpPr>
          <p:cNvPr id="6" name="Rounded Rectangle 5"/>
          <p:cNvSpPr/>
          <p:nvPr/>
        </p:nvSpPr>
        <p:spPr bwMode="auto">
          <a:xfrm>
            <a:off x="152400" y="1066800"/>
            <a:ext cx="8839200" cy="5410200"/>
          </a:xfrm>
          <a:prstGeom prst="roundRect">
            <a:avLst>
              <a:gd name="adj" fmla="val 9232"/>
            </a:avLst>
          </a:prstGeom>
          <a:noFill/>
          <a:ln w="25400" cap="flat" cmpd="sng" algn="ctr">
            <a:solidFill>
              <a:srgbClr val="404C18"/>
            </a:solidFill>
            <a:prstDash val="sysDot"/>
            <a:round/>
            <a:headEnd type="none" w="med" len="med"/>
            <a:tailEnd type="none" w="med" len="med"/>
          </a:ln>
          <a:effectLst/>
        </p:spPr>
        <p:txBody>
          <a:bodyPr anchor="ctr"/>
          <a:lstStyle/>
          <a:p>
            <a:pPr marL="91440" indent="-91440" eaLnBrk="0" hangingPunct="0">
              <a:lnSpc>
                <a:spcPts val="2500"/>
              </a:lnSpc>
              <a:spcBef>
                <a:spcPct val="20000"/>
              </a:spcBef>
              <a:buClr>
                <a:schemeClr val="accent2"/>
              </a:buClr>
              <a:defRPr/>
            </a:pPr>
            <a:endParaRPr lang="en-US" sz="1600" kern="0" dirty="0">
              <a:latin typeface="Arial" charset="0"/>
              <a:cs typeface="Arial" charset="0"/>
            </a:endParaRPr>
          </a:p>
          <a:p>
            <a:pPr marL="342900" indent="-342900">
              <a:lnSpc>
                <a:spcPts val="2500"/>
              </a:lnSpc>
            </a:pPr>
            <a:r>
              <a:rPr lang="en-US" sz="1600" dirty="0" smtClean="0"/>
              <a:t> </a:t>
            </a:r>
            <a:endParaRPr lang="en-US" sz="1600" dirty="0"/>
          </a:p>
        </p:txBody>
      </p:sp>
      <p:sp>
        <p:nvSpPr>
          <p:cNvPr id="7" name="Rectangle 6"/>
          <p:cNvSpPr/>
          <p:nvPr/>
        </p:nvSpPr>
        <p:spPr>
          <a:xfrm>
            <a:off x="304800" y="1182469"/>
            <a:ext cx="8686800" cy="646331"/>
          </a:xfrm>
          <a:prstGeom prst="rect">
            <a:avLst/>
          </a:prstGeom>
        </p:spPr>
        <p:txBody>
          <a:bodyPr wrap="square">
            <a:spAutoFit/>
          </a:bodyPr>
          <a:lstStyle/>
          <a:p>
            <a:r>
              <a:rPr lang="en-US" dirty="0" smtClean="0"/>
              <a:t>In Proxy Injection Mode, the Selenium Server acts as a client-configured </a:t>
            </a:r>
            <a:r>
              <a:rPr lang="en-US" b="1" dirty="0" smtClean="0"/>
              <a:t>HTTP proxy</a:t>
            </a:r>
            <a:r>
              <a:rPr lang="en-US" dirty="0" smtClean="0"/>
              <a:t> , that sits between the browser and the Application Under Test.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E0C05C3-F0F1-4ADF-A7E9-99698ECCED3B}" type="slidenum">
              <a:rPr lang="en-US" smtClean="0"/>
              <a:pPr>
                <a:defRPr/>
              </a:pPr>
              <a:t>12</a:t>
            </a:fld>
            <a:endParaRPr lang="en-US" dirty="0"/>
          </a:p>
        </p:txBody>
      </p:sp>
      <p:sp>
        <p:nvSpPr>
          <p:cNvPr id="3" name="Rectangle 7"/>
          <p:cNvSpPr>
            <a:spLocks noChangeArrowheads="1"/>
          </p:cNvSpPr>
          <p:nvPr/>
        </p:nvSpPr>
        <p:spPr bwMode="auto">
          <a:xfrm>
            <a:off x="76200" y="0"/>
            <a:ext cx="8153400" cy="838200"/>
          </a:xfrm>
          <a:prstGeom prst="rect">
            <a:avLst/>
          </a:prstGeom>
          <a:noFill/>
          <a:ln w="9525">
            <a:noFill/>
            <a:miter lim="800000"/>
            <a:headEnd/>
            <a:tailEnd/>
          </a:ln>
        </p:spPr>
        <p:txBody>
          <a:bodyPr anchor="ctr"/>
          <a:lstStyle/>
          <a:p>
            <a:r>
              <a:rPr lang="en-US" sz="2800" b="1" dirty="0" smtClean="0"/>
              <a:t>Proxy Injection</a:t>
            </a:r>
            <a:endParaRPr lang="en-US" sz="2800" b="1" dirty="0"/>
          </a:p>
        </p:txBody>
      </p:sp>
      <p:sp>
        <p:nvSpPr>
          <p:cNvPr id="6" name="Rounded Rectangle 5"/>
          <p:cNvSpPr/>
          <p:nvPr/>
        </p:nvSpPr>
        <p:spPr bwMode="auto">
          <a:xfrm>
            <a:off x="152400" y="1066800"/>
            <a:ext cx="8839200" cy="5410200"/>
          </a:xfrm>
          <a:prstGeom prst="roundRect">
            <a:avLst>
              <a:gd name="adj" fmla="val 9232"/>
            </a:avLst>
          </a:prstGeom>
          <a:noFill/>
          <a:ln w="25400" cap="flat" cmpd="sng" algn="ctr">
            <a:solidFill>
              <a:srgbClr val="404C18"/>
            </a:solidFill>
            <a:prstDash val="sysDot"/>
            <a:round/>
            <a:headEnd type="none" w="med" len="med"/>
            <a:tailEnd type="none" w="med" len="med"/>
          </a:ln>
          <a:effectLst/>
        </p:spPr>
        <p:txBody>
          <a:bodyPr anchor="ctr"/>
          <a:lstStyle/>
          <a:p>
            <a:pPr marL="91440" indent="-91440" eaLnBrk="0" hangingPunct="0">
              <a:lnSpc>
                <a:spcPts val="2500"/>
              </a:lnSpc>
              <a:spcBef>
                <a:spcPct val="20000"/>
              </a:spcBef>
              <a:buClr>
                <a:schemeClr val="accent2"/>
              </a:buClr>
              <a:defRPr/>
            </a:pPr>
            <a:endParaRPr lang="en-US" sz="1600" kern="0" dirty="0">
              <a:latin typeface="Arial" charset="0"/>
              <a:cs typeface="Arial" charset="0"/>
            </a:endParaRPr>
          </a:p>
          <a:p>
            <a:pPr>
              <a:lnSpc>
                <a:spcPts val="2500"/>
              </a:lnSpc>
            </a:pPr>
            <a:r>
              <a:rPr lang="en-US" sz="1600" dirty="0" smtClean="0"/>
              <a:t>As a test suite starts in your favorite language, the following happens:</a:t>
            </a:r>
          </a:p>
          <a:p>
            <a:pPr marL="342900" indent="-342900">
              <a:lnSpc>
                <a:spcPts val="2500"/>
              </a:lnSpc>
              <a:buFont typeface="+mj-lt"/>
              <a:buAutoNum type="arabicPeriod"/>
            </a:pPr>
            <a:r>
              <a:rPr lang="en-US" sz="1600" dirty="0" smtClean="0"/>
              <a:t>The client/driver establishes a connection with the selenium-RC server. </a:t>
            </a:r>
          </a:p>
          <a:p>
            <a:pPr marL="342900" indent="-342900">
              <a:lnSpc>
                <a:spcPts val="2500"/>
              </a:lnSpc>
              <a:buFont typeface="+mj-lt"/>
              <a:buAutoNum type="arabicPeriod"/>
            </a:pPr>
            <a:r>
              <a:rPr lang="en-US" sz="1600" dirty="0" smtClean="0"/>
              <a:t>Selenium RC server launches a browser (or reuses an old one) with a URL that injects Selenium-Core’s JavaScript into the browser-loaded web page. </a:t>
            </a:r>
          </a:p>
          <a:p>
            <a:pPr marL="342900" indent="-342900">
              <a:lnSpc>
                <a:spcPts val="2500"/>
              </a:lnSpc>
              <a:buFont typeface="+mj-lt"/>
              <a:buAutoNum type="arabicPeriod"/>
            </a:pPr>
            <a:r>
              <a:rPr lang="en-US" sz="1600" dirty="0" smtClean="0"/>
              <a:t>The client-driver passes a </a:t>
            </a:r>
            <a:r>
              <a:rPr lang="en-US" sz="1600" dirty="0" err="1" smtClean="0"/>
              <a:t>Selenese</a:t>
            </a:r>
            <a:r>
              <a:rPr lang="en-US" sz="1600" dirty="0" smtClean="0"/>
              <a:t> command to the server. </a:t>
            </a:r>
          </a:p>
          <a:p>
            <a:pPr marL="342900" indent="-342900">
              <a:lnSpc>
                <a:spcPts val="2500"/>
              </a:lnSpc>
              <a:buFont typeface="+mj-lt"/>
              <a:buAutoNum type="arabicPeriod"/>
            </a:pPr>
            <a:r>
              <a:rPr lang="en-US" sz="1600" dirty="0" smtClean="0"/>
              <a:t>The Server interprets the command and then triggers the corresponding JavaScript execution to execute that command within the browser. </a:t>
            </a:r>
          </a:p>
          <a:p>
            <a:pPr marL="342900" indent="-342900">
              <a:lnSpc>
                <a:spcPts val="2500"/>
              </a:lnSpc>
              <a:buFont typeface="+mj-lt"/>
              <a:buAutoNum type="arabicPeriod"/>
            </a:pPr>
            <a:r>
              <a:rPr lang="en-US" sz="1600" dirty="0" smtClean="0"/>
              <a:t>Selenium-Core instructs the browser to act on that first instruction, typically opening a page of the AUT. </a:t>
            </a:r>
          </a:p>
          <a:p>
            <a:pPr marL="342900" indent="-342900">
              <a:lnSpc>
                <a:spcPts val="2500"/>
              </a:lnSpc>
              <a:buFont typeface="+mj-lt"/>
              <a:buAutoNum type="arabicPeriod"/>
            </a:pPr>
            <a:r>
              <a:rPr lang="en-US" sz="1600" dirty="0" smtClean="0"/>
              <a:t>The browser receives the open request and asks for the website’s content from the Selenium RC server (set as the HTTP proxy for the browser to use). </a:t>
            </a:r>
          </a:p>
          <a:p>
            <a:pPr marL="342900" indent="-342900">
              <a:lnSpc>
                <a:spcPts val="2500"/>
              </a:lnSpc>
              <a:buFont typeface="+mj-lt"/>
              <a:buAutoNum type="arabicPeriod"/>
            </a:pPr>
            <a:r>
              <a:rPr lang="en-US" sz="1600" dirty="0" smtClean="0"/>
              <a:t>Selenium RC server communicates with the Web server asking for the page and once it receives it, it sends the page to the browser masking the origin to look like the page comes from the same server as Selenium-Core (this allows Selenium-Core to comply with the Same Origin Policy). </a:t>
            </a:r>
          </a:p>
          <a:p>
            <a:pPr marL="342900" indent="-342900">
              <a:lnSpc>
                <a:spcPts val="2500"/>
              </a:lnSpc>
              <a:buFont typeface="+mj-lt"/>
              <a:buAutoNum type="arabicPeriod"/>
            </a:pPr>
            <a:r>
              <a:rPr lang="en-US" sz="1600" dirty="0" smtClean="0"/>
              <a:t>The browser receives the web page and renders it in the frame/window reserved for it.</a:t>
            </a:r>
          </a:p>
          <a:p>
            <a:pPr marL="342900" indent="-342900">
              <a:lnSpc>
                <a:spcPts val="2500"/>
              </a:lnSpc>
            </a:pPr>
            <a:r>
              <a:rPr lang="en-US" sz="1600" dirty="0" smtClean="0"/>
              <a:t> </a:t>
            </a:r>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E0C05C3-F0F1-4ADF-A7E9-99698ECCED3B}" type="slidenum">
              <a:rPr lang="en-US" smtClean="0"/>
              <a:pPr>
                <a:defRPr/>
              </a:pPr>
              <a:t>13</a:t>
            </a:fld>
            <a:endParaRPr lang="en-US" dirty="0"/>
          </a:p>
        </p:txBody>
      </p:sp>
      <p:sp>
        <p:nvSpPr>
          <p:cNvPr id="3" name="Rectangle 7"/>
          <p:cNvSpPr>
            <a:spLocks noChangeArrowheads="1"/>
          </p:cNvSpPr>
          <p:nvPr/>
        </p:nvSpPr>
        <p:spPr bwMode="auto">
          <a:xfrm>
            <a:off x="76200" y="0"/>
            <a:ext cx="8153400" cy="838200"/>
          </a:xfrm>
          <a:prstGeom prst="rect">
            <a:avLst/>
          </a:prstGeom>
          <a:noFill/>
          <a:ln w="9525">
            <a:noFill/>
            <a:miter lim="800000"/>
            <a:headEnd/>
            <a:tailEnd/>
          </a:ln>
        </p:spPr>
        <p:txBody>
          <a:bodyPr anchor="ctr"/>
          <a:lstStyle/>
          <a:p>
            <a:r>
              <a:rPr lang="en-US" sz="2800" b="1" dirty="0" smtClean="0"/>
              <a:t>Troubleshooting Common Problems</a:t>
            </a:r>
            <a:endParaRPr lang="en-US" sz="2800" b="1" dirty="0"/>
          </a:p>
        </p:txBody>
      </p:sp>
      <p:sp>
        <p:nvSpPr>
          <p:cNvPr id="6" name="Rounded Rectangle 5"/>
          <p:cNvSpPr/>
          <p:nvPr/>
        </p:nvSpPr>
        <p:spPr bwMode="auto">
          <a:xfrm>
            <a:off x="152400" y="1219200"/>
            <a:ext cx="8686800" cy="5257800"/>
          </a:xfrm>
          <a:prstGeom prst="roundRect">
            <a:avLst>
              <a:gd name="adj" fmla="val 9232"/>
            </a:avLst>
          </a:prstGeom>
          <a:noFill/>
          <a:ln w="25400" cap="flat" cmpd="sng" algn="ctr">
            <a:solidFill>
              <a:srgbClr val="404C18"/>
            </a:solidFill>
            <a:prstDash val="sysDot"/>
            <a:round/>
            <a:headEnd type="none" w="med" len="med"/>
            <a:tailEnd type="none" w="med" len="med"/>
          </a:ln>
          <a:effectLst/>
        </p:spPr>
        <p:txBody>
          <a:bodyPr anchor="ctr"/>
          <a:lstStyle/>
          <a:p>
            <a:pPr marL="91440" indent="-91440" eaLnBrk="0" hangingPunct="0">
              <a:lnSpc>
                <a:spcPct val="140000"/>
              </a:lnSpc>
              <a:spcBef>
                <a:spcPct val="20000"/>
              </a:spcBef>
              <a:buClr>
                <a:schemeClr val="accent2"/>
              </a:buClr>
              <a:defRPr/>
            </a:pPr>
            <a:endParaRPr lang="en-US" sz="1600" kern="0" dirty="0">
              <a:latin typeface="Arial" charset="0"/>
              <a:cs typeface="Arial" charset="0"/>
            </a:endParaRPr>
          </a:p>
          <a:p>
            <a:pPr marL="91440" indent="-91440" eaLnBrk="0" hangingPunct="0">
              <a:lnSpc>
                <a:spcPct val="140000"/>
              </a:lnSpc>
              <a:spcBef>
                <a:spcPct val="20000"/>
              </a:spcBef>
              <a:buClr>
                <a:schemeClr val="accent2"/>
              </a:buClr>
              <a:defRPr/>
            </a:pPr>
            <a:r>
              <a:rPr lang="en-US" sz="1600" dirty="0" smtClean="0"/>
              <a:t>Selenium RC there’s a few potential problems that are commonly encountered.</a:t>
            </a:r>
            <a:r>
              <a:rPr lang="en-US" sz="1600" kern="0" dirty="0" smtClean="0">
                <a:latin typeface="Arial" charset="0"/>
                <a:cs typeface="Arial" charset="0"/>
              </a:rPr>
              <a:t> </a:t>
            </a:r>
          </a:p>
          <a:p>
            <a:pPr marL="860425" lvl="1" indent="-403225" eaLnBrk="0" hangingPunct="0">
              <a:lnSpc>
                <a:spcPct val="140000"/>
              </a:lnSpc>
              <a:spcBef>
                <a:spcPct val="20000"/>
              </a:spcBef>
              <a:buClr>
                <a:schemeClr val="accent2"/>
              </a:buClr>
              <a:buFont typeface="Arial" pitchFamily="34" charset="0"/>
              <a:buChar char="•"/>
              <a:defRPr/>
            </a:pPr>
            <a:r>
              <a:rPr lang="en-US" sz="1600" b="1" dirty="0" smtClean="0"/>
              <a:t>Unable to Connect to Server</a:t>
            </a:r>
          </a:p>
          <a:p>
            <a:pPr marL="1317625" lvl="2" indent="-403225" eaLnBrk="0" hangingPunct="0">
              <a:lnSpc>
                <a:spcPct val="140000"/>
              </a:lnSpc>
              <a:spcBef>
                <a:spcPct val="20000"/>
              </a:spcBef>
              <a:buClr>
                <a:schemeClr val="accent2"/>
              </a:buClr>
              <a:buFont typeface="Courier New" pitchFamily="49" charset="0"/>
              <a:buChar char="o"/>
              <a:defRPr/>
            </a:pPr>
            <a:r>
              <a:rPr lang="en-US" sz="1600" dirty="0" smtClean="0"/>
              <a:t>Test program cannot connect to the Selenium Server, an exception will be thrown in your test program</a:t>
            </a:r>
            <a:endParaRPr lang="en-US" sz="1600" b="1" dirty="0" smtClean="0"/>
          </a:p>
          <a:p>
            <a:pPr marL="860425" lvl="1" indent="-403225" eaLnBrk="0" hangingPunct="0">
              <a:lnSpc>
                <a:spcPct val="140000"/>
              </a:lnSpc>
              <a:spcBef>
                <a:spcPct val="20000"/>
              </a:spcBef>
              <a:buClr>
                <a:schemeClr val="accent2"/>
              </a:buClr>
              <a:buFont typeface="Arial" pitchFamily="34" charset="0"/>
              <a:buChar char="•"/>
              <a:defRPr/>
            </a:pPr>
            <a:r>
              <a:rPr lang="en-US" sz="1600" b="1" dirty="0" smtClean="0"/>
              <a:t>Unable to Load the Browser</a:t>
            </a:r>
          </a:p>
          <a:p>
            <a:pPr marL="860425" lvl="1" indent="-403225" eaLnBrk="0" hangingPunct="0">
              <a:lnSpc>
                <a:spcPct val="140000"/>
              </a:lnSpc>
              <a:spcBef>
                <a:spcPct val="20000"/>
              </a:spcBef>
              <a:buClr>
                <a:schemeClr val="accent2"/>
              </a:buClr>
              <a:buFont typeface="Arial" pitchFamily="34" charset="0"/>
              <a:buChar char="•"/>
              <a:defRPr/>
            </a:pPr>
            <a:r>
              <a:rPr lang="en-US" sz="1600" b="1" dirty="0" smtClean="0"/>
              <a:t>Selenium Cannot Find the AUT</a:t>
            </a:r>
          </a:p>
          <a:p>
            <a:pPr marL="860425" lvl="1" indent="-403225" eaLnBrk="0" hangingPunct="0">
              <a:lnSpc>
                <a:spcPct val="140000"/>
              </a:lnSpc>
              <a:spcBef>
                <a:spcPct val="20000"/>
              </a:spcBef>
              <a:buClr>
                <a:schemeClr val="accent2"/>
              </a:buClr>
              <a:buFont typeface="Arial" pitchFamily="34" charset="0"/>
              <a:buChar char="•"/>
              <a:defRPr/>
            </a:pPr>
            <a:r>
              <a:rPr lang="en-US" sz="1600" b="1" dirty="0" smtClean="0"/>
              <a:t>Firefox Refused Shutdown While Preparing a Profile</a:t>
            </a:r>
          </a:p>
          <a:p>
            <a:pPr marL="860425" lvl="1" indent="-403225" eaLnBrk="0" hangingPunct="0">
              <a:lnSpc>
                <a:spcPct val="140000"/>
              </a:lnSpc>
              <a:spcBef>
                <a:spcPct val="20000"/>
              </a:spcBef>
              <a:buClr>
                <a:schemeClr val="accent2"/>
              </a:buClr>
              <a:buFont typeface="Arial" pitchFamily="34" charset="0"/>
              <a:buChar char="•"/>
              <a:defRPr/>
            </a:pPr>
            <a:r>
              <a:rPr lang="en-US" sz="1600" b="1" dirty="0" smtClean="0"/>
              <a:t>Versioning Problems</a:t>
            </a:r>
          </a:p>
          <a:p>
            <a:pPr marL="860425" lvl="1" indent="-403225" eaLnBrk="0" hangingPunct="0">
              <a:lnSpc>
                <a:spcPct val="140000"/>
              </a:lnSpc>
              <a:spcBef>
                <a:spcPct val="20000"/>
              </a:spcBef>
              <a:buClr>
                <a:schemeClr val="accent2"/>
              </a:buClr>
              <a:buFont typeface="Arial" pitchFamily="34" charset="0"/>
              <a:buChar char="•"/>
              <a:defRPr/>
            </a:pPr>
            <a:r>
              <a:rPr lang="en-US" sz="1600" b="1" dirty="0" smtClean="0"/>
              <a:t>Error message: “(Unsupported </a:t>
            </a:r>
            <a:r>
              <a:rPr lang="en-US" sz="1600" b="1" dirty="0" err="1" smtClean="0"/>
              <a:t>major.minor</a:t>
            </a:r>
            <a:r>
              <a:rPr lang="en-US" sz="1600" b="1" dirty="0" smtClean="0"/>
              <a:t> version 49.0)” while starting server</a:t>
            </a:r>
          </a:p>
          <a:p>
            <a:pPr marL="1317625" lvl="2" indent="-403225" eaLnBrk="0" hangingPunct="0">
              <a:lnSpc>
                <a:spcPct val="140000"/>
              </a:lnSpc>
              <a:spcBef>
                <a:spcPct val="20000"/>
              </a:spcBef>
              <a:buClr>
                <a:schemeClr val="accent2"/>
              </a:buClr>
              <a:buFont typeface="Courier New" pitchFamily="49" charset="0"/>
              <a:buChar char="o"/>
              <a:defRPr/>
            </a:pPr>
            <a:r>
              <a:rPr lang="en-US" sz="1600" dirty="0" smtClean="0"/>
              <a:t>To check double-check your java version, run this from the command line.</a:t>
            </a:r>
            <a:endParaRPr lang="en-US" sz="1600" b="1" dirty="0" smtClean="0"/>
          </a:p>
          <a:p>
            <a:pPr marL="860425" lvl="1" indent="-403225" eaLnBrk="0" hangingPunct="0">
              <a:lnSpc>
                <a:spcPct val="140000"/>
              </a:lnSpc>
              <a:spcBef>
                <a:spcPct val="20000"/>
              </a:spcBef>
              <a:buClr>
                <a:schemeClr val="accent2"/>
              </a:buClr>
              <a:buFont typeface="Arial" pitchFamily="34" charset="0"/>
              <a:buChar char="•"/>
              <a:defRPr/>
            </a:pPr>
            <a:r>
              <a:rPr lang="en-US" sz="1600" b="1" dirty="0" smtClean="0"/>
              <a:t>404 error when running the </a:t>
            </a:r>
            <a:r>
              <a:rPr lang="en-US" sz="1600" b="1" dirty="0" err="1" smtClean="0"/>
              <a:t>getNewBrowserSession</a:t>
            </a:r>
            <a:r>
              <a:rPr lang="en-US" sz="1600" b="1" dirty="0" smtClean="0"/>
              <a:t> command</a:t>
            </a:r>
          </a:p>
          <a:p>
            <a:pPr marL="860425" lvl="1" indent="-403225" eaLnBrk="0" hangingPunct="0">
              <a:lnSpc>
                <a:spcPct val="140000"/>
              </a:lnSpc>
              <a:spcBef>
                <a:spcPct val="20000"/>
              </a:spcBef>
              <a:buClr>
                <a:schemeClr val="accent2"/>
              </a:buClr>
              <a:buFont typeface="Arial" pitchFamily="34" charset="0"/>
              <a:buChar char="•"/>
              <a:defRPr/>
            </a:pPr>
            <a:endParaRPr lang="en-US" sz="1600" kern="0" dirty="0">
              <a:latin typeface="Arial" charset="0"/>
              <a:cs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E0C05C3-F0F1-4ADF-A7E9-99698ECCED3B}" type="slidenum">
              <a:rPr lang="en-US" smtClean="0"/>
              <a:pPr>
                <a:defRPr/>
              </a:pPr>
              <a:t>14</a:t>
            </a:fld>
            <a:endParaRPr lang="en-US" dirty="0"/>
          </a:p>
        </p:txBody>
      </p:sp>
      <p:sp>
        <p:nvSpPr>
          <p:cNvPr id="3" name="Rectangle 7"/>
          <p:cNvSpPr>
            <a:spLocks noChangeArrowheads="1"/>
          </p:cNvSpPr>
          <p:nvPr/>
        </p:nvSpPr>
        <p:spPr bwMode="auto">
          <a:xfrm>
            <a:off x="76200" y="0"/>
            <a:ext cx="8153400" cy="838200"/>
          </a:xfrm>
          <a:prstGeom prst="rect">
            <a:avLst/>
          </a:prstGeom>
          <a:noFill/>
          <a:ln w="9525">
            <a:noFill/>
            <a:miter lim="800000"/>
            <a:headEnd/>
            <a:tailEnd/>
          </a:ln>
        </p:spPr>
        <p:txBody>
          <a:bodyPr anchor="ctr"/>
          <a:lstStyle/>
          <a:p>
            <a:r>
              <a:rPr lang="en-US" sz="2800" b="1" dirty="0" smtClean="0"/>
              <a:t>Handling Browser Popup Windows</a:t>
            </a:r>
            <a:endParaRPr lang="en-US" sz="2800" b="1" dirty="0"/>
          </a:p>
        </p:txBody>
      </p:sp>
      <p:sp>
        <p:nvSpPr>
          <p:cNvPr id="6" name="Rounded Rectangle 5"/>
          <p:cNvSpPr/>
          <p:nvPr/>
        </p:nvSpPr>
        <p:spPr bwMode="auto">
          <a:xfrm>
            <a:off x="152400" y="1219200"/>
            <a:ext cx="8763000" cy="5257800"/>
          </a:xfrm>
          <a:prstGeom prst="roundRect">
            <a:avLst>
              <a:gd name="adj" fmla="val 9232"/>
            </a:avLst>
          </a:prstGeom>
          <a:noFill/>
          <a:ln w="25400" cap="flat" cmpd="sng" algn="ctr">
            <a:solidFill>
              <a:srgbClr val="404C18"/>
            </a:solidFill>
            <a:prstDash val="sysDot"/>
            <a:round/>
            <a:headEnd type="none" w="med" len="med"/>
            <a:tailEnd type="none" w="med" len="med"/>
          </a:ln>
          <a:effectLst/>
        </p:spPr>
        <p:txBody>
          <a:bodyPr anchor="ctr"/>
          <a:lstStyle/>
          <a:p>
            <a:pPr marL="91440" indent="-91440" eaLnBrk="0" hangingPunct="0">
              <a:lnSpc>
                <a:spcPct val="140000"/>
              </a:lnSpc>
              <a:spcBef>
                <a:spcPct val="20000"/>
              </a:spcBef>
              <a:buClr>
                <a:schemeClr val="accent2"/>
              </a:buClr>
              <a:defRPr/>
            </a:pPr>
            <a:endParaRPr lang="en-US" sz="1600" kern="0" dirty="0">
              <a:latin typeface="Arial" charset="0"/>
              <a:cs typeface="Arial" charset="0"/>
            </a:endParaRPr>
          </a:p>
          <a:p>
            <a:pPr marL="91440" indent="-91440" eaLnBrk="0" hangingPunct="0">
              <a:lnSpc>
                <a:spcPct val="140000"/>
              </a:lnSpc>
              <a:spcBef>
                <a:spcPct val="20000"/>
              </a:spcBef>
              <a:buClr>
                <a:schemeClr val="accent2"/>
              </a:buClr>
              <a:buFont typeface="Arial" pitchFamily="34" charset="0"/>
              <a:buChar char="•"/>
              <a:defRPr/>
            </a:pPr>
            <a:r>
              <a:rPr lang="en-US" sz="1600" dirty="0" smtClean="0"/>
              <a:t> There are several kinds of “</a:t>
            </a:r>
            <a:r>
              <a:rPr lang="en-US" sz="1600" dirty="0" err="1" smtClean="0"/>
              <a:t>Popups</a:t>
            </a:r>
            <a:r>
              <a:rPr lang="en-US" sz="1600" dirty="0" smtClean="0"/>
              <a:t>” that can be thrown during a Selenium test. </a:t>
            </a:r>
          </a:p>
          <a:p>
            <a:pPr marL="91440" indent="-91440" eaLnBrk="0" hangingPunct="0">
              <a:lnSpc>
                <a:spcPct val="140000"/>
              </a:lnSpc>
              <a:spcBef>
                <a:spcPct val="20000"/>
              </a:spcBef>
              <a:buClr>
                <a:schemeClr val="accent2"/>
              </a:buClr>
              <a:buFont typeface="Arial" pitchFamily="34" charset="0"/>
              <a:buChar char="•"/>
              <a:defRPr/>
            </a:pPr>
            <a:r>
              <a:rPr lang="en-US" sz="1600" dirty="0" smtClean="0"/>
              <a:t>  Selenium commands may not be able to close these </a:t>
            </a:r>
            <a:r>
              <a:rPr lang="en-US" sz="1600" dirty="0" err="1" smtClean="0"/>
              <a:t>popups</a:t>
            </a:r>
            <a:r>
              <a:rPr lang="en-US" sz="1600" dirty="0" smtClean="0"/>
              <a:t> if they are initiated by the browser and not by the AUT. </a:t>
            </a:r>
            <a:r>
              <a:rPr lang="en-US" sz="1600" kern="0" dirty="0" smtClean="0">
                <a:latin typeface="Arial" charset="0"/>
                <a:cs typeface="Arial" charset="0"/>
              </a:rPr>
              <a:t> </a:t>
            </a:r>
          </a:p>
          <a:p>
            <a:pPr marL="91440" indent="-91440" eaLnBrk="0" hangingPunct="0">
              <a:lnSpc>
                <a:spcPct val="140000"/>
              </a:lnSpc>
              <a:spcBef>
                <a:spcPct val="20000"/>
              </a:spcBef>
              <a:buClr>
                <a:schemeClr val="accent2"/>
              </a:buClr>
              <a:defRPr/>
            </a:pPr>
            <a:r>
              <a:rPr lang="en-US" sz="1600" dirty="0" smtClean="0"/>
              <a:t>Each type of popup needs to be addressed differently.</a:t>
            </a:r>
          </a:p>
          <a:p>
            <a:pPr marL="1093788" lvl="1" indent="-288925" eaLnBrk="0" hangingPunct="0">
              <a:lnSpc>
                <a:spcPct val="140000"/>
              </a:lnSpc>
              <a:spcBef>
                <a:spcPct val="20000"/>
              </a:spcBef>
              <a:buClr>
                <a:schemeClr val="accent2"/>
              </a:buClr>
              <a:buFont typeface="Arial" pitchFamily="34" charset="0"/>
              <a:buChar char="•"/>
              <a:defRPr/>
            </a:pPr>
            <a:r>
              <a:rPr lang="en-US" sz="1600" dirty="0" smtClean="0"/>
              <a:t>HTTP basic authentication dialogs: These dialogs prompt for a username/password to login to the site.</a:t>
            </a:r>
          </a:p>
          <a:p>
            <a:pPr marL="1093788" lvl="1" indent="-288925" eaLnBrk="0" hangingPunct="0">
              <a:lnSpc>
                <a:spcPct val="140000"/>
              </a:lnSpc>
              <a:spcBef>
                <a:spcPct val="20000"/>
              </a:spcBef>
              <a:buClr>
                <a:schemeClr val="accent2"/>
              </a:buClr>
              <a:buFont typeface="Arial" pitchFamily="34" charset="0"/>
              <a:buChar char="•"/>
              <a:defRPr/>
            </a:pPr>
            <a:r>
              <a:rPr lang="en-US" sz="1600" dirty="0" smtClean="0"/>
              <a:t>SSL certificate warnings: Selenium RC automatically attempts to spoof SSL certificates when it is enabled as a proxy</a:t>
            </a:r>
          </a:p>
          <a:p>
            <a:pPr marL="1093788" lvl="1" indent="-288925" eaLnBrk="0" hangingPunct="0">
              <a:lnSpc>
                <a:spcPct val="140000"/>
              </a:lnSpc>
              <a:spcBef>
                <a:spcPct val="20000"/>
              </a:spcBef>
              <a:buClr>
                <a:schemeClr val="accent2"/>
              </a:buClr>
              <a:buFont typeface="Arial" pitchFamily="34" charset="0"/>
              <a:buChar char="•"/>
              <a:defRPr/>
            </a:pPr>
            <a:r>
              <a:rPr lang="en-US" sz="1600" dirty="0" smtClean="0"/>
              <a:t>modal JavaScript alert/confirmation/prompt dialogs: Selenium tries to conceal those dialogs from you (by replacing </a:t>
            </a:r>
            <a:r>
              <a:rPr lang="en-US" sz="1600" dirty="0" err="1" smtClean="0"/>
              <a:t>window.alert</a:t>
            </a:r>
            <a:r>
              <a:rPr lang="en-US" sz="1600" dirty="0" smtClean="0"/>
              <a:t>, </a:t>
            </a:r>
            <a:r>
              <a:rPr lang="en-US" sz="1600" dirty="0" err="1" smtClean="0"/>
              <a:t>window.confirm</a:t>
            </a:r>
            <a:r>
              <a:rPr lang="en-US" sz="1600" dirty="0" smtClean="0"/>
              <a:t> and </a:t>
            </a:r>
            <a:r>
              <a:rPr lang="en-US" sz="1600" dirty="0" err="1" smtClean="0"/>
              <a:t>window.prompt</a:t>
            </a:r>
            <a:r>
              <a:rPr lang="en-US" sz="1600" dirty="0" smtClean="0"/>
              <a:t>) so it won’t stop the execution</a:t>
            </a:r>
            <a:endParaRPr lang="en-US" sz="1600" kern="0" dirty="0">
              <a:latin typeface="Arial" charset="0"/>
              <a:cs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E0C05C3-F0F1-4ADF-A7E9-99698ECCED3B}" type="slidenum">
              <a:rPr lang="en-US" smtClean="0"/>
              <a:pPr>
                <a:defRPr/>
              </a:pPr>
              <a:t>15</a:t>
            </a:fld>
            <a:endParaRPr lang="en-US" dirty="0"/>
          </a:p>
        </p:txBody>
      </p:sp>
      <p:sp>
        <p:nvSpPr>
          <p:cNvPr id="3" name="Rectangle 7"/>
          <p:cNvSpPr>
            <a:spLocks noChangeArrowheads="1"/>
          </p:cNvSpPr>
          <p:nvPr/>
        </p:nvSpPr>
        <p:spPr bwMode="auto">
          <a:xfrm>
            <a:off x="76200" y="0"/>
            <a:ext cx="8153400" cy="838200"/>
          </a:xfrm>
          <a:prstGeom prst="rect">
            <a:avLst/>
          </a:prstGeom>
          <a:noFill/>
          <a:ln w="9525">
            <a:noFill/>
            <a:miter lim="800000"/>
            <a:headEnd/>
            <a:tailEnd/>
          </a:ln>
        </p:spPr>
        <p:txBody>
          <a:bodyPr anchor="ctr"/>
          <a:lstStyle/>
          <a:p>
            <a:r>
              <a:rPr lang="en-US" sz="2800" b="1" dirty="0" err="1" smtClean="0"/>
              <a:t>Junit</a:t>
            </a:r>
            <a:endParaRPr lang="en-US" sz="2800" b="1" dirty="0"/>
          </a:p>
        </p:txBody>
      </p:sp>
      <p:sp>
        <p:nvSpPr>
          <p:cNvPr id="6" name="Rounded Rectangle 5"/>
          <p:cNvSpPr/>
          <p:nvPr/>
        </p:nvSpPr>
        <p:spPr bwMode="auto">
          <a:xfrm>
            <a:off x="152400" y="1219200"/>
            <a:ext cx="8763000" cy="5257800"/>
          </a:xfrm>
          <a:prstGeom prst="roundRect">
            <a:avLst>
              <a:gd name="adj" fmla="val 9232"/>
            </a:avLst>
          </a:prstGeom>
          <a:noFill/>
          <a:ln w="25400" cap="flat" cmpd="sng" algn="ctr">
            <a:solidFill>
              <a:srgbClr val="404C18"/>
            </a:solidFill>
            <a:prstDash val="sysDot"/>
            <a:round/>
            <a:headEnd type="none" w="med" len="med"/>
            <a:tailEnd type="none" w="med" len="med"/>
          </a:ln>
          <a:effectLst/>
        </p:spPr>
        <p:txBody>
          <a:bodyPr anchor="ctr"/>
          <a:lstStyle/>
          <a:p>
            <a:pPr marL="91440" indent="-91440" eaLnBrk="0" hangingPunct="0">
              <a:lnSpc>
                <a:spcPct val="140000"/>
              </a:lnSpc>
              <a:spcBef>
                <a:spcPct val="20000"/>
              </a:spcBef>
              <a:buClr>
                <a:schemeClr val="accent2"/>
              </a:buClr>
              <a:defRPr/>
            </a:pPr>
            <a:endParaRPr lang="en-US" sz="1600" kern="0" dirty="0">
              <a:latin typeface="Arial" charset="0"/>
              <a:cs typeface="Arial" charset="0"/>
            </a:endParaRPr>
          </a:p>
          <a:p>
            <a:pPr marL="91440" indent="-91440" eaLnBrk="0" hangingPunct="0">
              <a:lnSpc>
                <a:spcPct val="140000"/>
              </a:lnSpc>
              <a:spcBef>
                <a:spcPct val="20000"/>
              </a:spcBef>
              <a:buClr>
                <a:schemeClr val="accent2"/>
              </a:buClr>
              <a:buFont typeface="Arial" pitchFamily="34" charset="0"/>
              <a:buChar char="•"/>
              <a:defRPr/>
            </a:pPr>
            <a:r>
              <a:rPr lang="en-US" sz="1600" dirty="0" smtClean="0"/>
              <a:t> </a:t>
            </a:r>
            <a:r>
              <a:rPr lang="en-US" sz="1600" dirty="0" err="1" smtClean="0"/>
              <a:t>Junit</a:t>
            </a:r>
            <a:r>
              <a:rPr lang="en-US" sz="1600" dirty="0" smtClean="0"/>
              <a:t> is the reference unit-testing framework for Java </a:t>
            </a:r>
          </a:p>
          <a:p>
            <a:pPr marL="91440" indent="-91440" eaLnBrk="0" hangingPunct="0">
              <a:lnSpc>
                <a:spcPct val="140000"/>
              </a:lnSpc>
              <a:spcBef>
                <a:spcPct val="20000"/>
              </a:spcBef>
              <a:buClr>
                <a:schemeClr val="accent2"/>
              </a:buClr>
              <a:buFont typeface="Arial" pitchFamily="34" charset="0"/>
              <a:buChar char="•"/>
              <a:defRPr/>
            </a:pPr>
            <a:r>
              <a:rPr lang="en-US" sz="1600" dirty="0" smtClean="0"/>
              <a:t>The framework allows you to test your applications using specific classes containing the logic performing actions on the tested classes and checking the results </a:t>
            </a:r>
          </a:p>
          <a:p>
            <a:pPr marL="91440" indent="-91440" eaLnBrk="0" hangingPunct="0">
              <a:lnSpc>
                <a:spcPct val="140000"/>
              </a:lnSpc>
              <a:spcBef>
                <a:spcPct val="20000"/>
              </a:spcBef>
              <a:buClr>
                <a:schemeClr val="accent2"/>
              </a:buClr>
              <a:buFont typeface="Arial" pitchFamily="34" charset="0"/>
              <a:buChar char="•"/>
              <a:defRPr/>
            </a:pPr>
            <a:r>
              <a:rPr lang="en-US" sz="1600" dirty="0" smtClean="0"/>
              <a:t>Eclipse provides support for </a:t>
            </a:r>
            <a:r>
              <a:rPr lang="en-US" sz="1600" dirty="0" err="1" smtClean="0"/>
              <a:t>Junit</a:t>
            </a:r>
            <a:r>
              <a:rPr lang="en-US" sz="1600" dirty="0" smtClean="0"/>
              <a:t>, so we’ll be using that </a:t>
            </a:r>
          </a:p>
          <a:p>
            <a:pPr marL="91440" indent="-91440" eaLnBrk="0" hangingPunct="0">
              <a:lnSpc>
                <a:spcPct val="140000"/>
              </a:lnSpc>
              <a:spcBef>
                <a:spcPct val="20000"/>
              </a:spcBef>
              <a:buClr>
                <a:schemeClr val="accent2"/>
              </a:buClr>
              <a:buFont typeface="Arial" pitchFamily="34" charset="0"/>
              <a:buChar char="•"/>
              <a:defRPr/>
            </a:pPr>
            <a:r>
              <a:rPr lang="en-US" sz="1600" dirty="0" smtClean="0"/>
              <a:t> It uses annotation </a:t>
            </a:r>
            <a:r>
              <a:rPr lang="en-US" sz="1600" dirty="0" smtClean="0"/>
              <a:t>like </a:t>
            </a:r>
            <a:r>
              <a:rPr lang="en-US" sz="1600" dirty="0" smtClean="0"/>
              <a:t>@</a:t>
            </a:r>
            <a:r>
              <a:rPr lang="en-US" sz="1600" dirty="0" err="1" smtClean="0"/>
              <a:t>BeforeTest</a:t>
            </a:r>
            <a:r>
              <a:rPr lang="en-US" sz="1600" dirty="0" smtClean="0"/>
              <a:t>, @Test, @</a:t>
            </a:r>
            <a:r>
              <a:rPr lang="en-US" sz="1600" dirty="0" err="1" smtClean="0"/>
              <a:t>AfterTest</a:t>
            </a:r>
            <a:r>
              <a:rPr lang="en-US" sz="1600" dirty="0" smtClean="0"/>
              <a:t>, etc…</a:t>
            </a:r>
          </a:p>
          <a:p>
            <a:pPr marL="91440" indent="-91440" eaLnBrk="0" hangingPunct="0">
              <a:lnSpc>
                <a:spcPct val="140000"/>
              </a:lnSpc>
              <a:spcBef>
                <a:spcPct val="20000"/>
              </a:spcBef>
              <a:buClr>
                <a:schemeClr val="accent2"/>
              </a:buClr>
              <a:buFont typeface="Arial" pitchFamily="34" charset="0"/>
              <a:buChar char="•"/>
              <a:defRPr/>
            </a:pPr>
            <a:r>
              <a:rPr lang="en-US" sz="1600" dirty="0" smtClean="0"/>
              <a:t> It execute the multiple test cases in the suite</a:t>
            </a:r>
          </a:p>
          <a:p>
            <a:pPr marL="91440" indent="-91440" eaLnBrk="0" hangingPunct="0">
              <a:lnSpc>
                <a:spcPct val="140000"/>
              </a:lnSpc>
              <a:spcBef>
                <a:spcPct val="20000"/>
              </a:spcBef>
              <a:buClr>
                <a:schemeClr val="accent2"/>
              </a:buClr>
              <a:buFont typeface="Arial" pitchFamily="34" charset="0"/>
              <a:buChar char="•"/>
              <a:defRPr/>
            </a:pPr>
            <a:r>
              <a:rPr lang="en-US" sz="1600" dirty="0" err="1" smtClean="0"/>
              <a:t>Junit</a:t>
            </a:r>
            <a:r>
              <a:rPr lang="en-US" sz="1600" dirty="0" smtClean="0"/>
              <a:t> can generate the test execution report.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ChangeArrowheads="1"/>
          </p:cNvSpPr>
          <p:nvPr/>
        </p:nvSpPr>
        <p:spPr bwMode="auto">
          <a:xfrm>
            <a:off x="0" y="71438"/>
            <a:ext cx="8153400" cy="838200"/>
          </a:xfrm>
          <a:prstGeom prst="rect">
            <a:avLst/>
          </a:prstGeom>
          <a:noFill/>
          <a:ln w="9525">
            <a:noFill/>
            <a:miter lim="800000"/>
            <a:headEnd/>
            <a:tailEnd/>
          </a:ln>
        </p:spPr>
        <p:txBody>
          <a:bodyPr anchor="ctr"/>
          <a:lstStyle/>
          <a:p>
            <a:endParaRPr lang="en-US" sz="2400" b="1">
              <a:solidFill>
                <a:schemeClr val="bg1"/>
              </a:solidFill>
            </a:endParaRPr>
          </a:p>
        </p:txBody>
      </p:sp>
      <p:sp>
        <p:nvSpPr>
          <p:cNvPr id="57" name="Subtitle 56"/>
          <p:cNvSpPr>
            <a:spLocks noGrp="1"/>
          </p:cNvSpPr>
          <p:nvPr>
            <p:ph type="subTitle" idx="1"/>
          </p:nvPr>
        </p:nvSpPr>
        <p:spPr>
          <a:xfrm>
            <a:off x="3352800" y="2590800"/>
            <a:ext cx="5334000" cy="1219200"/>
          </a:xfrm>
        </p:spPr>
        <p:txBody>
          <a:bodyPr/>
          <a:lstStyle/>
          <a:p>
            <a:pPr>
              <a:defRPr/>
            </a:pPr>
            <a:r>
              <a:rPr lang="en-US" sz="7200" dirty="0" smtClean="0">
                <a:solidFill>
                  <a:schemeClr val="tx2">
                    <a:lumMod val="60000"/>
                    <a:lumOff val="40000"/>
                  </a:schemeClr>
                </a:solidFill>
              </a:rPr>
              <a:t>Thank</a:t>
            </a:r>
            <a:r>
              <a:rPr lang="en-US" dirty="0" smtClean="0">
                <a:solidFill>
                  <a:schemeClr val="tx2">
                    <a:lumMod val="60000"/>
                    <a:lumOff val="40000"/>
                  </a:schemeClr>
                </a:solidFill>
              </a:rPr>
              <a:t> </a:t>
            </a:r>
            <a:r>
              <a:rPr lang="en-US" sz="7200" dirty="0" smtClean="0">
                <a:solidFill>
                  <a:schemeClr val="tx2">
                    <a:lumMod val="60000"/>
                    <a:lumOff val="40000"/>
                  </a:schemeClr>
                </a:solidFill>
              </a:rPr>
              <a:t>You</a:t>
            </a:r>
            <a:endParaRPr lang="en-US" sz="7200" dirty="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E0C05C3-F0F1-4ADF-A7E9-99698ECCED3B}" type="slidenum">
              <a:rPr lang="en-US" smtClean="0"/>
              <a:pPr>
                <a:defRPr/>
              </a:pPr>
              <a:t>2</a:t>
            </a:fld>
            <a:endParaRPr lang="en-US" dirty="0"/>
          </a:p>
        </p:txBody>
      </p:sp>
      <p:sp>
        <p:nvSpPr>
          <p:cNvPr id="3" name="Rectangle 7"/>
          <p:cNvSpPr>
            <a:spLocks noChangeArrowheads="1"/>
          </p:cNvSpPr>
          <p:nvPr/>
        </p:nvSpPr>
        <p:spPr bwMode="auto">
          <a:xfrm>
            <a:off x="76200" y="0"/>
            <a:ext cx="8153400" cy="838200"/>
          </a:xfrm>
          <a:prstGeom prst="rect">
            <a:avLst/>
          </a:prstGeom>
          <a:noFill/>
          <a:ln w="9525">
            <a:noFill/>
            <a:miter lim="800000"/>
            <a:headEnd/>
            <a:tailEnd/>
          </a:ln>
        </p:spPr>
        <p:txBody>
          <a:bodyPr anchor="ctr"/>
          <a:lstStyle/>
          <a:p>
            <a:r>
              <a:rPr lang="en-US" sz="2800" b="1" dirty="0" smtClean="0"/>
              <a:t>Selenium Remote control</a:t>
            </a:r>
            <a:endParaRPr lang="en-US" sz="2800" b="1" dirty="0"/>
          </a:p>
        </p:txBody>
      </p:sp>
      <p:sp>
        <p:nvSpPr>
          <p:cNvPr id="6" name="Rounded Rectangle 5"/>
          <p:cNvSpPr/>
          <p:nvPr/>
        </p:nvSpPr>
        <p:spPr bwMode="auto">
          <a:xfrm>
            <a:off x="152400" y="1219200"/>
            <a:ext cx="8839200" cy="5257800"/>
          </a:xfrm>
          <a:prstGeom prst="roundRect">
            <a:avLst>
              <a:gd name="adj" fmla="val 9232"/>
            </a:avLst>
          </a:prstGeom>
          <a:noFill/>
          <a:ln w="25400" cap="flat" cmpd="sng" algn="ctr">
            <a:solidFill>
              <a:srgbClr val="404C18"/>
            </a:solidFill>
            <a:prstDash val="sysDot"/>
            <a:round/>
            <a:headEnd type="none" w="med" len="med"/>
            <a:tailEnd type="none" w="med" len="med"/>
          </a:ln>
          <a:effectLst/>
        </p:spPr>
        <p:txBody>
          <a:bodyPr anchor="ctr"/>
          <a:lstStyle/>
          <a:p>
            <a:pPr marL="91440" indent="-91440" eaLnBrk="0" hangingPunct="0">
              <a:lnSpc>
                <a:spcPts val="2500"/>
              </a:lnSpc>
              <a:spcBef>
                <a:spcPct val="20000"/>
              </a:spcBef>
              <a:buClr>
                <a:schemeClr val="accent2"/>
              </a:buClr>
              <a:defRPr/>
            </a:pPr>
            <a:endParaRPr lang="en-US" sz="1600" kern="0" dirty="0">
              <a:latin typeface="Arial" charset="0"/>
              <a:cs typeface="Arial" charset="0"/>
            </a:endParaRPr>
          </a:p>
          <a:p>
            <a:pPr>
              <a:lnSpc>
                <a:spcPts val="2500"/>
              </a:lnSpc>
            </a:pPr>
            <a:r>
              <a:rPr lang="en-US" sz="1600" dirty="0" smtClean="0"/>
              <a:t>Selenium IDE may seem a productive and efficient tool for writing test-cases, it lacks many essential features of a testing tool: </a:t>
            </a:r>
          </a:p>
          <a:p>
            <a:pPr marL="463550" lvl="1" indent="341313">
              <a:lnSpc>
                <a:spcPts val="2500"/>
              </a:lnSpc>
              <a:buFont typeface="Wingdings" pitchFamily="2" charset="2"/>
              <a:buChar char="v"/>
            </a:pPr>
            <a:r>
              <a:rPr lang="en-US" sz="1600" dirty="0" smtClean="0"/>
              <a:t>Conditional statements </a:t>
            </a:r>
          </a:p>
          <a:p>
            <a:pPr marL="463550" lvl="1" indent="341313">
              <a:lnSpc>
                <a:spcPts val="2500"/>
              </a:lnSpc>
              <a:buFont typeface="Wingdings" pitchFamily="2" charset="2"/>
              <a:buChar char="v"/>
            </a:pPr>
            <a:r>
              <a:rPr lang="en-US" sz="1600" dirty="0" smtClean="0"/>
              <a:t>Loops </a:t>
            </a:r>
          </a:p>
          <a:p>
            <a:pPr marL="463550" lvl="1" indent="341313">
              <a:lnSpc>
                <a:spcPts val="2500"/>
              </a:lnSpc>
              <a:buFont typeface="Wingdings" pitchFamily="2" charset="2"/>
              <a:buChar char="v"/>
            </a:pPr>
            <a:r>
              <a:rPr lang="en-US" sz="1600" dirty="0" smtClean="0"/>
              <a:t>Logging </a:t>
            </a:r>
          </a:p>
          <a:p>
            <a:pPr marL="463550" lvl="1" indent="341313">
              <a:lnSpc>
                <a:spcPts val="2500"/>
              </a:lnSpc>
              <a:buFont typeface="Wingdings" pitchFamily="2" charset="2"/>
              <a:buChar char="v"/>
            </a:pPr>
            <a:r>
              <a:rPr lang="en-US" sz="1600" dirty="0" smtClean="0"/>
              <a:t>Exception handling </a:t>
            </a:r>
          </a:p>
          <a:p>
            <a:pPr marL="463550" lvl="1" indent="341313">
              <a:lnSpc>
                <a:spcPts val="2500"/>
              </a:lnSpc>
              <a:buFont typeface="Wingdings" pitchFamily="2" charset="2"/>
              <a:buChar char="v"/>
            </a:pPr>
            <a:r>
              <a:rPr lang="en-US" sz="1600" dirty="0" smtClean="0"/>
              <a:t>Reporting </a:t>
            </a:r>
          </a:p>
          <a:p>
            <a:pPr marL="463550" lvl="1" indent="341313">
              <a:lnSpc>
                <a:spcPts val="2500"/>
              </a:lnSpc>
              <a:buFont typeface="Wingdings" pitchFamily="2" charset="2"/>
              <a:buChar char="v"/>
            </a:pPr>
            <a:r>
              <a:rPr lang="en-US" sz="1600" dirty="0" smtClean="0"/>
              <a:t>Test fixtures and data-driven tests </a:t>
            </a:r>
          </a:p>
          <a:p>
            <a:pPr marL="463550" lvl="1" indent="341313">
              <a:lnSpc>
                <a:spcPts val="2500"/>
              </a:lnSpc>
              <a:buFont typeface="Wingdings" pitchFamily="2" charset="2"/>
              <a:buChar char="v"/>
            </a:pPr>
            <a:r>
              <a:rPr lang="en-US" sz="1600" dirty="0" smtClean="0"/>
              <a:t>Test dependencies </a:t>
            </a:r>
          </a:p>
          <a:p>
            <a:pPr marL="463550" lvl="1" indent="341313">
              <a:lnSpc>
                <a:spcPts val="2500"/>
              </a:lnSpc>
              <a:buFont typeface="Wingdings" pitchFamily="2" charset="2"/>
              <a:buChar char="v"/>
            </a:pPr>
            <a:r>
              <a:rPr lang="en-US" sz="1600" dirty="0" smtClean="0"/>
              <a:t>Taking screenshots </a:t>
            </a:r>
          </a:p>
          <a:p>
            <a:pPr marL="463550" lvl="1" indent="341313">
              <a:lnSpc>
                <a:spcPts val="2500"/>
              </a:lnSpc>
              <a:buFont typeface="Wingdings" pitchFamily="2" charset="2"/>
              <a:buChar char="v"/>
            </a:pPr>
            <a:r>
              <a:rPr lang="en-US" sz="1600" dirty="0" smtClean="0"/>
              <a:t>Browser support</a:t>
            </a:r>
          </a:p>
          <a:p>
            <a:pPr marL="463550" lvl="1" indent="341313">
              <a:lnSpc>
                <a:spcPts val="2500"/>
              </a:lnSpc>
              <a:buFont typeface="Wingdings" pitchFamily="2" charset="2"/>
              <a:buChar char="v"/>
            </a:pPr>
            <a:endParaRPr lang="en-US" sz="1600" dirty="0" smtClean="0"/>
          </a:p>
          <a:p>
            <a:pPr>
              <a:lnSpc>
                <a:spcPts val="2500"/>
              </a:lnSpc>
            </a:pPr>
            <a:r>
              <a:rPr lang="en-US" sz="1600" dirty="0" smtClean="0"/>
              <a:t>Selenium RC is the answer to a more powerful test-suite for your applications. </a:t>
            </a:r>
          </a:p>
          <a:p>
            <a:pPr>
              <a:lnSpc>
                <a:spcPts val="2500"/>
              </a:lnSpc>
            </a:pPr>
            <a:r>
              <a:rPr lang="en-US" sz="1600" dirty="0" smtClean="0"/>
              <a:t>It follows a client/server model allowing client libraries to execute tests on a browser controlled by the server. </a:t>
            </a:r>
          </a:p>
          <a:p>
            <a:pPr marL="91440" indent="-91440" eaLnBrk="0" hangingPunct="0">
              <a:lnSpc>
                <a:spcPts val="2500"/>
              </a:lnSpc>
              <a:spcBef>
                <a:spcPct val="20000"/>
              </a:spcBef>
              <a:buClr>
                <a:schemeClr val="accent2"/>
              </a:buClr>
              <a:buFont typeface="Arial" pitchFamily="34" charset="0"/>
              <a:buChar char="•"/>
              <a:defRPr/>
            </a:pPr>
            <a:endParaRPr lang="en-US" sz="1600" kern="0" dirty="0">
              <a:latin typeface="Arial" charset="0"/>
              <a:cs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E0C05C3-F0F1-4ADF-A7E9-99698ECCED3B}" type="slidenum">
              <a:rPr lang="en-US" smtClean="0"/>
              <a:pPr>
                <a:defRPr/>
              </a:pPr>
              <a:t>3</a:t>
            </a:fld>
            <a:endParaRPr lang="en-US" dirty="0"/>
          </a:p>
        </p:txBody>
      </p:sp>
      <p:sp>
        <p:nvSpPr>
          <p:cNvPr id="3" name="Rectangle 7"/>
          <p:cNvSpPr>
            <a:spLocks noChangeArrowheads="1"/>
          </p:cNvSpPr>
          <p:nvPr/>
        </p:nvSpPr>
        <p:spPr bwMode="auto">
          <a:xfrm>
            <a:off x="76200" y="0"/>
            <a:ext cx="8153400" cy="838200"/>
          </a:xfrm>
          <a:prstGeom prst="rect">
            <a:avLst/>
          </a:prstGeom>
          <a:noFill/>
          <a:ln w="9525">
            <a:noFill/>
            <a:miter lim="800000"/>
            <a:headEnd/>
            <a:tailEnd/>
          </a:ln>
        </p:spPr>
        <p:txBody>
          <a:bodyPr anchor="ctr"/>
          <a:lstStyle/>
          <a:p>
            <a:r>
              <a:rPr lang="en-US" sz="2800" b="1" dirty="0" smtClean="0"/>
              <a:t>How Selenium RC Works</a:t>
            </a:r>
            <a:endParaRPr lang="en-US" sz="2800" b="1" dirty="0"/>
          </a:p>
        </p:txBody>
      </p:sp>
      <p:sp>
        <p:nvSpPr>
          <p:cNvPr id="6" name="Rounded Rectangle 5"/>
          <p:cNvSpPr/>
          <p:nvPr/>
        </p:nvSpPr>
        <p:spPr bwMode="auto">
          <a:xfrm>
            <a:off x="152400" y="1219200"/>
            <a:ext cx="8763000" cy="5257800"/>
          </a:xfrm>
          <a:prstGeom prst="roundRect">
            <a:avLst>
              <a:gd name="adj" fmla="val 5079"/>
            </a:avLst>
          </a:prstGeom>
          <a:noFill/>
          <a:ln w="25400" cap="flat" cmpd="sng" algn="ctr">
            <a:solidFill>
              <a:srgbClr val="404C18"/>
            </a:solidFill>
            <a:prstDash val="sysDot"/>
            <a:round/>
            <a:headEnd type="none" w="med" len="med"/>
            <a:tailEnd type="none" w="med" len="med"/>
          </a:ln>
          <a:effectLst/>
        </p:spPr>
        <p:txBody>
          <a:bodyPr anchor="ctr"/>
          <a:lstStyle/>
          <a:p>
            <a:pPr marL="91440" indent="-91440" eaLnBrk="0" hangingPunct="0">
              <a:lnSpc>
                <a:spcPct val="140000"/>
              </a:lnSpc>
              <a:spcBef>
                <a:spcPct val="20000"/>
              </a:spcBef>
              <a:buClr>
                <a:schemeClr val="accent2"/>
              </a:buClr>
              <a:defRPr/>
            </a:pPr>
            <a:endParaRPr lang="en-US" sz="1600" kern="0" dirty="0">
              <a:latin typeface="Arial" charset="0"/>
              <a:cs typeface="Arial" charset="0"/>
            </a:endParaRPr>
          </a:p>
          <a:p>
            <a:pPr marL="91440" indent="-91440" eaLnBrk="0" hangingPunct="0">
              <a:lnSpc>
                <a:spcPct val="140000"/>
              </a:lnSpc>
              <a:spcBef>
                <a:spcPct val="20000"/>
              </a:spcBef>
              <a:buClr>
                <a:schemeClr val="accent2"/>
              </a:buClr>
              <a:defRPr/>
            </a:pPr>
            <a:r>
              <a:rPr lang="en-US" sz="1600" kern="0" dirty="0" smtClean="0">
                <a:latin typeface="Arial" charset="0"/>
                <a:cs typeface="Arial" charset="0"/>
              </a:rPr>
              <a:t> </a:t>
            </a:r>
            <a:endParaRPr lang="en-US" sz="1600" kern="0" dirty="0">
              <a:latin typeface="Arial" charset="0"/>
              <a:cs typeface="Arial" charset="0"/>
            </a:endParaRPr>
          </a:p>
        </p:txBody>
      </p:sp>
      <p:pic>
        <p:nvPicPr>
          <p:cNvPr id="5" name="Picture 4" descr="seleniumrc.png"/>
          <p:cNvPicPr>
            <a:picLocks noChangeAspect="1"/>
          </p:cNvPicPr>
          <p:nvPr/>
        </p:nvPicPr>
        <p:blipFill>
          <a:blip r:embed="rId2" cstate="print"/>
          <a:stretch>
            <a:fillRect/>
          </a:stretch>
        </p:blipFill>
        <p:spPr>
          <a:xfrm>
            <a:off x="4190999" y="1371600"/>
            <a:ext cx="4572001" cy="4953000"/>
          </a:xfrm>
          <a:prstGeom prst="rect">
            <a:avLst/>
          </a:prstGeom>
        </p:spPr>
      </p:pic>
      <p:sp>
        <p:nvSpPr>
          <p:cNvPr id="7" name="Rectangle 6"/>
          <p:cNvSpPr/>
          <p:nvPr/>
        </p:nvSpPr>
        <p:spPr>
          <a:xfrm>
            <a:off x="381000" y="1295400"/>
            <a:ext cx="3962400" cy="5221942"/>
          </a:xfrm>
          <a:prstGeom prst="rect">
            <a:avLst/>
          </a:prstGeom>
        </p:spPr>
        <p:txBody>
          <a:bodyPr wrap="square">
            <a:spAutoFit/>
          </a:bodyPr>
          <a:lstStyle/>
          <a:p>
            <a:pPr>
              <a:lnSpc>
                <a:spcPts val="2500"/>
              </a:lnSpc>
              <a:buFont typeface="Arial" pitchFamily="34" charset="0"/>
              <a:buChar char="•"/>
            </a:pPr>
            <a:r>
              <a:rPr lang="en-US" sz="1600" dirty="0" smtClean="0"/>
              <a:t> The Selenium Server which launches and kills browsers, interprets and runs </a:t>
            </a:r>
          </a:p>
          <a:p>
            <a:pPr>
              <a:lnSpc>
                <a:spcPts val="2500"/>
              </a:lnSpc>
              <a:buFont typeface="Arial" pitchFamily="34" charset="0"/>
              <a:buChar char="•"/>
            </a:pPr>
            <a:endParaRPr lang="en-US" sz="1600" dirty="0" smtClean="0"/>
          </a:p>
          <a:p>
            <a:pPr>
              <a:lnSpc>
                <a:spcPts val="2500"/>
              </a:lnSpc>
              <a:buFont typeface="Arial" pitchFamily="34" charset="0"/>
              <a:buChar char="•"/>
            </a:pPr>
            <a:r>
              <a:rPr lang="en-US" sz="1600" dirty="0" smtClean="0"/>
              <a:t> The </a:t>
            </a:r>
            <a:r>
              <a:rPr lang="en-US" sz="1600" dirty="0" err="1" smtClean="0"/>
              <a:t>Selenese</a:t>
            </a:r>
            <a:r>
              <a:rPr lang="en-US" sz="1600" dirty="0" smtClean="0"/>
              <a:t> commands passed from the test program, and acts as an </a:t>
            </a:r>
            <a:r>
              <a:rPr lang="en-US" sz="1600" i="1" dirty="0" smtClean="0"/>
              <a:t>HTTP proxy</a:t>
            </a:r>
            <a:r>
              <a:rPr lang="en-US" sz="1600" dirty="0" smtClean="0"/>
              <a:t>, intercepting and verifying HTTP messages passed between the browser and the AUT. </a:t>
            </a:r>
          </a:p>
          <a:p>
            <a:pPr>
              <a:lnSpc>
                <a:spcPts val="2500"/>
              </a:lnSpc>
              <a:buFont typeface="Arial" pitchFamily="34" charset="0"/>
              <a:buChar char="•"/>
            </a:pPr>
            <a:endParaRPr lang="en-US" sz="1600" dirty="0" smtClean="0"/>
          </a:p>
          <a:p>
            <a:pPr>
              <a:lnSpc>
                <a:spcPts val="2500"/>
              </a:lnSpc>
              <a:buFont typeface="Arial" pitchFamily="34" charset="0"/>
              <a:buChar char="•"/>
            </a:pPr>
            <a:r>
              <a:rPr lang="en-US" sz="1600" dirty="0" smtClean="0"/>
              <a:t> Client libraries which provide the interface between each programming language and the Selenium RC Server.</a:t>
            </a:r>
          </a:p>
          <a:p>
            <a:pPr>
              <a:lnSpc>
                <a:spcPts val="2500"/>
              </a:lnSpc>
              <a:buFont typeface="Arial" pitchFamily="34" charset="0"/>
              <a:buChar char="•"/>
            </a:pPr>
            <a:endParaRPr lang="en-US" sz="1600" dirty="0" smtClean="0"/>
          </a:p>
          <a:p>
            <a:pPr>
              <a:lnSpc>
                <a:spcPts val="2500"/>
              </a:lnSpc>
              <a:buFont typeface="Arial" pitchFamily="34" charset="0"/>
              <a:buChar char="•"/>
            </a:pPr>
            <a:r>
              <a:rPr lang="en-US" sz="1600" dirty="0" smtClean="0"/>
              <a:t> Server passes the Selenium command to the browser using Selenium-Core JavaScript commands</a:t>
            </a:r>
            <a:endParaRPr lang="en-US"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E0C05C3-F0F1-4ADF-A7E9-99698ECCED3B}" type="slidenum">
              <a:rPr lang="en-US" smtClean="0"/>
              <a:pPr>
                <a:defRPr/>
              </a:pPr>
              <a:t>4</a:t>
            </a:fld>
            <a:endParaRPr lang="en-US" dirty="0"/>
          </a:p>
        </p:txBody>
      </p:sp>
      <p:sp>
        <p:nvSpPr>
          <p:cNvPr id="3" name="Rectangle 7"/>
          <p:cNvSpPr>
            <a:spLocks noChangeArrowheads="1"/>
          </p:cNvSpPr>
          <p:nvPr/>
        </p:nvSpPr>
        <p:spPr bwMode="auto">
          <a:xfrm>
            <a:off x="76200" y="0"/>
            <a:ext cx="8153400" cy="838200"/>
          </a:xfrm>
          <a:prstGeom prst="rect">
            <a:avLst/>
          </a:prstGeom>
          <a:noFill/>
          <a:ln w="9525">
            <a:noFill/>
            <a:miter lim="800000"/>
            <a:headEnd/>
            <a:tailEnd/>
          </a:ln>
        </p:spPr>
        <p:txBody>
          <a:bodyPr anchor="ctr"/>
          <a:lstStyle/>
          <a:p>
            <a:r>
              <a:rPr lang="en-US" sz="2800" b="1" dirty="0" smtClean="0"/>
              <a:t>Selenium Server</a:t>
            </a:r>
            <a:endParaRPr lang="en-US" sz="2800" b="1" dirty="0"/>
          </a:p>
        </p:txBody>
      </p:sp>
      <p:sp>
        <p:nvSpPr>
          <p:cNvPr id="6" name="Rounded Rectangle 5"/>
          <p:cNvSpPr/>
          <p:nvPr/>
        </p:nvSpPr>
        <p:spPr bwMode="auto">
          <a:xfrm>
            <a:off x="152400" y="1219200"/>
            <a:ext cx="8686800" cy="5257800"/>
          </a:xfrm>
          <a:prstGeom prst="roundRect">
            <a:avLst>
              <a:gd name="adj" fmla="val 9232"/>
            </a:avLst>
          </a:prstGeom>
          <a:noFill/>
          <a:ln w="25400" cap="flat" cmpd="sng" algn="ctr">
            <a:solidFill>
              <a:srgbClr val="404C18"/>
            </a:solidFill>
            <a:prstDash val="sysDot"/>
            <a:round/>
            <a:headEnd type="none" w="med" len="med"/>
            <a:tailEnd type="none" w="med" len="med"/>
          </a:ln>
          <a:effectLst/>
        </p:spPr>
        <p:txBody>
          <a:bodyPr anchor="ctr"/>
          <a:lstStyle/>
          <a:p>
            <a:pPr marL="91440" indent="-91440" eaLnBrk="0" hangingPunct="0">
              <a:lnSpc>
                <a:spcPct val="140000"/>
              </a:lnSpc>
              <a:spcBef>
                <a:spcPct val="20000"/>
              </a:spcBef>
              <a:buClr>
                <a:schemeClr val="accent2"/>
              </a:buClr>
              <a:defRPr/>
            </a:pPr>
            <a:endParaRPr lang="en-US" sz="1600" kern="0" dirty="0">
              <a:latin typeface="Arial" charset="0"/>
              <a:cs typeface="Arial" charset="0"/>
            </a:endParaRPr>
          </a:p>
          <a:p>
            <a:pPr marL="91440" indent="-91440" eaLnBrk="0" hangingPunct="0">
              <a:lnSpc>
                <a:spcPct val="140000"/>
              </a:lnSpc>
              <a:spcBef>
                <a:spcPct val="20000"/>
              </a:spcBef>
              <a:buClr>
                <a:schemeClr val="accent2"/>
              </a:buClr>
              <a:defRPr/>
            </a:pPr>
            <a:r>
              <a:rPr lang="en-US" sz="1600" kern="0" dirty="0" smtClean="0">
                <a:latin typeface="Arial" charset="0"/>
                <a:cs typeface="Arial" charset="0"/>
              </a:rPr>
              <a:t> </a:t>
            </a:r>
            <a:endParaRPr lang="en-US" sz="1600" kern="0" dirty="0">
              <a:latin typeface="Arial" charset="0"/>
              <a:cs typeface="Arial" charset="0"/>
            </a:endParaRPr>
          </a:p>
        </p:txBody>
      </p:sp>
      <p:sp>
        <p:nvSpPr>
          <p:cNvPr id="11268" name="Rectangle 4"/>
          <p:cNvSpPr>
            <a:spLocks noChangeArrowheads="1"/>
          </p:cNvSpPr>
          <p:nvPr/>
        </p:nvSpPr>
        <p:spPr bwMode="auto">
          <a:xfrm rot="10800000" flipV="1">
            <a:off x="304799" y="1459496"/>
            <a:ext cx="8534401" cy="4955203"/>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r>
              <a:rPr lang="en-US" dirty="0" smtClean="0"/>
              <a:t>Selenium Server receives Selenium commands from your test program, interprets them, and reports back to your program the results of running those tests.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lvl="1" indent="287338" eaLnBrk="0" hangingPunct="0">
              <a:lnSpc>
                <a:spcPts val="2500"/>
              </a:lnSpc>
              <a:buFont typeface="Wingdings" pitchFamily="2" charset="2"/>
              <a:buChar char="Ø"/>
            </a:pPr>
            <a:r>
              <a:rPr kumimoji="0" lang="en-US" b="0" i="0" u="none" strike="noStrike" cap="none" normalizeH="0" baseline="0" dirty="0" smtClean="0">
                <a:ln>
                  <a:noFill/>
                </a:ln>
                <a:solidFill>
                  <a:schemeClr val="tx1"/>
                </a:solidFill>
                <a:effectLst/>
                <a:latin typeface="Arial" pitchFamily="34" charset="0"/>
                <a:cs typeface="Arial" pitchFamily="34" charset="0"/>
              </a:rPr>
              <a:t>Selenium server is the program that drives the browser </a:t>
            </a:r>
          </a:p>
          <a:p>
            <a:pPr lvl="1" indent="287338" eaLnBrk="0" hangingPunct="0">
              <a:lnSpc>
                <a:spcPts val="2500"/>
              </a:lnSpc>
              <a:buFont typeface="Wingdings" pitchFamily="2" charset="2"/>
              <a:buChar char="Ø"/>
            </a:pPr>
            <a:r>
              <a:rPr kumimoji="0" lang="en-US" b="0" i="0" u="none" strike="noStrike" cap="none" normalizeH="0" baseline="0" dirty="0" smtClean="0">
                <a:ln>
                  <a:noFill/>
                </a:ln>
                <a:solidFill>
                  <a:schemeClr val="tx1"/>
                </a:solidFill>
                <a:effectLst/>
                <a:latin typeface="Arial" pitchFamily="34" charset="0"/>
                <a:cs typeface="Arial" pitchFamily="34" charset="0"/>
              </a:rPr>
              <a:t>It embeds Selenium Core framework and injects it into the browser </a:t>
            </a:r>
          </a:p>
          <a:p>
            <a:pPr lvl="1" indent="287338" eaLnBrk="0" hangingPunct="0">
              <a:lnSpc>
                <a:spcPts val="2500"/>
              </a:lnSpc>
              <a:buFont typeface="Wingdings" pitchFamily="2" charset="2"/>
              <a:buChar char="Ø"/>
            </a:pPr>
            <a:r>
              <a:rPr kumimoji="0" lang="en-US" b="0" i="0" u="none" strike="noStrike" cap="none" normalizeH="0" baseline="0" dirty="0" smtClean="0">
                <a:ln>
                  <a:noFill/>
                </a:ln>
                <a:solidFill>
                  <a:schemeClr val="tx1"/>
                </a:solidFill>
                <a:effectLst/>
                <a:latin typeface="Arial" pitchFamily="34" charset="0"/>
                <a:cs typeface="Arial" pitchFamily="34" charset="0"/>
              </a:rPr>
              <a:t>It communicates with the running test client and drives the browser </a:t>
            </a:r>
          </a:p>
          <a:p>
            <a:pPr lvl="1" indent="287338" eaLnBrk="0" hangingPunct="0">
              <a:lnSpc>
                <a:spcPts val="2500"/>
              </a:lnSpc>
              <a:buFont typeface="Wingdings" pitchFamily="2" charset="2"/>
              <a:buChar char="Ø"/>
            </a:pPr>
            <a:r>
              <a:rPr kumimoji="0" lang="en-US" b="0" i="0" u="none" strike="noStrike" cap="none" normalizeH="0" baseline="0" dirty="0" smtClean="0">
                <a:ln>
                  <a:noFill/>
                </a:ln>
                <a:solidFill>
                  <a:schemeClr val="tx1"/>
                </a:solidFill>
                <a:effectLst/>
                <a:latin typeface="Arial" pitchFamily="34" charset="0"/>
                <a:cs typeface="Arial" pitchFamily="34" charset="0"/>
              </a:rPr>
              <a:t>Client tests sends commands that the server </a:t>
            </a:r>
            <a:r>
              <a:rPr kumimoji="0" lang="en-US" b="0" i="0" u="none" strike="noStrike" cap="none" normalizeH="0" baseline="0" dirty="0" err="1" smtClean="0">
                <a:ln>
                  <a:noFill/>
                </a:ln>
                <a:solidFill>
                  <a:schemeClr val="tx1"/>
                </a:solidFill>
                <a:effectLst/>
                <a:latin typeface="Arial" pitchFamily="34" charset="0"/>
                <a:cs typeface="Arial" pitchFamily="34" charset="0"/>
              </a:rPr>
              <a:t>interpretes</a:t>
            </a:r>
            <a:r>
              <a:rPr kumimoji="0" lang="en-US" b="0" i="0" u="none" strike="noStrike" cap="none" normalizeH="0" baseline="0" dirty="0" smtClean="0">
                <a:ln>
                  <a:noFill/>
                </a:ln>
                <a:solidFill>
                  <a:schemeClr val="tx1"/>
                </a:solidFill>
                <a:effectLst/>
                <a:latin typeface="Arial" pitchFamily="34" charset="0"/>
                <a:cs typeface="Arial" pitchFamily="34" charset="0"/>
              </a:rPr>
              <a:t> in order to drive the browser </a:t>
            </a:r>
          </a:p>
          <a:p>
            <a:pPr lvl="1" indent="287338" eaLnBrk="0" hangingPunct="0">
              <a:lnSpc>
                <a:spcPts val="2500"/>
              </a:lnSpc>
              <a:buFont typeface="Wingdings" pitchFamily="2" charset="2"/>
              <a:buChar char="Ø"/>
            </a:pPr>
            <a:r>
              <a:rPr kumimoji="0" lang="en-US" b="0" i="0" u="none" strike="noStrike" cap="none" normalizeH="0" baseline="0" dirty="0" smtClean="0">
                <a:ln>
                  <a:noFill/>
                </a:ln>
                <a:solidFill>
                  <a:schemeClr val="tx1"/>
                </a:solidFill>
                <a:effectLst/>
                <a:latin typeface="Arial" pitchFamily="34" charset="0"/>
                <a:cs typeface="Arial" pitchFamily="34" charset="0"/>
              </a:rPr>
              <a:t>The server sends back results to the client </a:t>
            </a:r>
          </a:p>
          <a:p>
            <a:pPr lvl="1" indent="287338" eaLnBrk="0" hangingPunct="0">
              <a:lnSpc>
                <a:spcPts val="2500"/>
              </a:lnSpc>
              <a:buFont typeface="Wingdings" pitchFamily="2" charset="2"/>
              <a:buChar char="Ø"/>
            </a:pPr>
            <a:r>
              <a:rPr kumimoji="0" lang="en-US" b="0" i="0" u="none" strike="noStrike" cap="none" normalizeH="0" baseline="0" dirty="0" smtClean="0">
                <a:ln>
                  <a:noFill/>
                </a:ln>
                <a:solidFill>
                  <a:schemeClr val="tx1"/>
                </a:solidFill>
                <a:effectLst/>
                <a:latin typeface="Arial" pitchFamily="34" charset="0"/>
                <a:cs typeface="Arial" pitchFamily="34" charset="0"/>
              </a:rPr>
              <a:t>Client and server communicates via HTTP GETs and POSTs so you can easily plug into </a:t>
            </a:r>
          </a:p>
          <a:p>
            <a:pPr lvl="1" indent="287338" eaLnBrk="0" hangingPunct="0">
              <a:lnSpc>
                <a:spcPts val="2500"/>
              </a:lnSpc>
              <a:buFont typeface="Wingdings" pitchFamily="2" charset="2"/>
              <a:buChar char="Ø"/>
            </a:pPr>
            <a:r>
              <a:rPr kumimoji="0" lang="en-US" b="0" i="0" u="none" strike="noStrike" cap="none" normalizeH="0" baseline="0" dirty="0" smtClean="0">
                <a:ln>
                  <a:noFill/>
                </a:ln>
                <a:solidFill>
                  <a:schemeClr val="tx1"/>
                </a:solidFill>
                <a:effectLst/>
                <a:latin typeface="Arial" pitchFamily="34" charset="0"/>
                <a:cs typeface="Arial" pitchFamily="34" charset="0"/>
              </a:rPr>
              <a:t>Server is configurable at startup via command-line options. use </a:t>
            </a:r>
            <a:r>
              <a:rPr kumimoji="0" lang="en-US" b="0" i="0" u="none" strike="noStrike" cap="none" normalizeH="0" baseline="0" dirty="0" smtClean="0">
                <a:ln>
                  <a:noFill/>
                </a:ln>
                <a:solidFill>
                  <a:srgbClr val="007000"/>
                </a:solidFill>
                <a:effectLst/>
                <a:latin typeface="Courier New" pitchFamily="49" charset="0"/>
                <a:cs typeface="Courier New" pitchFamily="49" charset="0"/>
              </a:rPr>
              <a:t>java -jar selenium-server.jar</a:t>
            </a:r>
          </a:p>
          <a:p>
            <a:pPr lvl="1" indent="287338" eaLnBrk="0" hangingPunct="0">
              <a:lnSpc>
                <a:spcPts val="2500"/>
              </a:lnSpc>
              <a:buFont typeface="Wingdings" pitchFamily="2" charset="2"/>
              <a:buChar char="Ø"/>
            </a:pPr>
            <a:r>
              <a:rPr lang="en-US" dirty="0" smtClean="0"/>
              <a:t>Use any programming language that can send HTTP requests to automate Selenium tests on the browser</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E0C05C3-F0F1-4ADF-A7E9-99698ECCED3B}" type="slidenum">
              <a:rPr lang="en-US" smtClean="0"/>
              <a:pPr>
                <a:defRPr/>
              </a:pPr>
              <a:t>5</a:t>
            </a:fld>
            <a:endParaRPr lang="en-US" dirty="0"/>
          </a:p>
        </p:txBody>
      </p:sp>
      <p:sp>
        <p:nvSpPr>
          <p:cNvPr id="3" name="Rectangle 7"/>
          <p:cNvSpPr>
            <a:spLocks noChangeArrowheads="1"/>
          </p:cNvSpPr>
          <p:nvPr/>
        </p:nvSpPr>
        <p:spPr bwMode="auto">
          <a:xfrm>
            <a:off x="76200" y="0"/>
            <a:ext cx="8153400" cy="838200"/>
          </a:xfrm>
          <a:prstGeom prst="rect">
            <a:avLst/>
          </a:prstGeom>
          <a:noFill/>
          <a:ln w="9525">
            <a:noFill/>
            <a:miter lim="800000"/>
            <a:headEnd/>
            <a:tailEnd/>
          </a:ln>
        </p:spPr>
        <p:txBody>
          <a:bodyPr anchor="ctr"/>
          <a:lstStyle/>
          <a:p>
            <a:r>
              <a:rPr lang="en-US" sz="2800" b="1" dirty="0" smtClean="0"/>
              <a:t>Client Libraries</a:t>
            </a:r>
            <a:endParaRPr lang="en-US" sz="2800" b="1" dirty="0"/>
          </a:p>
        </p:txBody>
      </p:sp>
      <p:sp>
        <p:nvSpPr>
          <p:cNvPr id="6" name="Rounded Rectangle 5"/>
          <p:cNvSpPr/>
          <p:nvPr/>
        </p:nvSpPr>
        <p:spPr bwMode="auto">
          <a:xfrm>
            <a:off x="152400" y="1219200"/>
            <a:ext cx="8686800" cy="5257800"/>
          </a:xfrm>
          <a:prstGeom prst="roundRect">
            <a:avLst>
              <a:gd name="adj" fmla="val 9232"/>
            </a:avLst>
          </a:prstGeom>
          <a:noFill/>
          <a:ln w="25400" cap="flat" cmpd="sng" algn="ctr">
            <a:solidFill>
              <a:srgbClr val="404C18"/>
            </a:solidFill>
            <a:prstDash val="sysDot"/>
            <a:round/>
            <a:headEnd type="none" w="med" len="med"/>
            <a:tailEnd type="none" w="med" len="med"/>
          </a:ln>
          <a:effectLst/>
        </p:spPr>
        <p:txBody>
          <a:bodyPr anchor="ctr"/>
          <a:lstStyle/>
          <a:p>
            <a:pPr marL="91440" indent="-91440" eaLnBrk="0" hangingPunct="0">
              <a:lnSpc>
                <a:spcPct val="140000"/>
              </a:lnSpc>
              <a:spcBef>
                <a:spcPct val="20000"/>
              </a:spcBef>
              <a:buClr>
                <a:schemeClr val="accent2"/>
              </a:buClr>
              <a:defRPr/>
            </a:pPr>
            <a:endParaRPr lang="en-US" sz="1600" kern="0" dirty="0">
              <a:latin typeface="Arial" charset="0"/>
              <a:cs typeface="Arial" charset="0"/>
            </a:endParaRPr>
          </a:p>
        </p:txBody>
      </p:sp>
      <p:sp>
        <p:nvSpPr>
          <p:cNvPr id="11268" name="Rectangle 4"/>
          <p:cNvSpPr>
            <a:spLocks noChangeArrowheads="1"/>
          </p:cNvSpPr>
          <p:nvPr/>
        </p:nvSpPr>
        <p:spPr bwMode="auto">
          <a:xfrm rot="10800000" flipV="1">
            <a:off x="609600" y="1295400"/>
            <a:ext cx="8305799" cy="4488408"/>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ts val="25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indent="177800">
              <a:lnSpc>
                <a:spcPts val="2500"/>
              </a:lnSpc>
              <a:buFont typeface="Arial" pitchFamily="34" charset="0"/>
              <a:buChar char="•"/>
            </a:pPr>
            <a:r>
              <a:rPr lang="en-US" dirty="0" smtClean="0"/>
              <a:t>Client libraries provides the API to program tests and execute them on the server </a:t>
            </a:r>
          </a:p>
          <a:p>
            <a:pPr indent="177800">
              <a:lnSpc>
                <a:spcPts val="2500"/>
              </a:lnSpc>
              <a:buFont typeface="Arial" pitchFamily="34" charset="0"/>
              <a:buChar char="•"/>
            </a:pPr>
            <a:r>
              <a:rPr lang="en-US" dirty="0" smtClean="0"/>
              <a:t>The client library takes a </a:t>
            </a:r>
            <a:r>
              <a:rPr lang="en-US" dirty="0" err="1" smtClean="0"/>
              <a:t>Selenese</a:t>
            </a:r>
            <a:r>
              <a:rPr lang="en-US" dirty="0" smtClean="0"/>
              <a:t> command and passes it to the Selenium Server for processing a specific action or test against the application under test (AUT)</a:t>
            </a:r>
          </a:p>
          <a:p>
            <a:pPr indent="177800">
              <a:lnSpc>
                <a:spcPts val="2500"/>
              </a:lnSpc>
              <a:buFont typeface="Arial" pitchFamily="34" charset="0"/>
              <a:buChar char="•"/>
            </a:pPr>
            <a:r>
              <a:rPr lang="en-US" dirty="0" smtClean="0"/>
              <a:t>Supported API implementation exists in: </a:t>
            </a:r>
          </a:p>
          <a:p>
            <a:pPr marL="914400" lvl="1" indent="-450850">
              <a:lnSpc>
                <a:spcPts val="2500"/>
              </a:lnSpc>
              <a:buFont typeface="Wingdings" pitchFamily="2" charset="2"/>
              <a:buChar char="v"/>
            </a:pPr>
            <a:r>
              <a:rPr lang="en-US" dirty="0" smtClean="0"/>
              <a:t>Java</a:t>
            </a:r>
          </a:p>
          <a:p>
            <a:pPr marL="914400" lvl="1" indent="-450850">
              <a:lnSpc>
                <a:spcPts val="2500"/>
              </a:lnSpc>
              <a:buFont typeface="Wingdings" pitchFamily="2" charset="2"/>
              <a:buChar char="v"/>
            </a:pPr>
            <a:r>
              <a:rPr lang="en-US" dirty="0" err="1" smtClean="0"/>
              <a:t>.Net</a:t>
            </a:r>
            <a:r>
              <a:rPr lang="en-US" dirty="0" smtClean="0"/>
              <a:t> </a:t>
            </a:r>
          </a:p>
          <a:p>
            <a:pPr marL="914400" lvl="1" indent="-450850">
              <a:lnSpc>
                <a:spcPts val="2500"/>
              </a:lnSpc>
              <a:buFont typeface="Wingdings" pitchFamily="2" charset="2"/>
              <a:buChar char="v"/>
            </a:pPr>
            <a:r>
              <a:rPr lang="en-US" dirty="0" smtClean="0"/>
              <a:t>PHP </a:t>
            </a:r>
          </a:p>
          <a:p>
            <a:pPr marL="914400" lvl="1" indent="-450850">
              <a:lnSpc>
                <a:spcPts val="2500"/>
              </a:lnSpc>
              <a:buFont typeface="Wingdings" pitchFamily="2" charset="2"/>
              <a:buChar char="v"/>
            </a:pPr>
            <a:r>
              <a:rPr lang="en-US" dirty="0" smtClean="0"/>
              <a:t>Python </a:t>
            </a:r>
          </a:p>
          <a:p>
            <a:pPr marL="914400" lvl="1" indent="-450850">
              <a:lnSpc>
                <a:spcPts val="2500"/>
              </a:lnSpc>
              <a:buFont typeface="Wingdings" pitchFamily="2" charset="2"/>
              <a:buChar char="v"/>
            </a:pPr>
            <a:r>
              <a:rPr lang="en-US" dirty="0" smtClean="0"/>
              <a:t>Perl </a:t>
            </a:r>
          </a:p>
          <a:p>
            <a:pPr marL="914400" lvl="1" indent="-450850">
              <a:lnSpc>
                <a:spcPts val="2500"/>
              </a:lnSpc>
              <a:buFont typeface="Wingdings" pitchFamily="2" charset="2"/>
              <a:buChar char="v"/>
            </a:pPr>
            <a:r>
              <a:rPr lang="en-US" dirty="0" smtClean="0"/>
              <a:t>Ruby </a:t>
            </a:r>
          </a:p>
          <a:p>
            <a:pPr marL="0" marR="0" lvl="0" indent="0" algn="l" defTabSz="914400" rtl="0" eaLnBrk="0" fontAlgn="base" latinLnBrk="0" hangingPunct="0">
              <a:lnSpc>
                <a:spcPts val="25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E0C05C3-F0F1-4ADF-A7E9-99698ECCED3B}" type="slidenum">
              <a:rPr lang="en-US" smtClean="0"/>
              <a:pPr>
                <a:defRPr/>
              </a:pPr>
              <a:t>6</a:t>
            </a:fld>
            <a:endParaRPr lang="en-US" dirty="0"/>
          </a:p>
        </p:txBody>
      </p:sp>
      <p:sp>
        <p:nvSpPr>
          <p:cNvPr id="3" name="Rectangle 7"/>
          <p:cNvSpPr>
            <a:spLocks noChangeArrowheads="1"/>
          </p:cNvSpPr>
          <p:nvPr/>
        </p:nvSpPr>
        <p:spPr bwMode="auto">
          <a:xfrm>
            <a:off x="76200" y="0"/>
            <a:ext cx="8153400" cy="838200"/>
          </a:xfrm>
          <a:prstGeom prst="rect">
            <a:avLst/>
          </a:prstGeom>
          <a:noFill/>
          <a:ln w="9525">
            <a:noFill/>
            <a:miter lim="800000"/>
            <a:headEnd/>
            <a:tailEnd/>
          </a:ln>
        </p:spPr>
        <p:txBody>
          <a:bodyPr anchor="ctr"/>
          <a:lstStyle/>
          <a:p>
            <a:r>
              <a:rPr lang="en-US" sz="2800" b="1" dirty="0" smtClean="0"/>
              <a:t>Selenium RC Installation</a:t>
            </a:r>
            <a:endParaRPr lang="en-US" sz="2800" b="1" dirty="0"/>
          </a:p>
        </p:txBody>
      </p:sp>
      <p:sp>
        <p:nvSpPr>
          <p:cNvPr id="6" name="Rounded Rectangle 5"/>
          <p:cNvSpPr/>
          <p:nvPr/>
        </p:nvSpPr>
        <p:spPr bwMode="auto">
          <a:xfrm>
            <a:off x="152400" y="1219200"/>
            <a:ext cx="8686800" cy="5257800"/>
          </a:xfrm>
          <a:prstGeom prst="roundRect">
            <a:avLst>
              <a:gd name="adj" fmla="val 9232"/>
            </a:avLst>
          </a:prstGeom>
          <a:noFill/>
          <a:ln w="25400" cap="flat" cmpd="sng" algn="ctr">
            <a:solidFill>
              <a:srgbClr val="404C18"/>
            </a:solidFill>
            <a:prstDash val="sysDot"/>
            <a:round/>
            <a:headEnd type="none" w="med" len="med"/>
            <a:tailEnd type="none" w="med" len="med"/>
          </a:ln>
          <a:effectLst/>
        </p:spPr>
        <p:txBody>
          <a:bodyPr anchor="ctr"/>
          <a:lstStyle/>
          <a:p>
            <a:pPr marL="91440" indent="-91440" eaLnBrk="0" hangingPunct="0">
              <a:lnSpc>
                <a:spcPct val="140000"/>
              </a:lnSpc>
              <a:spcBef>
                <a:spcPct val="20000"/>
              </a:spcBef>
              <a:buClr>
                <a:schemeClr val="accent2"/>
              </a:buClr>
              <a:defRPr/>
            </a:pPr>
            <a:endParaRPr lang="en-US" sz="1600" kern="0" dirty="0">
              <a:latin typeface="Arial" charset="0"/>
              <a:cs typeface="Arial" charset="0"/>
            </a:endParaRPr>
          </a:p>
        </p:txBody>
      </p:sp>
      <p:sp>
        <p:nvSpPr>
          <p:cNvPr id="5" name="Rectangle 4"/>
          <p:cNvSpPr/>
          <p:nvPr/>
        </p:nvSpPr>
        <p:spPr>
          <a:xfrm>
            <a:off x="304800" y="1347058"/>
            <a:ext cx="8534400" cy="4901342"/>
          </a:xfrm>
          <a:prstGeom prst="rect">
            <a:avLst/>
          </a:prstGeom>
        </p:spPr>
        <p:txBody>
          <a:bodyPr wrap="square">
            <a:spAutoFit/>
          </a:bodyPr>
          <a:lstStyle/>
          <a:p>
            <a:pPr>
              <a:lnSpc>
                <a:spcPts val="2500"/>
              </a:lnSpc>
            </a:pPr>
            <a:r>
              <a:rPr lang="en-US" b="1" dirty="0" smtClean="0"/>
              <a:t>Prerequisites</a:t>
            </a:r>
          </a:p>
          <a:p>
            <a:pPr marL="744538" lvl="1" indent="-287338">
              <a:lnSpc>
                <a:spcPts val="2500"/>
              </a:lnSpc>
              <a:buFont typeface="Wingdings" pitchFamily="2" charset="2"/>
              <a:buChar char="§"/>
            </a:pPr>
            <a:r>
              <a:rPr lang="en-US" dirty="0" smtClean="0"/>
              <a:t>A JVM installed on the system </a:t>
            </a:r>
          </a:p>
          <a:p>
            <a:pPr marL="744538" lvl="1" indent="-287338">
              <a:lnSpc>
                <a:spcPts val="2500"/>
              </a:lnSpc>
              <a:buFont typeface="Wingdings" pitchFamily="2" charset="2"/>
              <a:buChar char="§"/>
            </a:pPr>
            <a:r>
              <a:rPr lang="en-US" dirty="0" smtClean="0"/>
              <a:t>Eclipse</a:t>
            </a:r>
          </a:p>
          <a:p>
            <a:pPr marL="744538" lvl="1" indent="-287338">
              <a:lnSpc>
                <a:spcPts val="2500"/>
              </a:lnSpc>
              <a:buFont typeface="Wingdings" pitchFamily="2" charset="2"/>
              <a:buChar char="§"/>
            </a:pPr>
            <a:r>
              <a:rPr lang="en-US" dirty="0" smtClean="0"/>
              <a:t>The Selenium RC archive</a:t>
            </a:r>
          </a:p>
          <a:p>
            <a:pPr marL="744538" lvl="1" indent="-287338">
              <a:lnSpc>
                <a:spcPts val="2500"/>
              </a:lnSpc>
              <a:buFont typeface="Wingdings" pitchFamily="2" charset="2"/>
              <a:buChar char="§"/>
            </a:pPr>
            <a:r>
              <a:rPr lang="en-US" dirty="0" smtClean="0"/>
              <a:t>Firefox browser</a:t>
            </a:r>
          </a:p>
          <a:p>
            <a:pPr marL="287338" indent="-287338">
              <a:lnSpc>
                <a:spcPts val="2500"/>
              </a:lnSpc>
            </a:pPr>
            <a:r>
              <a:rPr lang="en-US" dirty="0" smtClean="0"/>
              <a:t>	The Selenium RC server is simply a Java </a:t>
            </a:r>
            <a:r>
              <a:rPr lang="en-US" i="1" dirty="0" smtClean="0"/>
              <a:t>jar</a:t>
            </a:r>
            <a:r>
              <a:rPr lang="en-US" dirty="0" smtClean="0"/>
              <a:t> file (</a:t>
            </a:r>
            <a:r>
              <a:rPr lang="en-US" i="1" dirty="0" smtClean="0"/>
              <a:t>selenium-server-standalone-&lt;version-number&gt;.jar</a:t>
            </a:r>
            <a:r>
              <a:rPr lang="en-US" dirty="0" smtClean="0"/>
              <a:t>), which doesn’t require any special installation. Just downloading the zip file and extracting the server in the desired directory is sufficient.</a:t>
            </a:r>
          </a:p>
          <a:p>
            <a:pPr marL="287338" indent="-287338">
              <a:lnSpc>
                <a:spcPts val="2500"/>
              </a:lnSpc>
            </a:pPr>
            <a:endParaRPr lang="en-US" dirty="0" smtClean="0"/>
          </a:p>
          <a:p>
            <a:pPr marL="287338" indent="-287338">
              <a:lnSpc>
                <a:spcPts val="2500"/>
              </a:lnSpc>
            </a:pPr>
            <a:r>
              <a:rPr lang="en-US" b="1" dirty="0" smtClean="0"/>
              <a:t>Running Selenium Server</a:t>
            </a:r>
            <a:endParaRPr lang="en-US" dirty="0" smtClean="0"/>
          </a:p>
          <a:p>
            <a:pPr>
              <a:lnSpc>
                <a:spcPts val="2500"/>
              </a:lnSpc>
            </a:pPr>
            <a:r>
              <a:rPr lang="en-US" dirty="0" smtClean="0"/>
              <a:t>Go to the directory where Selenium RC’s server is located and run the following from a command-line console.</a:t>
            </a:r>
          </a:p>
          <a:p>
            <a:pPr>
              <a:lnSpc>
                <a:spcPts val="2500"/>
              </a:lnSpc>
            </a:pPr>
            <a:r>
              <a:rPr lang="en-US" dirty="0" smtClean="0"/>
              <a:t>java -jar selenium-server-standalone-&lt;version-number&gt;.jar</a:t>
            </a:r>
          </a:p>
          <a:p>
            <a:pPr marL="287338" indent="-287338">
              <a:lnSpc>
                <a:spcPts val="2500"/>
              </a:lnSpc>
              <a:buFont typeface="Wingdings" pitchFamily="2" charset="2"/>
              <a:buChar char="§"/>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E0C05C3-F0F1-4ADF-A7E9-99698ECCED3B}" type="slidenum">
              <a:rPr lang="en-US" smtClean="0"/>
              <a:pPr>
                <a:defRPr/>
              </a:pPr>
              <a:t>7</a:t>
            </a:fld>
            <a:endParaRPr lang="en-US" dirty="0"/>
          </a:p>
        </p:txBody>
      </p:sp>
      <p:sp>
        <p:nvSpPr>
          <p:cNvPr id="3" name="Rectangle 7"/>
          <p:cNvSpPr>
            <a:spLocks noChangeArrowheads="1"/>
          </p:cNvSpPr>
          <p:nvPr/>
        </p:nvSpPr>
        <p:spPr bwMode="auto">
          <a:xfrm>
            <a:off x="76200" y="0"/>
            <a:ext cx="8153400" cy="838200"/>
          </a:xfrm>
          <a:prstGeom prst="rect">
            <a:avLst/>
          </a:prstGeom>
          <a:noFill/>
          <a:ln w="9525">
            <a:noFill/>
            <a:miter lim="800000"/>
            <a:headEnd/>
            <a:tailEnd/>
          </a:ln>
        </p:spPr>
        <p:txBody>
          <a:bodyPr anchor="ctr"/>
          <a:lstStyle/>
          <a:p>
            <a:r>
              <a:rPr lang="en-US" sz="2800" b="1" dirty="0" smtClean="0"/>
              <a:t>Using the Java Client Driver</a:t>
            </a:r>
            <a:endParaRPr lang="en-US" sz="2800" b="1" dirty="0"/>
          </a:p>
        </p:txBody>
      </p:sp>
      <p:sp>
        <p:nvSpPr>
          <p:cNvPr id="6" name="Rounded Rectangle 5"/>
          <p:cNvSpPr/>
          <p:nvPr/>
        </p:nvSpPr>
        <p:spPr bwMode="auto">
          <a:xfrm>
            <a:off x="152400" y="1219200"/>
            <a:ext cx="8686800" cy="5257800"/>
          </a:xfrm>
          <a:prstGeom prst="roundRect">
            <a:avLst>
              <a:gd name="adj" fmla="val 9232"/>
            </a:avLst>
          </a:prstGeom>
          <a:noFill/>
          <a:ln w="25400" cap="flat" cmpd="sng" algn="ctr">
            <a:solidFill>
              <a:srgbClr val="404C18"/>
            </a:solidFill>
            <a:prstDash val="sysDot"/>
            <a:round/>
            <a:headEnd type="none" w="med" len="med"/>
            <a:tailEnd type="none" w="med" len="med"/>
          </a:ln>
          <a:effectLst/>
        </p:spPr>
        <p:txBody>
          <a:bodyPr anchor="ctr"/>
          <a:lstStyle/>
          <a:p>
            <a:pPr marL="91440" indent="-91440" eaLnBrk="0" hangingPunct="0">
              <a:lnSpc>
                <a:spcPct val="140000"/>
              </a:lnSpc>
              <a:spcBef>
                <a:spcPct val="20000"/>
              </a:spcBef>
              <a:buClr>
                <a:schemeClr val="accent2"/>
              </a:buClr>
              <a:defRPr/>
            </a:pPr>
            <a:endParaRPr lang="en-US" sz="1600" kern="0" dirty="0">
              <a:latin typeface="Arial" charset="0"/>
              <a:cs typeface="Arial" charset="0"/>
            </a:endParaRPr>
          </a:p>
        </p:txBody>
      </p:sp>
      <p:sp>
        <p:nvSpPr>
          <p:cNvPr id="5" name="Rectangle 4"/>
          <p:cNvSpPr/>
          <p:nvPr/>
        </p:nvSpPr>
        <p:spPr>
          <a:xfrm>
            <a:off x="381000" y="1295400"/>
            <a:ext cx="8534400" cy="5442516"/>
          </a:xfrm>
          <a:prstGeom prst="rect">
            <a:avLst/>
          </a:prstGeom>
        </p:spPr>
        <p:txBody>
          <a:bodyPr wrap="square">
            <a:spAutoFit/>
          </a:bodyPr>
          <a:lstStyle/>
          <a:p>
            <a:pPr marL="177800" indent="-177800">
              <a:lnSpc>
                <a:spcPct val="150000"/>
              </a:lnSpc>
              <a:buFont typeface="Arial" pitchFamily="34" charset="0"/>
              <a:buChar char="•"/>
            </a:pPr>
            <a:r>
              <a:rPr lang="en-US" dirty="0" smtClean="0"/>
              <a:t>Download Selenium java client driver zip from the </a:t>
            </a:r>
            <a:r>
              <a:rPr lang="en-US" dirty="0" err="1" smtClean="0"/>
              <a:t>SeleniumHQ</a:t>
            </a:r>
            <a:r>
              <a:rPr lang="en-US" dirty="0" smtClean="0"/>
              <a:t>. </a:t>
            </a:r>
          </a:p>
          <a:p>
            <a:pPr marL="177800" indent="-177800">
              <a:lnSpc>
                <a:spcPct val="150000"/>
              </a:lnSpc>
              <a:buFont typeface="Arial" pitchFamily="34" charset="0"/>
              <a:buChar char="•"/>
            </a:pPr>
            <a:r>
              <a:rPr lang="en-US" dirty="0" smtClean="0"/>
              <a:t>Extract selenium-java-&lt;version-number&gt;.jar file </a:t>
            </a:r>
          </a:p>
          <a:p>
            <a:pPr marL="177800" indent="-177800">
              <a:lnSpc>
                <a:spcPct val="150000"/>
              </a:lnSpc>
              <a:buFont typeface="Arial" pitchFamily="34" charset="0"/>
              <a:buChar char="•"/>
            </a:pPr>
            <a:r>
              <a:rPr lang="en-US" dirty="0" smtClean="0"/>
              <a:t>Open Eclipse Java</a:t>
            </a:r>
          </a:p>
          <a:p>
            <a:pPr marL="177800" indent="-177800">
              <a:lnSpc>
                <a:spcPct val="150000"/>
              </a:lnSpc>
              <a:buFont typeface="Arial" pitchFamily="34" charset="0"/>
              <a:buChar char="•"/>
            </a:pPr>
            <a:r>
              <a:rPr lang="en-US" dirty="0" smtClean="0"/>
              <a:t>Create a java project. </a:t>
            </a:r>
          </a:p>
          <a:p>
            <a:pPr marL="177800" indent="-177800">
              <a:lnSpc>
                <a:spcPct val="150000"/>
              </a:lnSpc>
              <a:buFont typeface="Arial" pitchFamily="34" charset="0"/>
              <a:buChar char="•"/>
            </a:pPr>
            <a:r>
              <a:rPr lang="en-US" dirty="0" smtClean="0"/>
              <a:t>Add the selenium-java-&lt;version-number&gt;.jar files to your project as references. </a:t>
            </a:r>
          </a:p>
          <a:p>
            <a:pPr marL="177800" indent="-177800">
              <a:lnSpc>
                <a:spcPct val="150000"/>
              </a:lnSpc>
              <a:buFont typeface="Arial" pitchFamily="34" charset="0"/>
              <a:buChar char="•"/>
            </a:pPr>
            <a:r>
              <a:rPr lang="en-US" dirty="0" smtClean="0"/>
              <a:t>Add to your project </a:t>
            </a:r>
            <a:r>
              <a:rPr lang="en-US" dirty="0" err="1" smtClean="0"/>
              <a:t>classpath</a:t>
            </a:r>
            <a:r>
              <a:rPr lang="en-US" dirty="0" smtClean="0"/>
              <a:t> the file selenium-java-&lt;version-number&gt;.jar. </a:t>
            </a:r>
          </a:p>
          <a:p>
            <a:pPr marL="177800" indent="-177800">
              <a:lnSpc>
                <a:spcPct val="150000"/>
              </a:lnSpc>
              <a:buFont typeface="Arial" pitchFamily="34" charset="0"/>
              <a:buChar char="•"/>
            </a:pPr>
            <a:r>
              <a:rPr lang="en-US" dirty="0" smtClean="0"/>
              <a:t>From Selenium-IDE, export a script to a Java file and include it in your Java project, or write your Selenium test in Java using the selenium-java-client API. The API is presented later in this chapter. You can either use </a:t>
            </a:r>
            <a:r>
              <a:rPr lang="en-US" dirty="0" err="1" smtClean="0"/>
              <a:t>JUnit</a:t>
            </a:r>
            <a:r>
              <a:rPr lang="en-US" dirty="0" smtClean="0"/>
              <a:t>, or </a:t>
            </a:r>
            <a:r>
              <a:rPr lang="en-US" dirty="0" err="1" smtClean="0"/>
              <a:t>TestNg</a:t>
            </a:r>
            <a:r>
              <a:rPr lang="en-US" dirty="0" smtClean="0"/>
              <a:t> to run your test, or you can write your own simple main() program. </a:t>
            </a:r>
          </a:p>
          <a:p>
            <a:pPr marL="177800" indent="-177800">
              <a:lnSpc>
                <a:spcPct val="150000"/>
              </a:lnSpc>
              <a:buFont typeface="Arial" pitchFamily="34" charset="0"/>
              <a:buChar char="•"/>
            </a:pPr>
            <a:r>
              <a:rPr lang="en-US" dirty="0" smtClean="0"/>
              <a:t>Run Selenium server from the console. </a:t>
            </a:r>
          </a:p>
          <a:p>
            <a:pPr marL="177800" indent="-177800">
              <a:lnSpc>
                <a:spcPct val="150000"/>
              </a:lnSpc>
              <a:buFont typeface="Arial" pitchFamily="34" charset="0"/>
              <a:buChar char="•"/>
            </a:pPr>
            <a:r>
              <a:rPr lang="en-US" dirty="0" smtClean="0"/>
              <a:t>Execute your test from the Java IDE or from the command-line. </a:t>
            </a:r>
          </a:p>
          <a:p>
            <a:pPr marL="287338" indent="-287338">
              <a:lnSpc>
                <a:spcPct val="150000"/>
              </a:lnSpc>
              <a:buFont typeface="Wingdings" pitchFamily="2" charset="2"/>
              <a:buChar char="§"/>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E0C05C3-F0F1-4ADF-A7E9-99698ECCED3B}" type="slidenum">
              <a:rPr lang="en-US" smtClean="0"/>
              <a:pPr>
                <a:defRPr/>
              </a:pPr>
              <a:t>8</a:t>
            </a:fld>
            <a:endParaRPr lang="en-US" dirty="0"/>
          </a:p>
        </p:txBody>
      </p:sp>
      <p:sp>
        <p:nvSpPr>
          <p:cNvPr id="3" name="Rectangle 7"/>
          <p:cNvSpPr>
            <a:spLocks noChangeArrowheads="1"/>
          </p:cNvSpPr>
          <p:nvPr/>
        </p:nvSpPr>
        <p:spPr bwMode="auto">
          <a:xfrm>
            <a:off x="76200" y="0"/>
            <a:ext cx="8153400" cy="838200"/>
          </a:xfrm>
          <a:prstGeom prst="rect">
            <a:avLst/>
          </a:prstGeom>
          <a:noFill/>
          <a:ln w="9525">
            <a:noFill/>
            <a:miter lim="800000"/>
            <a:headEnd/>
            <a:tailEnd/>
          </a:ln>
        </p:spPr>
        <p:txBody>
          <a:bodyPr anchor="ctr"/>
          <a:lstStyle/>
          <a:p>
            <a:r>
              <a:rPr lang="en-US" sz="2800" b="1" dirty="0" smtClean="0"/>
              <a:t>Start Browser</a:t>
            </a:r>
            <a:endParaRPr lang="en-US" sz="2800" b="1" dirty="0"/>
          </a:p>
        </p:txBody>
      </p:sp>
      <p:sp>
        <p:nvSpPr>
          <p:cNvPr id="6" name="Rounded Rectangle 5"/>
          <p:cNvSpPr/>
          <p:nvPr/>
        </p:nvSpPr>
        <p:spPr bwMode="auto">
          <a:xfrm>
            <a:off x="152400" y="1219200"/>
            <a:ext cx="8763000" cy="5257800"/>
          </a:xfrm>
          <a:prstGeom prst="roundRect">
            <a:avLst>
              <a:gd name="adj" fmla="val 3262"/>
            </a:avLst>
          </a:prstGeom>
          <a:noFill/>
          <a:ln w="25400" cap="flat" cmpd="sng" algn="ctr">
            <a:solidFill>
              <a:srgbClr val="404C18"/>
            </a:solidFill>
            <a:prstDash val="sysDot"/>
            <a:round/>
            <a:headEnd type="none" w="med" len="med"/>
            <a:tailEnd type="none" w="med" len="med"/>
          </a:ln>
          <a:effectLst/>
        </p:spPr>
        <p:txBody>
          <a:bodyPr anchor="ctr"/>
          <a:lstStyle/>
          <a:p>
            <a:pPr marL="91440" indent="-91440" eaLnBrk="0" hangingPunct="0">
              <a:lnSpc>
                <a:spcPct val="140000"/>
              </a:lnSpc>
              <a:spcBef>
                <a:spcPct val="20000"/>
              </a:spcBef>
              <a:buClr>
                <a:schemeClr val="accent2"/>
              </a:buClr>
              <a:defRPr/>
            </a:pPr>
            <a:endParaRPr lang="en-US" sz="1600" kern="0" dirty="0">
              <a:latin typeface="Arial" charset="0"/>
              <a:cs typeface="Arial" charset="0"/>
            </a:endParaRPr>
          </a:p>
          <a:p>
            <a:pPr marL="91440" indent="-91440" eaLnBrk="0" hangingPunct="0">
              <a:lnSpc>
                <a:spcPct val="140000"/>
              </a:lnSpc>
              <a:spcBef>
                <a:spcPct val="20000"/>
              </a:spcBef>
              <a:buClr>
                <a:schemeClr val="accent2"/>
              </a:buClr>
              <a:defRPr/>
            </a:pPr>
            <a:r>
              <a:rPr lang="en-US" sz="1600" kern="0" dirty="0" smtClean="0">
                <a:latin typeface="Arial" charset="0"/>
                <a:cs typeface="Arial" charset="0"/>
              </a:rPr>
              <a:t> </a:t>
            </a:r>
            <a:endParaRPr lang="en-US" sz="1600" kern="0" dirty="0">
              <a:latin typeface="Arial" charset="0"/>
              <a:cs typeface="Arial" charset="0"/>
            </a:endParaRPr>
          </a:p>
        </p:txBody>
      </p:sp>
      <p:sp>
        <p:nvSpPr>
          <p:cNvPr id="5" name="Rectangle 4"/>
          <p:cNvSpPr/>
          <p:nvPr/>
        </p:nvSpPr>
        <p:spPr>
          <a:xfrm>
            <a:off x="304800" y="1322487"/>
            <a:ext cx="8686800" cy="4955203"/>
          </a:xfrm>
          <a:prstGeom prst="rect">
            <a:avLst/>
          </a:prstGeom>
        </p:spPr>
        <p:txBody>
          <a:bodyPr wrap="square">
            <a:spAutoFit/>
          </a:bodyPr>
          <a:lstStyle/>
          <a:p>
            <a:r>
              <a:rPr lang="en-US" dirty="0" smtClean="0"/>
              <a:t>Opens the browser and represents that browser by assigning a “browser instance” to a program variable. This program variable is then used to call methods from the browser.</a:t>
            </a:r>
          </a:p>
          <a:p>
            <a:endParaRPr lang="en-US" dirty="0" smtClean="0"/>
          </a:p>
          <a:p>
            <a:r>
              <a:rPr lang="pt-BR" dirty="0" smtClean="0">
                <a:solidFill>
                  <a:srgbClr val="00B050"/>
                </a:solidFill>
              </a:rPr>
              <a:t>DefaultSelenium("localhost", 4444, "*iexplore", "http://www.google.co.in/")</a:t>
            </a:r>
          </a:p>
          <a:p>
            <a:endParaRPr lang="pt-BR" dirty="0" smtClean="0">
              <a:solidFill>
                <a:srgbClr val="00B050"/>
              </a:solidFill>
            </a:endParaRPr>
          </a:p>
          <a:p>
            <a:endParaRPr lang="pt-BR" dirty="0" smtClean="0">
              <a:solidFill>
                <a:srgbClr val="00B050"/>
              </a:solidFill>
            </a:endParaRPr>
          </a:p>
          <a:p>
            <a:r>
              <a:rPr lang="en-US" dirty="0" smtClean="0"/>
              <a:t>The parameters required when creating the browser instance are:</a:t>
            </a:r>
          </a:p>
          <a:p>
            <a:r>
              <a:rPr lang="en-US" b="1" dirty="0" smtClean="0"/>
              <a:t>host</a:t>
            </a:r>
            <a:r>
              <a:rPr lang="en-US" dirty="0" smtClean="0"/>
              <a:t> </a:t>
            </a:r>
          </a:p>
          <a:p>
            <a:r>
              <a:rPr lang="en-US" sz="1600" dirty="0" smtClean="0"/>
              <a:t>Specifies the IP address of the computer where the server is located. Usually, this is the same machine as where the client is running, so in this case </a:t>
            </a:r>
            <a:r>
              <a:rPr lang="en-US" sz="1600" i="1" dirty="0" err="1" smtClean="0"/>
              <a:t>localhost</a:t>
            </a:r>
            <a:r>
              <a:rPr lang="en-US" sz="1600" dirty="0" smtClean="0"/>
              <a:t> is passed. </a:t>
            </a:r>
          </a:p>
          <a:p>
            <a:r>
              <a:rPr lang="en-US" b="1" dirty="0" smtClean="0"/>
              <a:t>port</a:t>
            </a:r>
            <a:r>
              <a:rPr lang="en-US" dirty="0" smtClean="0"/>
              <a:t> </a:t>
            </a:r>
          </a:p>
          <a:p>
            <a:r>
              <a:rPr lang="en-US" sz="1600" dirty="0" smtClean="0"/>
              <a:t>Specifies the TCP/IP socket where the server is listening waiting for the client to establish a connection. </a:t>
            </a:r>
          </a:p>
          <a:p>
            <a:r>
              <a:rPr lang="en-US" b="1" dirty="0" smtClean="0"/>
              <a:t>browser</a:t>
            </a:r>
            <a:r>
              <a:rPr lang="en-US" dirty="0" smtClean="0"/>
              <a:t> </a:t>
            </a:r>
          </a:p>
          <a:p>
            <a:r>
              <a:rPr lang="en-US" sz="1600" dirty="0" smtClean="0"/>
              <a:t>The browser in which you want to run the tests. This is a required parameter</a:t>
            </a:r>
            <a:r>
              <a:rPr lang="en-US" dirty="0" smtClean="0"/>
              <a:t>.</a:t>
            </a:r>
          </a:p>
          <a:p>
            <a:r>
              <a:rPr lang="en-US" dirty="0" smtClean="0"/>
              <a:t> </a:t>
            </a:r>
            <a:r>
              <a:rPr lang="en-US" b="1" dirty="0" err="1" smtClean="0"/>
              <a:t>url</a:t>
            </a:r>
            <a:r>
              <a:rPr lang="en-US" dirty="0" smtClean="0"/>
              <a:t> </a:t>
            </a:r>
          </a:p>
          <a:p>
            <a:r>
              <a:rPr lang="en-US" sz="1600" dirty="0" smtClean="0"/>
              <a:t>The base </a:t>
            </a:r>
            <a:r>
              <a:rPr lang="en-US" sz="1600" dirty="0" err="1" smtClean="0"/>
              <a:t>url</a:t>
            </a:r>
            <a:r>
              <a:rPr lang="en-US" sz="1600" dirty="0" smtClean="0"/>
              <a:t> of the application under test</a:t>
            </a:r>
            <a:r>
              <a:rPr lang="en-US" dirty="0" smtClean="0"/>
              <a:t>. </a:t>
            </a:r>
            <a:endParaRPr lang="en-US" dirty="0">
              <a:solidFill>
                <a:srgbClr val="00B05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3E0C05C3-F0F1-4ADF-A7E9-99698ECCED3B}" type="slidenum">
              <a:rPr lang="en-US" smtClean="0"/>
              <a:pPr>
                <a:defRPr/>
              </a:pPr>
              <a:t>9</a:t>
            </a:fld>
            <a:endParaRPr lang="en-US" dirty="0"/>
          </a:p>
        </p:txBody>
      </p:sp>
      <p:sp>
        <p:nvSpPr>
          <p:cNvPr id="3" name="Rectangle 7"/>
          <p:cNvSpPr>
            <a:spLocks noChangeArrowheads="1"/>
          </p:cNvSpPr>
          <p:nvPr/>
        </p:nvSpPr>
        <p:spPr bwMode="auto">
          <a:xfrm>
            <a:off x="76200" y="0"/>
            <a:ext cx="8153400" cy="838200"/>
          </a:xfrm>
          <a:prstGeom prst="rect">
            <a:avLst/>
          </a:prstGeom>
          <a:noFill/>
          <a:ln w="9525">
            <a:noFill/>
            <a:miter lim="800000"/>
            <a:headEnd/>
            <a:tailEnd/>
          </a:ln>
        </p:spPr>
        <p:txBody>
          <a:bodyPr anchor="ctr"/>
          <a:lstStyle/>
          <a:p>
            <a:r>
              <a:rPr lang="en-US" sz="2800" b="1" dirty="0" smtClean="0"/>
              <a:t>Reporting Results</a:t>
            </a:r>
            <a:endParaRPr lang="en-US" sz="2800" b="1" dirty="0"/>
          </a:p>
        </p:txBody>
      </p:sp>
      <p:sp>
        <p:nvSpPr>
          <p:cNvPr id="6" name="Rounded Rectangle 5"/>
          <p:cNvSpPr/>
          <p:nvPr/>
        </p:nvSpPr>
        <p:spPr bwMode="auto">
          <a:xfrm>
            <a:off x="152400" y="1219200"/>
            <a:ext cx="8763000" cy="5257800"/>
          </a:xfrm>
          <a:prstGeom prst="roundRect">
            <a:avLst>
              <a:gd name="adj" fmla="val 9232"/>
            </a:avLst>
          </a:prstGeom>
          <a:noFill/>
          <a:ln w="25400" cap="flat" cmpd="sng" algn="ctr">
            <a:solidFill>
              <a:srgbClr val="404C18"/>
            </a:solidFill>
            <a:prstDash val="sysDot"/>
            <a:round/>
            <a:headEnd type="none" w="med" len="med"/>
            <a:tailEnd type="none" w="med" len="med"/>
          </a:ln>
          <a:effectLst/>
        </p:spPr>
        <p:txBody>
          <a:bodyPr anchor="ctr"/>
          <a:lstStyle/>
          <a:p>
            <a:pPr marL="91440" indent="-91440" eaLnBrk="0" hangingPunct="0">
              <a:lnSpc>
                <a:spcPct val="140000"/>
              </a:lnSpc>
              <a:spcBef>
                <a:spcPct val="20000"/>
              </a:spcBef>
              <a:buClr>
                <a:schemeClr val="accent2"/>
              </a:buClr>
              <a:defRPr/>
            </a:pPr>
            <a:endParaRPr lang="en-US" sz="1600" kern="0" dirty="0">
              <a:latin typeface="Arial" charset="0"/>
              <a:cs typeface="Arial" charset="0"/>
            </a:endParaRPr>
          </a:p>
          <a:p>
            <a:pPr marL="91440" indent="-91440" eaLnBrk="0" hangingPunct="0">
              <a:lnSpc>
                <a:spcPct val="140000"/>
              </a:lnSpc>
              <a:spcBef>
                <a:spcPct val="20000"/>
              </a:spcBef>
              <a:buClr>
                <a:schemeClr val="accent2"/>
              </a:buClr>
              <a:defRPr/>
            </a:pPr>
            <a:r>
              <a:rPr lang="en-US" sz="1600" kern="0" dirty="0" smtClean="0">
                <a:latin typeface="Arial" charset="0"/>
                <a:cs typeface="Arial" charset="0"/>
              </a:rPr>
              <a:t> </a:t>
            </a:r>
            <a:endParaRPr lang="en-US" sz="1600" kern="0" dirty="0">
              <a:latin typeface="Arial" charset="0"/>
              <a:cs typeface="Arial" charset="0"/>
            </a:endParaRPr>
          </a:p>
        </p:txBody>
      </p:sp>
      <p:sp>
        <p:nvSpPr>
          <p:cNvPr id="5" name="Rectangle 4"/>
          <p:cNvSpPr/>
          <p:nvPr/>
        </p:nvSpPr>
        <p:spPr>
          <a:xfrm>
            <a:off x="304800" y="1294686"/>
            <a:ext cx="8534400" cy="4944943"/>
          </a:xfrm>
          <a:prstGeom prst="rect">
            <a:avLst/>
          </a:prstGeom>
        </p:spPr>
        <p:txBody>
          <a:bodyPr wrap="square">
            <a:spAutoFit/>
          </a:bodyPr>
          <a:lstStyle/>
          <a:p>
            <a:pPr>
              <a:lnSpc>
                <a:spcPct val="150000"/>
              </a:lnSpc>
            </a:pPr>
            <a:r>
              <a:rPr lang="en-US" dirty="0" smtClean="0"/>
              <a:t>Selenium RC does not have its own mechanism for reporting results. Rather, it allows you to build your reporting customized to your needs using features of your chosen programming language. </a:t>
            </a:r>
          </a:p>
          <a:p>
            <a:pPr>
              <a:lnSpc>
                <a:spcPct val="150000"/>
              </a:lnSpc>
            </a:pPr>
            <a:endParaRPr lang="en-US" dirty="0" smtClean="0"/>
          </a:p>
          <a:p>
            <a:pPr>
              <a:lnSpc>
                <a:spcPct val="150000"/>
              </a:lnSpc>
            </a:pPr>
            <a:r>
              <a:rPr lang="en-US" b="1" dirty="0" smtClean="0"/>
              <a:t>Test Reports in Java</a:t>
            </a:r>
          </a:p>
          <a:p>
            <a:pPr>
              <a:lnSpc>
                <a:spcPct val="150000"/>
              </a:lnSpc>
            </a:pPr>
            <a:r>
              <a:rPr lang="en-US" dirty="0" smtClean="0"/>
              <a:t>Java has two commonly used test frameworks, </a:t>
            </a:r>
            <a:r>
              <a:rPr lang="en-US" dirty="0" err="1" smtClean="0"/>
              <a:t>JUnit</a:t>
            </a:r>
            <a:r>
              <a:rPr lang="en-US" dirty="0" smtClean="0"/>
              <a:t> and </a:t>
            </a:r>
            <a:r>
              <a:rPr lang="en-US" dirty="0" err="1" smtClean="0"/>
              <a:t>TestNG</a:t>
            </a:r>
            <a:r>
              <a:rPr lang="en-US" dirty="0" smtClean="0"/>
              <a:t>. </a:t>
            </a:r>
            <a:endParaRPr lang="en-US" b="1" dirty="0" smtClean="0"/>
          </a:p>
          <a:p>
            <a:pPr lvl="1">
              <a:lnSpc>
                <a:spcPts val="2300"/>
              </a:lnSpc>
              <a:buFont typeface="Arial" pitchFamily="34" charset="0"/>
              <a:buChar char="•"/>
            </a:pPr>
            <a:r>
              <a:rPr lang="en-US" dirty="0" smtClean="0"/>
              <a:t> </a:t>
            </a:r>
            <a:r>
              <a:rPr lang="en-US" sz="1600" dirty="0" smtClean="0"/>
              <a:t>If Selenium Test cases are developed using </a:t>
            </a:r>
            <a:r>
              <a:rPr lang="en-US" sz="1600" dirty="0" err="1" smtClean="0"/>
              <a:t>JUnit</a:t>
            </a:r>
            <a:r>
              <a:rPr lang="en-US" sz="1600" dirty="0" smtClean="0"/>
              <a:t> then </a:t>
            </a:r>
            <a:r>
              <a:rPr lang="en-US" sz="1600" dirty="0" err="1" smtClean="0"/>
              <a:t>JUnit</a:t>
            </a:r>
            <a:r>
              <a:rPr lang="en-US" sz="1600" dirty="0" smtClean="0"/>
              <a:t> Report can be used to generate test reports.</a:t>
            </a:r>
          </a:p>
          <a:p>
            <a:pPr lvl="1">
              <a:lnSpc>
                <a:spcPts val="2300"/>
              </a:lnSpc>
              <a:buFont typeface="Arial" pitchFamily="34" charset="0"/>
              <a:buChar char="•"/>
            </a:pPr>
            <a:r>
              <a:rPr lang="en-US" sz="1600" dirty="0" smtClean="0"/>
              <a:t> If Selenium Test cases are developed using </a:t>
            </a:r>
            <a:r>
              <a:rPr lang="en-US" sz="1600" dirty="0" err="1" smtClean="0"/>
              <a:t>TestNG</a:t>
            </a:r>
            <a:r>
              <a:rPr lang="en-US" sz="1600" dirty="0" smtClean="0"/>
              <a:t> then no external task is required to generate test reports. The </a:t>
            </a:r>
            <a:r>
              <a:rPr lang="en-US" sz="1600" dirty="0" err="1" smtClean="0"/>
              <a:t>TestNG</a:t>
            </a:r>
            <a:r>
              <a:rPr lang="en-US" sz="1600" dirty="0" smtClean="0"/>
              <a:t> framework generates an HTML report which list details of tests.</a:t>
            </a:r>
          </a:p>
          <a:p>
            <a:pPr lvl="1">
              <a:lnSpc>
                <a:spcPts val="2300"/>
              </a:lnSpc>
              <a:buFont typeface="Arial" pitchFamily="34" charset="0"/>
              <a:buChar char="•"/>
            </a:pPr>
            <a:r>
              <a:rPr lang="en-US" sz="1600" dirty="0" smtClean="0"/>
              <a:t> </a:t>
            </a:r>
            <a:r>
              <a:rPr lang="en-US" sz="1600" dirty="0" err="1" smtClean="0"/>
              <a:t>ReportNG</a:t>
            </a:r>
            <a:r>
              <a:rPr lang="en-US" sz="1600" dirty="0" smtClean="0"/>
              <a:t> is a HTML reporting plug-in for the </a:t>
            </a:r>
            <a:r>
              <a:rPr lang="en-US" sz="1600" dirty="0" err="1" smtClean="0"/>
              <a:t>TestNG</a:t>
            </a:r>
            <a:r>
              <a:rPr lang="en-US" sz="1600" dirty="0" smtClean="0"/>
              <a:t> framework. It is intended as a replacement for the default </a:t>
            </a:r>
            <a:r>
              <a:rPr lang="en-US" sz="1600" dirty="0" err="1" smtClean="0"/>
              <a:t>TestNG</a:t>
            </a:r>
            <a:r>
              <a:rPr lang="en-US" sz="1600" dirty="0" smtClean="0"/>
              <a:t> HTML report. </a:t>
            </a:r>
            <a:r>
              <a:rPr lang="en-US" sz="1600" dirty="0" err="1" smtClean="0"/>
              <a:t>ReportNG</a:t>
            </a:r>
            <a:r>
              <a:rPr lang="en-US" sz="1600" dirty="0" smtClean="0"/>
              <a:t> provides a simple, </a:t>
            </a:r>
            <a:r>
              <a:rPr lang="en-US" sz="1600" dirty="0" err="1" smtClean="0"/>
              <a:t>colour</a:t>
            </a:r>
            <a:r>
              <a:rPr lang="en-US" sz="1600" dirty="0" smtClean="0"/>
              <a:t>-coded view of the test results.</a:t>
            </a:r>
            <a:endParaRPr lang="en-US"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37096</TotalTime>
  <Words>1372</Words>
  <Application>Microsoft Office PowerPoint</Application>
  <PresentationFormat>On-screen Show (4:3)</PresentationFormat>
  <Paragraphs>167</Paragraphs>
  <Slides>16</Slides>
  <Notes>1</Notes>
  <HiddenSlides>0</HiddenSlides>
  <MMClips>0</MMClips>
  <ScaleCrop>false</ScaleCrop>
  <HeadingPairs>
    <vt:vector size="4" baseType="variant">
      <vt:variant>
        <vt:lpstr>Theme</vt:lpstr>
      </vt:variant>
      <vt:variant>
        <vt:i4>3</vt:i4>
      </vt:variant>
      <vt:variant>
        <vt:lpstr>Slide Titles</vt:lpstr>
      </vt:variant>
      <vt:variant>
        <vt:i4>16</vt:i4>
      </vt:variant>
    </vt:vector>
  </HeadingPairs>
  <TitlesOfParts>
    <vt:vector size="19" baseType="lpstr">
      <vt:lpstr>1_Default Design</vt:lpstr>
      <vt:lpstr>2_Default Design</vt:lpstr>
      <vt:lpstr>Default Design</vt:lpstr>
      <vt:lpstr>Selenium Remote Control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fcb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IV&amp;VS</dc:title>
  <dc:creator>Deeja James</dc:creator>
  <cp:lastModifiedBy>Karthikeyan Parameswaran (ETS-IV&amp;VS)</cp:lastModifiedBy>
  <cp:revision>2630</cp:revision>
  <dcterms:created xsi:type="dcterms:W3CDTF">2005-08-31T12:40:43Z</dcterms:created>
  <dcterms:modified xsi:type="dcterms:W3CDTF">2014-03-18T08:27:12Z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0x010100302F5EACC008E9478EA384F3CBB095FE</vt:lpwstr>
  </property>
</Properties>
</file>