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fcaf0de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fcaf0de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ffcaf0de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ffcaf0de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fcaf0de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fcaf0de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fcaf0de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fcaf0de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fcaf0de4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fcaf0de4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fcaf0de4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fcaf0de4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fcaf0de4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fcaf0de4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latin typeface="Times New Roman"/>
                <a:ea typeface="Times New Roman"/>
                <a:cs typeface="Times New Roman"/>
                <a:sym typeface="Times New Roman"/>
              </a:rPr>
              <a:t>MISSING PERSONS</a:t>
            </a:r>
            <a:endParaRPr sz="4800">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647700" rtl="0" algn="just">
              <a:lnSpc>
                <a:spcPct val="150000"/>
              </a:lnSpc>
              <a:spcBef>
                <a:spcPts val="0"/>
              </a:spcBef>
              <a:spcAft>
                <a:spcPts val="0"/>
              </a:spcAft>
              <a:buClr>
                <a:schemeClr val="dk1"/>
              </a:buClr>
              <a:buSzPts val="1400"/>
              <a:buFont typeface="Times New Roman"/>
              <a:buChar char="●"/>
            </a:pPr>
            <a:r>
              <a:rPr lang="en" sz="1600">
                <a:solidFill>
                  <a:schemeClr val="dk1"/>
                </a:solidFill>
                <a:latin typeface="Times New Roman"/>
                <a:ea typeface="Times New Roman"/>
                <a:cs typeface="Times New Roman"/>
                <a:sym typeface="Times New Roman"/>
              </a:rPr>
              <a:t>This project aims to improve public and police safety by expediting the search for a lost person. ​</a:t>
            </a:r>
            <a:endParaRPr sz="1600">
              <a:solidFill>
                <a:schemeClr val="dk1"/>
              </a:solidFill>
              <a:latin typeface="Times New Roman"/>
              <a:ea typeface="Times New Roman"/>
              <a:cs typeface="Times New Roman"/>
              <a:sym typeface="Times New Roman"/>
            </a:endParaRPr>
          </a:p>
          <a:p>
            <a:pPr indent="-317500" lvl="0" marL="647700" rtl="0" algn="just">
              <a:lnSpc>
                <a:spcPct val="150000"/>
              </a:lnSpc>
              <a:spcBef>
                <a:spcPts val="0"/>
              </a:spcBef>
              <a:spcAft>
                <a:spcPts val="0"/>
              </a:spcAft>
              <a:buClr>
                <a:schemeClr val="dk1"/>
              </a:buClr>
              <a:buSzPts val="1400"/>
              <a:buFont typeface="Times New Roman"/>
              <a:buChar char="●"/>
            </a:pPr>
            <a:r>
              <a:rPr lang="en" sz="1600">
                <a:solidFill>
                  <a:schemeClr val="dk1"/>
                </a:solidFill>
                <a:latin typeface="Times New Roman"/>
                <a:ea typeface="Times New Roman"/>
                <a:cs typeface="Times New Roman"/>
                <a:sym typeface="Times New Roman"/>
              </a:rPr>
              <a:t>In this project, we will create a user interface (UI)-based software with two sections: an admin site and a user site. ​</a:t>
            </a:r>
            <a:endParaRPr sz="1600">
              <a:solidFill>
                <a:schemeClr val="dk1"/>
              </a:solidFill>
              <a:latin typeface="Times New Roman"/>
              <a:ea typeface="Times New Roman"/>
              <a:cs typeface="Times New Roman"/>
              <a:sym typeface="Times New Roman"/>
            </a:endParaRPr>
          </a:p>
          <a:p>
            <a:pPr indent="-317500" lvl="0" marL="647700" rtl="0" algn="just">
              <a:lnSpc>
                <a:spcPct val="150000"/>
              </a:lnSpc>
              <a:spcBef>
                <a:spcPts val="0"/>
              </a:spcBef>
              <a:spcAft>
                <a:spcPts val="0"/>
              </a:spcAft>
              <a:buClr>
                <a:schemeClr val="dk1"/>
              </a:buClr>
              <a:buSzPts val="1400"/>
              <a:buFont typeface="Times New Roman"/>
              <a:buChar char="●"/>
            </a:pPr>
            <a:r>
              <a:rPr lang="en" sz="1600">
                <a:solidFill>
                  <a:schemeClr val="dk1"/>
                </a:solidFill>
                <a:latin typeface="Times New Roman"/>
                <a:ea typeface="Times New Roman"/>
                <a:cs typeface="Times New Roman"/>
                <a:sym typeface="Times New Roman"/>
              </a:rPr>
              <a:t>The admin site will allow users to upload pictures of missing people along with their contact information, and users from anywhere can upload pictures of people who resemble them .​</a:t>
            </a:r>
            <a:endParaRPr sz="1600">
              <a:solidFill>
                <a:schemeClr val="dk1"/>
              </a:solidFill>
              <a:latin typeface="Times New Roman"/>
              <a:ea typeface="Times New Roman"/>
              <a:cs typeface="Times New Roman"/>
              <a:sym typeface="Times New Roman"/>
            </a:endParaRPr>
          </a:p>
          <a:p>
            <a:pPr indent="-317500" lvl="0" marL="647700" rtl="0" algn="just">
              <a:lnSpc>
                <a:spcPct val="150000"/>
              </a:lnSpc>
              <a:spcBef>
                <a:spcPts val="0"/>
              </a:spcBef>
              <a:spcAft>
                <a:spcPts val="0"/>
              </a:spcAft>
              <a:buClr>
                <a:schemeClr val="dk1"/>
              </a:buClr>
              <a:buSzPts val="1400"/>
              <a:buFont typeface="Times New Roman"/>
              <a:buChar char="●"/>
            </a:pPr>
            <a:r>
              <a:rPr lang="en" sz="1600">
                <a:solidFill>
                  <a:schemeClr val="dk1"/>
                </a:solidFill>
                <a:latin typeface="Times New Roman"/>
                <a:ea typeface="Times New Roman"/>
                <a:cs typeface="Times New Roman"/>
                <a:sym typeface="Times New Roman"/>
              </a:rPr>
              <a:t>In order to determine whether they are the same or not using deep learning image similarity models.​</a:t>
            </a:r>
            <a:endParaRPr sz="16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09562" lvl="0" marL="457200" rtl="0" algn="just">
              <a:lnSpc>
                <a:spcPct val="150000"/>
              </a:lnSpc>
              <a:spcBef>
                <a:spcPts val="0"/>
              </a:spcBef>
              <a:spcAft>
                <a:spcPts val="0"/>
              </a:spcAft>
              <a:buSzPct val="100000"/>
              <a:buFont typeface="Times New Roman"/>
              <a:buChar char="●"/>
            </a:pPr>
            <a:r>
              <a:rPr lang="en" sz="1500">
                <a:solidFill>
                  <a:srgbClr val="2F2F2F"/>
                </a:solidFill>
                <a:latin typeface="Times New Roman"/>
                <a:ea typeface="Times New Roman"/>
                <a:cs typeface="Times New Roman"/>
                <a:sym typeface="Times New Roman"/>
              </a:rPr>
              <a:t>In the world, a countless number of people are missing every day which includes kids, teens, mentally challenged, old-aged people with Alzheimer's, etc. </a:t>
            </a:r>
            <a:endParaRPr sz="1500">
              <a:solidFill>
                <a:srgbClr val="2F2F2F"/>
              </a:solidFill>
              <a:latin typeface="Times New Roman"/>
              <a:ea typeface="Times New Roman"/>
              <a:cs typeface="Times New Roman"/>
              <a:sym typeface="Times New Roman"/>
            </a:endParaRPr>
          </a:p>
          <a:p>
            <a:pPr indent="-309562" lvl="0" marL="457200" rtl="0" algn="just">
              <a:lnSpc>
                <a:spcPct val="150000"/>
              </a:lnSpc>
              <a:spcBef>
                <a:spcPts val="0"/>
              </a:spcBef>
              <a:spcAft>
                <a:spcPts val="0"/>
              </a:spcAft>
              <a:buSzPct val="100000"/>
              <a:buFont typeface="Times New Roman"/>
              <a:buChar char="●"/>
            </a:pPr>
            <a:r>
              <a:rPr lang="en" sz="1500">
                <a:solidFill>
                  <a:srgbClr val="2F2F2F"/>
                </a:solidFill>
                <a:latin typeface="Times New Roman"/>
                <a:ea typeface="Times New Roman"/>
                <a:cs typeface="Times New Roman"/>
                <a:sym typeface="Times New Roman"/>
              </a:rPr>
              <a:t>Most of them remain untraced. Hence, we propose a system that would help the police and the public by accelerating the process of searching using face recognition. </a:t>
            </a:r>
            <a:endParaRPr sz="1500">
              <a:solidFill>
                <a:srgbClr val="2F2F2F"/>
              </a:solidFill>
              <a:latin typeface="Times New Roman"/>
              <a:ea typeface="Times New Roman"/>
              <a:cs typeface="Times New Roman"/>
              <a:sym typeface="Times New Roman"/>
            </a:endParaRPr>
          </a:p>
          <a:p>
            <a:pPr indent="-309562" lvl="0" marL="457200" rtl="0" algn="just">
              <a:lnSpc>
                <a:spcPct val="150000"/>
              </a:lnSpc>
              <a:spcBef>
                <a:spcPts val="0"/>
              </a:spcBef>
              <a:spcAft>
                <a:spcPts val="0"/>
              </a:spcAft>
              <a:buSzPct val="100000"/>
              <a:buFont typeface="Times New Roman"/>
              <a:buChar char="●"/>
            </a:pPr>
            <a:r>
              <a:rPr lang="en" sz="1500">
                <a:solidFill>
                  <a:srgbClr val="2F2F2F"/>
                </a:solidFill>
                <a:latin typeface="Times New Roman"/>
                <a:ea typeface="Times New Roman"/>
                <a:cs typeface="Times New Roman"/>
                <a:sym typeface="Times New Roman"/>
              </a:rPr>
              <a:t>Face recognition technique can be used for many things and finding the missing person is a biggest advantage for any face recognition technique. To make the task of finding the missing person easier we are planning to make an application which will be accessed by some volunteers through which we can find missing person in short span of time. </a:t>
            </a:r>
            <a:endParaRPr sz="1500">
              <a:solidFill>
                <a:srgbClr val="2F2F2F"/>
              </a:solidFill>
              <a:latin typeface="Times New Roman"/>
              <a:ea typeface="Times New Roman"/>
              <a:cs typeface="Times New Roman"/>
              <a:sym typeface="Times New Roman"/>
            </a:endParaRPr>
          </a:p>
          <a:p>
            <a:pPr indent="-309562" lvl="0" marL="457200" rtl="0" algn="just">
              <a:lnSpc>
                <a:spcPct val="150000"/>
              </a:lnSpc>
              <a:spcBef>
                <a:spcPts val="0"/>
              </a:spcBef>
              <a:spcAft>
                <a:spcPts val="0"/>
              </a:spcAft>
              <a:buSzPct val="100000"/>
              <a:buFont typeface="Times New Roman"/>
              <a:buChar char="●"/>
            </a:pPr>
            <a:r>
              <a:rPr lang="en" sz="1500">
                <a:solidFill>
                  <a:srgbClr val="2F2F2F"/>
                </a:solidFill>
                <a:latin typeface="Times New Roman"/>
                <a:ea typeface="Times New Roman"/>
                <a:cs typeface="Times New Roman"/>
                <a:sym typeface="Times New Roman"/>
              </a:rPr>
              <a:t>This will make the work of police to find a particular person easier. Meanwhile, there is a need of automation for automating the task of finding the particular person by recognizing particular image and comparing that image with other image in order to check whether both images has same characteristics or not. By doing this we will come to know whether the missing person in the image clicked from particular location is correct or not, and if it is correct then police can start their next steps to find the person from that area. </a:t>
            </a:r>
            <a:r>
              <a:rPr lang="en" sz="1500">
                <a:solidFill>
                  <a:schemeClr val="dk1"/>
                </a:solidFill>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 OF THE PROJECT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The scope of  the project targets commoners who go missing everyday and remain unnoticed for days.</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Our project is highly useful in such cases of finding and reporting missing persons with less manual assistance.</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With the help of Machine Learning algorithms, a system can be developed which makes the entire process easier.</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647700" rtl="0" algn="just">
              <a:spcBef>
                <a:spcPts val="0"/>
              </a:spcBef>
              <a:spcAft>
                <a:spcPts val="0"/>
              </a:spcAft>
              <a:buClr>
                <a:schemeClr val="dk1"/>
              </a:buClr>
              <a:buSzPts val="1400"/>
              <a:buFont typeface="Times New Roman"/>
              <a:buChar char="●"/>
            </a:pPr>
            <a:r>
              <a:rPr lang="en" sz="1600">
                <a:solidFill>
                  <a:schemeClr val="dk1"/>
                </a:solidFill>
                <a:latin typeface="Times New Roman"/>
                <a:ea typeface="Times New Roman"/>
                <a:cs typeface="Times New Roman"/>
                <a:sym typeface="Times New Roman"/>
              </a:rPr>
              <a:t>Every single day, many people go missing for a variety of causes, including old age, mental illness, emotional disorders, Alzheimer's disease, etc. ​</a:t>
            </a:r>
            <a:endParaRPr sz="1600">
              <a:solidFill>
                <a:schemeClr val="dk1"/>
              </a:solidFill>
              <a:latin typeface="Times New Roman"/>
              <a:ea typeface="Times New Roman"/>
              <a:cs typeface="Times New Roman"/>
              <a:sym typeface="Times New Roman"/>
            </a:endParaRPr>
          </a:p>
          <a:p>
            <a:pPr indent="-317500" lvl="0" marL="647700" rtl="0" algn="just">
              <a:spcBef>
                <a:spcPts val="0"/>
              </a:spcBef>
              <a:spcAft>
                <a:spcPts val="0"/>
              </a:spcAft>
              <a:buClr>
                <a:schemeClr val="dk1"/>
              </a:buClr>
              <a:buSzPts val="1400"/>
              <a:buFont typeface="Times New Roman"/>
              <a:buChar char="●"/>
            </a:pPr>
            <a:r>
              <a:rPr lang="en" sz="1600">
                <a:solidFill>
                  <a:schemeClr val="dk1"/>
                </a:solidFill>
                <a:latin typeface="Times New Roman"/>
                <a:ea typeface="Times New Roman"/>
                <a:cs typeface="Times New Roman"/>
                <a:sym typeface="Times New Roman"/>
              </a:rPr>
              <a:t>The process to find the missing individual faints because the majority of them go unfound.  We propose a solution for the same. ​</a:t>
            </a:r>
            <a:endParaRPr sz="1600">
              <a:solidFill>
                <a:schemeClr val="dk1"/>
              </a:solidFill>
              <a:latin typeface="Times New Roman"/>
              <a:ea typeface="Times New Roman"/>
              <a:cs typeface="Times New Roman"/>
              <a:sym typeface="Times New Roman"/>
            </a:endParaRPr>
          </a:p>
          <a:p>
            <a:pPr indent="-317500" lvl="0" marL="647700" rtl="0" algn="just">
              <a:spcBef>
                <a:spcPts val="0"/>
              </a:spcBef>
              <a:spcAft>
                <a:spcPts val="0"/>
              </a:spcAft>
              <a:buClr>
                <a:schemeClr val="dk1"/>
              </a:buClr>
              <a:buSzPts val="1400"/>
              <a:buFont typeface="Times New Roman"/>
              <a:buChar char="●"/>
            </a:pPr>
            <a:r>
              <a:rPr lang="en" sz="1600">
                <a:solidFill>
                  <a:schemeClr val="dk1"/>
                </a:solidFill>
                <a:latin typeface="Times New Roman"/>
                <a:ea typeface="Times New Roman"/>
                <a:cs typeface="Times New Roman"/>
                <a:sym typeface="Times New Roman"/>
              </a:rPr>
              <a:t>A record of each newly filed case is kept in the application's database. Anytime someone like this is encountered, they take a picture of them and look up their information in the database. ​</a:t>
            </a:r>
            <a:endParaRPr sz="1600">
              <a:solidFill>
                <a:schemeClr val="dk1"/>
              </a:solidFill>
              <a:latin typeface="Times New Roman"/>
              <a:ea typeface="Times New Roman"/>
              <a:cs typeface="Times New Roman"/>
              <a:sym typeface="Times New Roman"/>
            </a:endParaRPr>
          </a:p>
          <a:p>
            <a:pPr indent="-317500" lvl="0" marL="647700" rtl="0" algn="just">
              <a:spcBef>
                <a:spcPts val="0"/>
              </a:spcBef>
              <a:spcAft>
                <a:spcPts val="0"/>
              </a:spcAft>
              <a:buClr>
                <a:schemeClr val="dk1"/>
              </a:buClr>
              <a:buSzPts val="1400"/>
              <a:buFont typeface="Times New Roman"/>
              <a:buChar char="●"/>
            </a:pPr>
            <a:r>
              <a:rPr lang="en" sz="1600">
                <a:solidFill>
                  <a:schemeClr val="dk1"/>
                </a:solidFill>
                <a:latin typeface="Times New Roman"/>
                <a:ea typeface="Times New Roman"/>
                <a:cs typeface="Times New Roman"/>
                <a:sym typeface="Times New Roman"/>
              </a:rPr>
              <a:t>If a match is not made, they can upload the information to the database (optional: if known), save the current position while uploading, and notify higher authorities of the situation. ​</a:t>
            </a:r>
            <a:endParaRPr sz="1600">
              <a:solidFill>
                <a:schemeClr val="dk1"/>
              </a:solidFill>
              <a:latin typeface="Times New Roman"/>
              <a:ea typeface="Times New Roman"/>
              <a:cs typeface="Times New Roman"/>
              <a:sym typeface="Times New Roman"/>
            </a:endParaRPr>
          </a:p>
          <a:p>
            <a:pPr indent="-317500" lvl="0" marL="647700" rtl="0" algn="just">
              <a:spcBef>
                <a:spcPts val="0"/>
              </a:spcBef>
              <a:spcAft>
                <a:spcPts val="0"/>
              </a:spcAft>
              <a:buClr>
                <a:schemeClr val="dk1"/>
              </a:buClr>
              <a:buSzPts val="1400"/>
              <a:buFont typeface="Times New Roman"/>
              <a:buChar char="●"/>
            </a:pPr>
            <a:r>
              <a:rPr lang="en" sz="1600">
                <a:solidFill>
                  <a:schemeClr val="dk1"/>
                </a:solidFill>
                <a:latin typeface="Times New Roman"/>
                <a:ea typeface="Times New Roman"/>
                <a:cs typeface="Times New Roman"/>
                <a:sym typeface="Times New Roman"/>
              </a:rPr>
              <a:t>The other scenario is that if a match for the missing individual is discovered, the database's information will be accessed, and police or the family will be notified.​</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METHODS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647700" rtl="0" algn="just">
              <a:spcBef>
                <a:spcPts val="0"/>
              </a:spcBef>
              <a:spcAft>
                <a:spcPts val="0"/>
              </a:spcAft>
              <a:buClr>
                <a:schemeClr val="dk1"/>
              </a:buClr>
              <a:buSzPts val="1400"/>
              <a:buFont typeface="Times New Roman"/>
              <a:buChar char="●"/>
            </a:pPr>
            <a:r>
              <a:rPr lang="en" sz="1600">
                <a:solidFill>
                  <a:schemeClr val="dk1"/>
                </a:solidFill>
                <a:latin typeface="Times New Roman"/>
                <a:ea typeface="Times New Roman"/>
                <a:cs typeface="Times New Roman"/>
                <a:sym typeface="Times New Roman"/>
              </a:rPr>
              <a:t>There has been effective research on Finding the missing person using AI and many models have been proposed.​</a:t>
            </a:r>
            <a:endParaRPr sz="1600">
              <a:solidFill>
                <a:schemeClr val="dk1"/>
              </a:solidFill>
              <a:latin typeface="Times New Roman"/>
              <a:ea typeface="Times New Roman"/>
              <a:cs typeface="Times New Roman"/>
              <a:sym typeface="Times New Roman"/>
            </a:endParaRPr>
          </a:p>
          <a:p>
            <a:pPr indent="-317500" lvl="0" marL="647700" rtl="0" algn="just">
              <a:spcBef>
                <a:spcPts val="0"/>
              </a:spcBef>
              <a:spcAft>
                <a:spcPts val="0"/>
              </a:spcAft>
              <a:buClr>
                <a:schemeClr val="dk1"/>
              </a:buClr>
              <a:buSzPts val="1400"/>
              <a:buFont typeface="Times New Roman"/>
              <a:buChar char="●"/>
            </a:pPr>
            <a:r>
              <a:rPr lang="en" sz="1600">
                <a:solidFill>
                  <a:schemeClr val="dk1"/>
                </a:solidFill>
                <a:latin typeface="Times New Roman"/>
                <a:ea typeface="Times New Roman"/>
                <a:cs typeface="Times New Roman"/>
                <a:sym typeface="Times New Roman"/>
              </a:rPr>
              <a:t>It is evident that those systems have their own pros and cons.​</a:t>
            </a:r>
            <a:endParaRPr sz="1600">
              <a:solidFill>
                <a:schemeClr val="dk1"/>
              </a:solidFill>
              <a:latin typeface="Times New Roman"/>
              <a:ea typeface="Times New Roman"/>
              <a:cs typeface="Times New Roman"/>
              <a:sym typeface="Times New Roman"/>
            </a:endParaRPr>
          </a:p>
          <a:p>
            <a:pPr indent="-317500" lvl="0" marL="647700" rtl="0" algn="just">
              <a:spcBef>
                <a:spcPts val="0"/>
              </a:spcBef>
              <a:spcAft>
                <a:spcPts val="0"/>
              </a:spcAft>
              <a:buClr>
                <a:schemeClr val="dk1"/>
              </a:buClr>
              <a:buSzPts val="1400"/>
              <a:buFont typeface="Times New Roman"/>
              <a:buChar char="●"/>
            </a:pPr>
            <a:r>
              <a:rPr lang="en" sz="1600">
                <a:solidFill>
                  <a:schemeClr val="dk1"/>
                </a:solidFill>
                <a:latin typeface="Times New Roman"/>
                <a:ea typeface="Times New Roman"/>
                <a:cs typeface="Times New Roman"/>
                <a:sym typeface="Times New Roman"/>
              </a:rPr>
              <a:t>While some of the recent works involve hybrid technologies and provide better accuracies, they are still far from what is needed.​</a:t>
            </a:r>
            <a:endParaRPr sz="1600">
              <a:solidFill>
                <a:schemeClr val="dk1"/>
              </a:solidFill>
              <a:latin typeface="Times New Roman"/>
              <a:ea typeface="Times New Roman"/>
              <a:cs typeface="Times New Roman"/>
              <a:sym typeface="Times New Roman"/>
            </a:endParaRPr>
          </a:p>
          <a:p>
            <a:pPr indent="-317500" lvl="0" marL="647700" rtl="0" algn="just">
              <a:spcBef>
                <a:spcPts val="0"/>
              </a:spcBef>
              <a:spcAft>
                <a:spcPts val="0"/>
              </a:spcAft>
              <a:buClr>
                <a:schemeClr val="dk1"/>
              </a:buClr>
              <a:buSzPts val="1400"/>
              <a:buFont typeface="Times New Roman"/>
              <a:buChar char="●"/>
            </a:pPr>
            <a:r>
              <a:rPr lang="en" sz="1600">
                <a:solidFill>
                  <a:schemeClr val="dk1"/>
                </a:solidFill>
                <a:latin typeface="Times New Roman"/>
                <a:ea typeface="Times New Roman"/>
                <a:cs typeface="Times New Roman"/>
                <a:sym typeface="Times New Roman"/>
              </a:rPr>
              <a:t>One drawback of the existing system is slow inference speed due to its complex architecture. ​</a:t>
            </a:r>
            <a:endParaRPr sz="1600">
              <a:solidFill>
                <a:schemeClr val="dk1"/>
              </a:solidFill>
              <a:latin typeface="Times New Roman"/>
              <a:ea typeface="Times New Roman"/>
              <a:cs typeface="Times New Roman"/>
              <a:sym typeface="Times New Roman"/>
            </a:endParaRPr>
          </a:p>
          <a:p>
            <a:pPr indent="-317500" lvl="0" marL="647700" rtl="0" algn="just">
              <a:spcBef>
                <a:spcPts val="0"/>
              </a:spcBef>
              <a:spcAft>
                <a:spcPts val="0"/>
              </a:spcAft>
              <a:buClr>
                <a:schemeClr val="dk1"/>
              </a:buClr>
              <a:buSzPts val="1400"/>
              <a:buFont typeface="Times New Roman"/>
              <a:buChar char="●"/>
            </a:pPr>
            <a:r>
              <a:rPr lang="en" sz="1600">
                <a:solidFill>
                  <a:schemeClr val="dk1"/>
                </a:solidFill>
                <a:latin typeface="Times New Roman"/>
                <a:ea typeface="Times New Roman"/>
                <a:cs typeface="Times New Roman"/>
                <a:sym typeface="Times New Roman"/>
              </a:rPr>
              <a:t>With higher accuracy, comes the need for low computational costs, high processing speed, and most of all, convenience of use.​</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100">
              <a:solidFill>
                <a:schemeClr val="dk1"/>
              </a:solidFill>
              <a:highlight>
                <a:srgbClr val="EDEBE9"/>
              </a:highlight>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Clr>
                <a:schemeClr val="dk1"/>
              </a:buClr>
              <a:buSzPts val="1018"/>
              <a:buFont typeface="Arial"/>
              <a:buNone/>
            </a:pPr>
            <a:r>
              <a:rPr lang="en" sz="1040">
                <a:solidFill>
                  <a:schemeClr val="dk1"/>
                </a:solidFill>
                <a:latin typeface="Times New Roman"/>
                <a:ea typeface="Times New Roman"/>
                <a:cs typeface="Times New Roman"/>
                <a:sym typeface="Times New Roman"/>
              </a:rPr>
              <a:t>[1] Huang, Gary B. And Erik G. Learned-Miller. “Labeled Faces in the Wild: Updates and New Reporting Procedures”, Department of Computer Science, University of Massachusetts Amherst, Amherst, MA, USA, Tech Report, 2014, pp 14–003​</a:t>
            </a:r>
            <a:endParaRPr sz="1040">
              <a:solidFill>
                <a:schemeClr val="dk1"/>
              </a:solidFill>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1018"/>
              <a:buFont typeface="Arial"/>
              <a:buNone/>
            </a:pPr>
            <a:r>
              <a:rPr lang="en" sz="1040">
                <a:solidFill>
                  <a:schemeClr val="dk1"/>
                </a:solidFill>
                <a:latin typeface="Times New Roman"/>
                <a:ea typeface="Times New Roman"/>
                <a:cs typeface="Times New Roman"/>
                <a:sym typeface="Times New Roman"/>
              </a:rPr>
              <a:t>​</a:t>
            </a:r>
            <a:endParaRPr sz="1040">
              <a:solidFill>
                <a:schemeClr val="dk1"/>
              </a:solidFill>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1018"/>
              <a:buFont typeface="Arial"/>
              <a:buNone/>
            </a:pPr>
            <a:r>
              <a:rPr lang="en" sz="1040">
                <a:solidFill>
                  <a:schemeClr val="dk1"/>
                </a:solidFill>
                <a:latin typeface="Times New Roman"/>
                <a:ea typeface="Times New Roman"/>
                <a:cs typeface="Times New Roman"/>
                <a:sym typeface="Times New Roman"/>
              </a:rPr>
              <a:t>[2]S. Chandran, Pournami &amp; Balakrishnan, Byju &amp; Rajasekharan, Deepak &amp; N Nishakumari, K &amp; Devanand, P &amp; M Sasi, P. (2018). “Missing Child Identification System Using Deep Learning and Multiclass SVM”. 113-116. 10.1109/RAICS.2018.8635054​</a:t>
            </a:r>
            <a:endParaRPr sz="1040">
              <a:solidFill>
                <a:schemeClr val="dk1"/>
              </a:solidFill>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1018"/>
              <a:buFont typeface="Arial"/>
              <a:buNone/>
            </a:pPr>
            <a:r>
              <a:rPr lang="en" sz="1040">
                <a:solidFill>
                  <a:schemeClr val="dk1"/>
                </a:solidFill>
                <a:latin typeface="Times New Roman"/>
                <a:ea typeface="Times New Roman"/>
                <a:cs typeface="Times New Roman"/>
                <a:sym typeface="Times New Roman"/>
              </a:rPr>
              <a:t>​</a:t>
            </a:r>
            <a:endParaRPr sz="1040">
              <a:solidFill>
                <a:schemeClr val="dk1"/>
              </a:solidFill>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1018"/>
              <a:buFont typeface="Arial"/>
              <a:buNone/>
            </a:pPr>
            <a:r>
              <a:rPr lang="en" sz="1040">
                <a:solidFill>
                  <a:schemeClr val="dk1"/>
                </a:solidFill>
                <a:latin typeface="Times New Roman"/>
                <a:ea typeface="Times New Roman"/>
                <a:cs typeface="Times New Roman"/>
                <a:sym typeface="Times New Roman"/>
              </a:rPr>
              <a:t>[3] Rohit Satle , Vishnuprasad Poojary , John Abraham , Mrs. Shilpa Wakode, “MISSING CHILD IDENTIFICATION USING FACE RECOGNITION SYSTEM” Vol.3, Issue.1, July – August 2016​</a:t>
            </a:r>
            <a:endParaRPr sz="1040">
              <a:solidFill>
                <a:schemeClr val="dk1"/>
              </a:solidFill>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1018"/>
              <a:buFont typeface="Arial"/>
              <a:buNone/>
            </a:pPr>
            <a:r>
              <a:rPr lang="en" sz="1040">
                <a:solidFill>
                  <a:schemeClr val="dk1"/>
                </a:solidFill>
                <a:latin typeface="Times New Roman"/>
                <a:ea typeface="Times New Roman"/>
                <a:cs typeface="Times New Roman"/>
                <a:sym typeface="Times New Roman"/>
              </a:rPr>
              <a:t>​</a:t>
            </a:r>
            <a:endParaRPr sz="1040">
              <a:solidFill>
                <a:schemeClr val="dk1"/>
              </a:solidFill>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1018"/>
              <a:buFont typeface="Arial"/>
              <a:buNone/>
            </a:pPr>
            <a:r>
              <a:rPr lang="en" sz="1040">
                <a:solidFill>
                  <a:schemeClr val="dk1"/>
                </a:solidFill>
                <a:latin typeface="Times New Roman"/>
                <a:ea typeface="Times New Roman"/>
                <a:cs typeface="Times New Roman"/>
                <a:sym typeface="Times New Roman"/>
              </a:rPr>
              <a:t>[4] S. B. Arniker et al., "RFID based missing person identification system," International Conference on Informatics, Electronics &amp; Vision (ICIEV), Dhaka, 2014, pp. 1-4.​</a:t>
            </a:r>
            <a:endParaRPr sz="1040">
              <a:solidFill>
                <a:schemeClr val="dk1"/>
              </a:solidFill>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1018"/>
              <a:buFont typeface="Arial"/>
              <a:buNone/>
            </a:pPr>
            <a:r>
              <a:rPr lang="en" sz="1040">
                <a:solidFill>
                  <a:schemeClr val="dk1"/>
                </a:solidFill>
                <a:latin typeface="Times New Roman"/>
                <a:ea typeface="Times New Roman"/>
                <a:cs typeface="Times New Roman"/>
                <a:sym typeface="Times New Roman"/>
              </a:rPr>
              <a:t>​</a:t>
            </a:r>
            <a:endParaRPr sz="1040">
              <a:solidFill>
                <a:schemeClr val="dk1"/>
              </a:solidFill>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1018"/>
              <a:buFont typeface="Arial"/>
              <a:buNone/>
            </a:pPr>
            <a:r>
              <a:rPr lang="en" sz="1040">
                <a:solidFill>
                  <a:schemeClr val="dk1"/>
                </a:solidFill>
                <a:latin typeface="Times New Roman"/>
                <a:ea typeface="Times New Roman"/>
                <a:cs typeface="Times New Roman"/>
                <a:sym typeface="Times New Roman"/>
              </a:rPr>
              <a:t>[5] Birari Hetal, “Android Based Application - Missing Person Finder”, in Iconic Research and Engineering Journals, Vol.1, Issue 12, JUN 2018.​</a:t>
            </a:r>
            <a:endParaRPr sz="1040">
              <a:solidFill>
                <a:schemeClr val="dk1"/>
              </a:solidFill>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1018"/>
              <a:buFont typeface="Arial"/>
              <a:buNone/>
            </a:pPr>
            <a:r>
              <a:rPr lang="en" sz="1040">
                <a:solidFill>
                  <a:schemeClr val="dk1"/>
                </a:solidFill>
                <a:latin typeface="Times New Roman"/>
                <a:ea typeface="Times New Roman"/>
                <a:cs typeface="Times New Roman"/>
                <a:sym typeface="Times New Roman"/>
              </a:rPr>
              <a:t>​</a:t>
            </a:r>
            <a:endParaRPr sz="1040">
              <a:solidFill>
                <a:schemeClr val="dk1"/>
              </a:solidFill>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1018"/>
              <a:buFont typeface="Arial"/>
              <a:buNone/>
            </a:pPr>
            <a:r>
              <a:rPr lang="en" sz="1040">
                <a:solidFill>
                  <a:schemeClr val="dk1"/>
                </a:solidFill>
                <a:latin typeface="Times New Roman"/>
                <a:ea typeface="Times New Roman"/>
                <a:cs typeface="Times New Roman"/>
                <a:sym typeface="Times New Roman"/>
              </a:rPr>
              <a:t>[6] Thomas M. Omweri, “Using a Mobile Based Web Service to Search for Missing People – A Case Study of Kenya”, in International Journal of Computer Applications Technology and Research, Vol. 4, Issue 7, 507 - 511, 2015.​</a:t>
            </a:r>
            <a:endParaRPr sz="1040">
              <a:solidFill>
                <a:schemeClr val="dk1"/>
              </a:solidFill>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1018"/>
              <a:buFont typeface="Arial"/>
              <a:buNone/>
            </a:pPr>
            <a:r>
              <a:rPr lang="en" sz="1040">
                <a:solidFill>
                  <a:schemeClr val="dk1"/>
                </a:solidFill>
                <a:latin typeface="Times New Roman"/>
                <a:ea typeface="Times New Roman"/>
                <a:cs typeface="Times New Roman"/>
                <a:sym typeface="Times New Roman"/>
              </a:rPr>
              <a:t>​</a:t>
            </a:r>
            <a:endParaRPr sz="1040">
              <a:solidFill>
                <a:schemeClr val="dk1"/>
              </a:solidFill>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1018"/>
              <a:buFont typeface="Arial"/>
              <a:buNone/>
            </a:pPr>
            <a:r>
              <a:rPr lang="en" sz="1040">
                <a:solidFill>
                  <a:schemeClr val="dk1"/>
                </a:solidFill>
                <a:latin typeface="Times New Roman"/>
                <a:ea typeface="Times New Roman"/>
                <a:cs typeface="Times New Roman"/>
                <a:sym typeface="Times New Roman"/>
              </a:rPr>
              <a:t>[7]Sumeet Pate, “Robust Face Recognition System for E-Crime Alert”, in International Journal for Research in Engineering Application and Management, Issue 1, MAR, 2O16​</a:t>
            </a:r>
            <a:endParaRPr sz="1040">
              <a:solidFill>
                <a:schemeClr val="dk1"/>
              </a:solidFill>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1018"/>
              <a:buFont typeface="Arial"/>
              <a:buNone/>
            </a:pPr>
            <a:r>
              <a:rPr lang="en" sz="1040">
                <a:solidFill>
                  <a:schemeClr val="dk1"/>
                </a:solidFill>
                <a:latin typeface="Times New Roman"/>
                <a:ea typeface="Times New Roman"/>
                <a:cs typeface="Times New Roman"/>
                <a:sym typeface="Times New Roman"/>
              </a:rPr>
              <a:t>​</a:t>
            </a:r>
            <a:endParaRPr sz="1040">
              <a:solidFill>
                <a:schemeClr val="dk1"/>
              </a:solidFill>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1018"/>
              <a:buFont typeface="Arial"/>
              <a:buNone/>
            </a:pPr>
            <a:r>
              <a:rPr lang="en" sz="1040">
                <a:solidFill>
                  <a:schemeClr val="dk1"/>
                </a:solidFill>
                <a:latin typeface="Times New Roman"/>
                <a:ea typeface="Times New Roman"/>
                <a:cs typeface="Times New Roman"/>
                <a:sym typeface="Times New Roman"/>
              </a:rPr>
              <a:t>[8] Peace Muyambo, 2018, An Investigation on the Use of LBPH Algorithm for Face Recognition to Find Missing People in Zimbabwe, INTERNATIONAL JOURNAL OF ENGINEERING RESEARCH &amp; TECHNOLOGY (IJERT) Volume 07, Issue 07 (July 2018),​</a:t>
            </a:r>
            <a:endParaRPr sz="1040">
              <a:solidFill>
                <a:schemeClr val="dk1"/>
              </a:solidFill>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1018"/>
              <a:buFont typeface="Arial"/>
              <a:buNone/>
            </a:pPr>
            <a:r>
              <a:rPr lang="en" sz="1225">
                <a:solidFill>
                  <a:schemeClr val="dk1"/>
                </a:solidFill>
                <a:latin typeface="Times New Roman"/>
                <a:ea typeface="Times New Roman"/>
                <a:cs typeface="Times New Roman"/>
                <a:sym typeface="Times New Roman"/>
              </a:rPr>
              <a:t>​</a:t>
            </a:r>
            <a:endParaRPr sz="1225">
              <a:solidFill>
                <a:schemeClr val="dk1"/>
              </a:solidFill>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1018"/>
              <a:buFont typeface="Arial"/>
              <a:buNone/>
            </a:pPr>
            <a:r>
              <a:rPr lang="en" sz="1225">
                <a:solidFill>
                  <a:schemeClr val="dk1"/>
                </a:solidFill>
                <a:latin typeface="Times New Roman"/>
                <a:ea typeface="Times New Roman"/>
                <a:cs typeface="Times New Roman"/>
                <a:sym typeface="Times New Roman"/>
              </a:rPr>
              <a:t>​</a:t>
            </a:r>
            <a:endParaRPr sz="1225">
              <a:solidFill>
                <a:schemeClr val="dk1"/>
              </a:solidFill>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1018"/>
              <a:buFont typeface="Arial"/>
              <a:buNone/>
            </a:pPr>
            <a:r>
              <a:rPr lang="en" sz="1225">
                <a:solidFill>
                  <a:schemeClr val="dk1"/>
                </a:solidFill>
                <a:latin typeface="Times New Roman"/>
                <a:ea typeface="Times New Roman"/>
                <a:cs typeface="Times New Roman"/>
                <a:sym typeface="Times New Roman"/>
              </a:rPr>
              <a:t>​</a:t>
            </a:r>
            <a:endParaRPr sz="1225">
              <a:solidFill>
                <a:schemeClr val="dk1"/>
              </a:solidFill>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1018"/>
              <a:buFont typeface="Arial"/>
              <a:buNone/>
            </a:pPr>
            <a:r>
              <a:rPr lang="en" sz="1225">
                <a:solidFill>
                  <a:schemeClr val="dk1"/>
                </a:solidFill>
                <a:latin typeface="Times New Roman"/>
                <a:ea typeface="Times New Roman"/>
                <a:cs typeface="Times New Roman"/>
                <a:sym typeface="Times New Roman"/>
              </a:rPr>
              <a:t>​</a:t>
            </a:r>
            <a:endParaRPr sz="1225">
              <a:solidFill>
                <a:schemeClr val="dk1"/>
              </a:solidFill>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1018"/>
              <a:buFont typeface="Arial"/>
              <a:buNone/>
            </a:pPr>
            <a:r>
              <a:rPr lang="en" sz="1225">
                <a:solidFill>
                  <a:schemeClr val="dk1"/>
                </a:solidFill>
                <a:latin typeface="Times New Roman"/>
                <a:ea typeface="Times New Roman"/>
                <a:cs typeface="Times New Roman"/>
                <a:sym typeface="Times New Roman"/>
              </a:rPr>
              <a:t>​</a:t>
            </a:r>
            <a:endParaRPr sz="1225">
              <a:solidFill>
                <a:schemeClr val="dk1"/>
              </a:solidFill>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1018"/>
              <a:buFont typeface="Arial"/>
              <a:buNone/>
            </a:pPr>
            <a:r>
              <a:rPr lang="en" sz="1225">
                <a:solidFill>
                  <a:schemeClr val="dk1"/>
                </a:solidFill>
                <a:latin typeface="Times New Roman"/>
                <a:ea typeface="Times New Roman"/>
                <a:cs typeface="Times New Roman"/>
                <a:sym typeface="Times New Roman"/>
              </a:rPr>
              <a:t>​</a:t>
            </a:r>
            <a:endParaRPr sz="1225">
              <a:solidFill>
                <a:schemeClr val="dk1"/>
              </a:solidFill>
              <a:latin typeface="Times New Roman"/>
              <a:ea typeface="Times New Roman"/>
              <a:cs typeface="Times New Roman"/>
              <a:sym typeface="Times New Roman"/>
            </a:endParaRPr>
          </a:p>
          <a:p>
            <a:pPr indent="0" lvl="0" marL="0" rtl="0" algn="just">
              <a:lnSpc>
                <a:spcPct val="95000"/>
              </a:lnSpc>
              <a:spcBef>
                <a:spcPts val="0"/>
              </a:spcBef>
              <a:spcAft>
                <a:spcPts val="1200"/>
              </a:spcAft>
              <a:buSzPts val="1018"/>
              <a:buNone/>
            </a:pPr>
            <a:r>
              <a:t/>
            </a:r>
            <a:endParaRPr sz="1965">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20"/>
          <p:cNvSpPr txBox="1"/>
          <p:nvPr>
            <p:ph idx="1" type="body"/>
          </p:nvPr>
        </p:nvSpPr>
        <p:spPr>
          <a:xfrm>
            <a:off x="2917900" y="1880450"/>
            <a:ext cx="5217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3800">
                <a:solidFill>
                  <a:schemeClr val="dk1"/>
                </a:solidFill>
                <a:latin typeface="Times New Roman"/>
                <a:ea typeface="Times New Roman"/>
                <a:cs typeface="Times New Roman"/>
                <a:sym typeface="Times New Roman"/>
              </a:rPr>
              <a:t>THANK YOU</a:t>
            </a:r>
            <a:endParaRPr b="1" sz="3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