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7813564-4C77-4072-98CD-CB59CBC7C4C3}">
  <a:tblStyle styleId="{F7813564-4C77-4072-98CD-CB59CBC7C4C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3ED08D54-3212-4860-BB41-CF5B4B6658D1}"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FBA981D-747B-4AB6-A00E-F1FEB035366C}"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enturyGothic-bold.fntdata"/><Relationship Id="rId12" Type="http://schemas.openxmlformats.org/officeDocument/2006/relationships/slide" Target="slides/slide7.xml"/><Relationship Id="rId34" Type="http://schemas.openxmlformats.org/officeDocument/2006/relationships/font" Target="fonts/CenturyGothic-regular.fntdata"/><Relationship Id="rId15" Type="http://schemas.openxmlformats.org/officeDocument/2006/relationships/slide" Target="slides/slide10.xml"/><Relationship Id="rId37" Type="http://schemas.openxmlformats.org/officeDocument/2006/relationships/font" Target="fonts/CenturyGothic-boldItalic.fntdata"/><Relationship Id="rId14" Type="http://schemas.openxmlformats.org/officeDocument/2006/relationships/slide" Target="slides/slide9.xml"/><Relationship Id="rId36" Type="http://schemas.openxmlformats.org/officeDocument/2006/relationships/font" Target="fonts/CenturyGothic-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3a01d753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33a01d7532_3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33a01d7532_6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3a01d7532_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33a1a75fc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3a1a75f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33a1a75fc1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3a1a75fc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33a1a75fc1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3a1a75fc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33a1a75fc1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3a1a75fc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33a01d7532_6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3a01d7532_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33a1a75fc1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3a1a75f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33a1a760b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3a1a760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33a1a760b7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3a1a760b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633e6b904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633e6b9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633e6b90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633e6b9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633e6b90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633e6b9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Clr>
                <a:schemeClr val="dk1"/>
              </a:buClr>
              <a:buSzPts val="6000"/>
              <a:buFont typeface="Century Gothic"/>
              <a:buNone/>
              <a:defRPr b="1" i="0" sz="60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spcBef>
                <a:spcPts val="48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1pPr>
            <a:lvl2pPr lvl="1" marR="0" rtl="0" algn="ctr">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2pPr>
            <a:lvl3pPr lvl="2" marR="0" rtl="0" algn="ctr">
              <a:spcBef>
                <a:spcPts val="360"/>
              </a:spcBef>
              <a:spcAft>
                <a:spcPts val="0"/>
              </a:spcAft>
              <a:buClr>
                <a:schemeClr val="dk1"/>
              </a:buClr>
              <a:buSzPts val="18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ctr">
              <a:spcBef>
                <a:spcPts val="32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4pPr>
            <a:lvl5pPr lvl="4" marR="0" rtl="0" algn="ctr">
              <a:spcBef>
                <a:spcPts val="320"/>
              </a:spcBef>
              <a:spcAft>
                <a:spcPts val="0"/>
              </a:spcAft>
              <a:buClr>
                <a:schemeClr val="dk1"/>
              </a:buClr>
              <a:buSzPts val="1600"/>
              <a:buFont typeface="Arial"/>
              <a:buNone/>
              <a:defRPr b="0" i="0" sz="1600" u="none" cap="none" strike="noStrike">
                <a:solidFill>
                  <a:schemeClr val="dk1"/>
                </a:solidFill>
                <a:latin typeface="Century Gothic"/>
                <a:ea typeface="Century Gothic"/>
                <a:cs typeface="Century Gothic"/>
                <a:sym typeface="Century Gothic"/>
              </a:defRPr>
            </a:lvl5pPr>
            <a:lvl6pPr lvl="5"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spcBef>
                <a:spcPts val="32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no Subhead">
  <p:cSld name="Title with no Subhead">
    <p:spTree>
      <p:nvGrpSpPr>
        <p:cNvPr id="21" name="Shape 21"/>
        <p:cNvGrpSpPr/>
        <p:nvPr/>
      </p:nvGrpSpPr>
      <p:grpSpPr>
        <a:xfrm>
          <a:off x="0" y="0"/>
          <a:ext cx="0" cy="0"/>
          <a:chOff x="0" y="0"/>
          <a:chExt cx="0" cy="0"/>
        </a:xfrm>
      </p:grpSpPr>
      <p:sp>
        <p:nvSpPr>
          <p:cNvPr id="22" name="Google Shape;22;p3"/>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3" name="Google Shape;23;p3"/>
          <p:cNvSpPr txBox="1"/>
          <p:nvPr>
            <p:ph idx="1" type="body"/>
          </p:nvPr>
        </p:nvSpPr>
        <p:spPr>
          <a:xfrm>
            <a:off x="302684" y="1112109"/>
            <a:ext cx="11588749" cy="4981786"/>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type="title"/>
          </p:nvPr>
        </p:nvSpPr>
        <p:spPr>
          <a:xfrm>
            <a:off x="302684" y="418354"/>
            <a:ext cx="9737787" cy="535863"/>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head w/ Bullets">
  <p:cSld name="Subhead w/ Bullets">
    <p:spTree>
      <p:nvGrpSpPr>
        <p:cNvPr id="25" name="Shape 25"/>
        <p:cNvGrpSpPr/>
        <p:nvPr/>
      </p:nvGrpSpPr>
      <p:grpSpPr>
        <a:xfrm>
          <a:off x="0" y="0"/>
          <a:ext cx="0" cy="0"/>
          <a:chOff x="0" y="0"/>
          <a:chExt cx="0" cy="0"/>
        </a:xfrm>
      </p:grpSpPr>
      <p:sp>
        <p:nvSpPr>
          <p:cNvPr id="26" name="Google Shape;26;p4"/>
          <p:cNvSpPr txBox="1"/>
          <p:nvPr>
            <p:ph idx="1" type="body"/>
          </p:nvPr>
        </p:nvSpPr>
        <p:spPr>
          <a:xfrm>
            <a:off x="302684" y="1709351"/>
            <a:ext cx="11588749" cy="4384542"/>
          </a:xfrm>
          <a:prstGeom prst="rect">
            <a:avLst/>
          </a:prstGeom>
          <a:noFill/>
          <a:ln>
            <a:noFill/>
          </a:ln>
        </p:spPr>
        <p:txBody>
          <a:bodyPr anchorCtr="0" anchor="t" bIns="45700" lIns="91425" spcFirstLastPara="1" rIns="91425" wrap="square" tIns="45700"/>
          <a:lstStyle>
            <a:lvl1pPr indent="-330200" lvl="0" marL="457200" marR="0" rtl="0" algn="l">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4"/>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8" name="Google Shape;28;p4"/>
          <p:cNvSpPr txBox="1"/>
          <p:nvPr>
            <p:ph type="title"/>
          </p:nvPr>
        </p:nvSpPr>
        <p:spPr>
          <a:xfrm>
            <a:off x="302684" y="418354"/>
            <a:ext cx="9737787" cy="535863"/>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2" type="body"/>
          </p:nvPr>
        </p:nvSpPr>
        <p:spPr>
          <a:xfrm>
            <a:off x="302684" y="1006103"/>
            <a:ext cx="11588749" cy="40806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head w/ Bullets 2 col">
  <p:cSld name="Subhead w/ Bullets 2 col">
    <p:spTree>
      <p:nvGrpSpPr>
        <p:cNvPr id="30" name="Shape 30"/>
        <p:cNvGrpSpPr/>
        <p:nvPr/>
      </p:nvGrpSpPr>
      <p:grpSpPr>
        <a:xfrm>
          <a:off x="0" y="0"/>
          <a:ext cx="0" cy="0"/>
          <a:chOff x="0" y="0"/>
          <a:chExt cx="0" cy="0"/>
        </a:xfrm>
      </p:grpSpPr>
      <p:sp>
        <p:nvSpPr>
          <p:cNvPr id="31" name="Google Shape;31;p5"/>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2" name="Google Shape;32;p5"/>
          <p:cNvSpPr txBox="1"/>
          <p:nvPr>
            <p:ph idx="1" type="body"/>
          </p:nvPr>
        </p:nvSpPr>
        <p:spPr>
          <a:xfrm>
            <a:off x="302684" y="1709351"/>
            <a:ext cx="5656019" cy="4384542"/>
          </a:xfrm>
          <a:prstGeom prst="rect">
            <a:avLst/>
          </a:prstGeom>
          <a:noFill/>
          <a:ln>
            <a:noFill/>
          </a:ln>
        </p:spPr>
        <p:txBody>
          <a:bodyPr anchorCtr="0" anchor="t" bIns="45700" lIns="91425" spcFirstLastPara="1" rIns="91425" wrap="square" tIns="45700"/>
          <a:lstStyle>
            <a:lvl1pPr indent="-330200" lvl="0" marL="457200" marR="0" rtl="0" algn="l">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3" name="Google Shape;33;p5"/>
          <p:cNvSpPr txBox="1"/>
          <p:nvPr>
            <p:ph type="title"/>
          </p:nvPr>
        </p:nvSpPr>
        <p:spPr>
          <a:xfrm>
            <a:off x="302684" y="418354"/>
            <a:ext cx="9737787" cy="535863"/>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5"/>
          <p:cNvSpPr txBox="1"/>
          <p:nvPr>
            <p:ph idx="2" type="body"/>
          </p:nvPr>
        </p:nvSpPr>
        <p:spPr>
          <a:xfrm>
            <a:off x="302684" y="1006103"/>
            <a:ext cx="11588749" cy="40806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5" name="Google Shape;35;p5"/>
          <p:cNvSpPr txBox="1"/>
          <p:nvPr>
            <p:ph idx="3" type="body"/>
          </p:nvPr>
        </p:nvSpPr>
        <p:spPr>
          <a:xfrm>
            <a:off x="6169855" y="1709351"/>
            <a:ext cx="5656019" cy="4384542"/>
          </a:xfrm>
          <a:prstGeom prst="rect">
            <a:avLst/>
          </a:prstGeom>
          <a:noFill/>
          <a:ln>
            <a:noFill/>
          </a:ln>
        </p:spPr>
        <p:txBody>
          <a:bodyPr anchorCtr="0" anchor="t" bIns="45700" lIns="91425" spcFirstLastPara="1" rIns="91425" wrap="square" tIns="45700"/>
          <a:lstStyle>
            <a:lvl1pPr indent="-330200" lvl="0" marL="457200" marR="0" rtl="0" algn="l">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12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12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292100" lvl="3" marL="18288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4pPr>
            <a:lvl5pPr indent="-292100" lvl="4" marL="2286000" marR="0" rtl="0" algn="l">
              <a:spcBef>
                <a:spcPts val="1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head w/ No Bullets">
  <p:cSld name="Subhead w/ No Bullets">
    <p:spTree>
      <p:nvGrpSpPr>
        <p:cNvPr id="36" name="Shape 36"/>
        <p:cNvGrpSpPr/>
        <p:nvPr/>
      </p:nvGrpSpPr>
      <p:grpSpPr>
        <a:xfrm>
          <a:off x="0" y="0"/>
          <a:ext cx="0" cy="0"/>
          <a:chOff x="0" y="0"/>
          <a:chExt cx="0" cy="0"/>
        </a:xfrm>
      </p:grpSpPr>
      <p:sp>
        <p:nvSpPr>
          <p:cNvPr id="37" name="Google Shape;37;p6"/>
          <p:cNvSpPr txBox="1"/>
          <p:nvPr>
            <p:ph idx="1" type="body"/>
          </p:nvPr>
        </p:nvSpPr>
        <p:spPr>
          <a:xfrm>
            <a:off x="302684" y="1709352"/>
            <a:ext cx="11588749" cy="4384543"/>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8" name="Google Shape;38;p6"/>
          <p:cNvSpPr txBox="1"/>
          <p:nvPr>
            <p:ph type="title"/>
          </p:nvPr>
        </p:nvSpPr>
        <p:spPr>
          <a:xfrm>
            <a:off x="302684" y="418354"/>
            <a:ext cx="9737787" cy="535863"/>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6"/>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0" name="Google Shape;40;p6"/>
          <p:cNvSpPr txBox="1"/>
          <p:nvPr>
            <p:ph idx="2" type="body"/>
          </p:nvPr>
        </p:nvSpPr>
        <p:spPr>
          <a:xfrm>
            <a:off x="302684" y="1006103"/>
            <a:ext cx="11588749" cy="40806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head w/ No Bullets 2 col">
  <p:cSld name="Subhead w/ No Bullets 2 col">
    <p:spTree>
      <p:nvGrpSpPr>
        <p:cNvPr id="41" name="Shape 41"/>
        <p:cNvGrpSpPr/>
        <p:nvPr/>
      </p:nvGrpSpPr>
      <p:grpSpPr>
        <a:xfrm>
          <a:off x="0" y="0"/>
          <a:ext cx="0" cy="0"/>
          <a:chOff x="0" y="0"/>
          <a:chExt cx="0" cy="0"/>
        </a:xfrm>
      </p:grpSpPr>
      <p:sp>
        <p:nvSpPr>
          <p:cNvPr id="42" name="Google Shape;42;p7"/>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3" name="Google Shape;43;p7"/>
          <p:cNvSpPr txBox="1"/>
          <p:nvPr>
            <p:ph idx="1" type="body"/>
          </p:nvPr>
        </p:nvSpPr>
        <p:spPr>
          <a:xfrm>
            <a:off x="302685" y="1709352"/>
            <a:ext cx="5619407" cy="4384543"/>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4" name="Google Shape;44;p7"/>
          <p:cNvSpPr txBox="1"/>
          <p:nvPr>
            <p:ph type="title"/>
          </p:nvPr>
        </p:nvSpPr>
        <p:spPr>
          <a:xfrm>
            <a:off x="302684" y="418354"/>
            <a:ext cx="9737787" cy="535863"/>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7"/>
          <p:cNvSpPr txBox="1"/>
          <p:nvPr>
            <p:ph idx="2" type="body"/>
          </p:nvPr>
        </p:nvSpPr>
        <p:spPr>
          <a:xfrm>
            <a:off x="302684" y="1006103"/>
            <a:ext cx="11588749" cy="40806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spcBef>
                <a:spcPts val="44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228600" lvl="2" marL="13716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3pPr>
            <a:lvl4pPr indent="-228600" lvl="3" marL="18288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4pPr>
            <a:lvl5pPr indent="-228600" lvl="4" marL="2286000" marR="0" rtl="0" algn="l">
              <a:spcBef>
                <a:spcPts val="540"/>
              </a:spcBef>
              <a:spcAft>
                <a:spcPts val="0"/>
              </a:spcAft>
              <a:buClr>
                <a:schemeClr val="dk1"/>
              </a:buClr>
              <a:buSzPts val="2700"/>
              <a:buFont typeface="Arial"/>
              <a:buNone/>
              <a:defRPr b="0" i="0" sz="27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Google Shape;46;p7"/>
          <p:cNvSpPr txBox="1"/>
          <p:nvPr>
            <p:ph idx="3" type="body"/>
          </p:nvPr>
        </p:nvSpPr>
        <p:spPr>
          <a:xfrm>
            <a:off x="6160702" y="1709352"/>
            <a:ext cx="5692631" cy="4384543"/>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ith no Subhead 2 col">
  <p:cSld name="Title with no Subhead 2 col">
    <p:spTree>
      <p:nvGrpSpPr>
        <p:cNvPr id="47" name="Shape 47"/>
        <p:cNvGrpSpPr/>
        <p:nvPr/>
      </p:nvGrpSpPr>
      <p:grpSpPr>
        <a:xfrm>
          <a:off x="0" y="0"/>
          <a:ext cx="0" cy="0"/>
          <a:chOff x="0" y="0"/>
          <a:chExt cx="0" cy="0"/>
        </a:xfrm>
      </p:grpSpPr>
      <p:sp>
        <p:nvSpPr>
          <p:cNvPr id="48" name="Google Shape;48;p8"/>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9" name="Google Shape;49;p8"/>
          <p:cNvSpPr txBox="1"/>
          <p:nvPr>
            <p:ph idx="1" type="body"/>
          </p:nvPr>
        </p:nvSpPr>
        <p:spPr>
          <a:xfrm>
            <a:off x="302685" y="1112109"/>
            <a:ext cx="5665172" cy="4981786"/>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0" name="Google Shape;50;p8"/>
          <p:cNvSpPr txBox="1"/>
          <p:nvPr>
            <p:ph type="title"/>
          </p:nvPr>
        </p:nvSpPr>
        <p:spPr>
          <a:xfrm>
            <a:off x="302684" y="418354"/>
            <a:ext cx="9737787" cy="535863"/>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2" type="body"/>
          </p:nvPr>
        </p:nvSpPr>
        <p:spPr>
          <a:xfrm>
            <a:off x="6215621" y="1112109"/>
            <a:ext cx="5665172" cy="4981786"/>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spcBef>
                <a:spcPts val="12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spcBef>
                <a:spcPts val="12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spcBef>
                <a:spcPts val="12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spcBef>
                <a:spcPts val="1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355600" lvl="5" marL="2743200" marR="0" rtl="0" algn="l">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10"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a:off x="8132064" y="6419355"/>
            <a:ext cx="4059936" cy="0"/>
          </a:xfrm>
          <a:prstGeom prst="straightConnector1">
            <a:avLst/>
          </a:prstGeom>
          <a:noFill/>
          <a:ln cap="flat" cmpd="sng" w="50800">
            <a:solidFill>
              <a:srgbClr val="DF7023"/>
            </a:solidFill>
            <a:prstDash val="solid"/>
            <a:round/>
            <a:headEnd len="sm" w="sm" type="none"/>
            <a:tailEnd len="sm" w="sm" type="none"/>
          </a:ln>
        </p:spPr>
      </p:cxnSp>
      <p:cxnSp>
        <p:nvCxnSpPr>
          <p:cNvPr id="7" name="Google Shape;7;p1"/>
          <p:cNvCxnSpPr/>
          <p:nvPr/>
        </p:nvCxnSpPr>
        <p:spPr>
          <a:xfrm>
            <a:off x="0" y="6419912"/>
            <a:ext cx="8132064" cy="0"/>
          </a:xfrm>
          <a:prstGeom prst="straightConnector1">
            <a:avLst/>
          </a:prstGeom>
          <a:noFill/>
          <a:ln cap="flat" cmpd="sng" w="50800">
            <a:solidFill>
              <a:srgbClr val="0F787D"/>
            </a:solidFill>
            <a:prstDash val="solid"/>
            <a:round/>
            <a:headEnd len="sm" w="sm" type="none"/>
            <a:tailEnd len="sm" w="sm" type="none"/>
          </a:ln>
        </p:spPr>
      </p:cxnSp>
      <p:sp>
        <p:nvSpPr>
          <p:cNvPr id="8" name="Google Shape;8;p1"/>
          <p:cNvSpPr/>
          <p:nvPr/>
        </p:nvSpPr>
        <p:spPr>
          <a:xfrm>
            <a:off x="0" y="6446520"/>
            <a:ext cx="12192000" cy="41148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 name="Google Shape;9;p1"/>
          <p:cNvPicPr preferRelativeResize="0"/>
          <p:nvPr/>
        </p:nvPicPr>
        <p:blipFill rotWithShape="1">
          <a:blip r:embed="rId1">
            <a:alphaModFix/>
          </a:blip>
          <a:srcRect b="0" l="0" r="0" t="0"/>
          <a:stretch/>
        </p:blipFill>
        <p:spPr>
          <a:xfrm>
            <a:off x="7188200" y="6584950"/>
            <a:ext cx="3911600" cy="127000"/>
          </a:xfrm>
          <a:prstGeom prst="rect">
            <a:avLst/>
          </a:prstGeom>
          <a:noFill/>
          <a:ln>
            <a:noFill/>
          </a:ln>
        </p:spPr>
      </p:pic>
      <p:sp>
        <p:nvSpPr>
          <p:cNvPr id="10" name="Google Shape;10;p1"/>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100" u="none" cap="none" strike="noStrike">
                <a:solidFill>
                  <a:srgbClr val="888888"/>
                </a:solidFill>
                <a:latin typeface="Arial"/>
                <a:ea typeface="Arial"/>
                <a:cs typeface="Arial"/>
                <a:sym typeface="Arial"/>
              </a:defRPr>
            </a:lvl1pPr>
            <a:lvl2pPr indent="0" lvl="1" marL="0" marR="0" rtl="0" algn="ctr">
              <a:spcBef>
                <a:spcPts val="0"/>
              </a:spcBef>
              <a:buNone/>
              <a:defRPr b="0" i="0" sz="1100" u="none" cap="none" strike="noStrike">
                <a:solidFill>
                  <a:srgbClr val="888888"/>
                </a:solidFill>
                <a:latin typeface="Arial"/>
                <a:ea typeface="Arial"/>
                <a:cs typeface="Arial"/>
                <a:sym typeface="Arial"/>
              </a:defRPr>
            </a:lvl2pPr>
            <a:lvl3pPr indent="0" lvl="2" marL="0" marR="0" rtl="0" algn="ctr">
              <a:spcBef>
                <a:spcPts val="0"/>
              </a:spcBef>
              <a:buNone/>
              <a:defRPr b="0" i="0" sz="1100" u="none" cap="none" strike="noStrike">
                <a:solidFill>
                  <a:srgbClr val="888888"/>
                </a:solidFill>
                <a:latin typeface="Arial"/>
                <a:ea typeface="Arial"/>
                <a:cs typeface="Arial"/>
                <a:sym typeface="Arial"/>
              </a:defRPr>
            </a:lvl3pPr>
            <a:lvl4pPr indent="0" lvl="3" marL="0" marR="0" rtl="0" algn="ctr">
              <a:spcBef>
                <a:spcPts val="0"/>
              </a:spcBef>
              <a:buNone/>
              <a:defRPr b="0" i="0" sz="1100" u="none" cap="none" strike="noStrike">
                <a:solidFill>
                  <a:srgbClr val="888888"/>
                </a:solidFill>
                <a:latin typeface="Arial"/>
                <a:ea typeface="Arial"/>
                <a:cs typeface="Arial"/>
                <a:sym typeface="Arial"/>
              </a:defRPr>
            </a:lvl4pPr>
            <a:lvl5pPr indent="0" lvl="4" marL="0" marR="0" rtl="0" algn="ctr">
              <a:spcBef>
                <a:spcPts val="0"/>
              </a:spcBef>
              <a:buNone/>
              <a:defRPr b="0" i="0" sz="1100" u="none" cap="none" strike="noStrike">
                <a:solidFill>
                  <a:srgbClr val="888888"/>
                </a:solidFill>
                <a:latin typeface="Arial"/>
                <a:ea typeface="Arial"/>
                <a:cs typeface="Arial"/>
                <a:sym typeface="Arial"/>
              </a:defRPr>
            </a:lvl5pPr>
            <a:lvl6pPr indent="0" lvl="5" marL="0" marR="0" rtl="0" algn="ctr">
              <a:spcBef>
                <a:spcPts val="0"/>
              </a:spcBef>
              <a:buNone/>
              <a:defRPr b="0" i="0" sz="1100" u="none" cap="none" strike="noStrike">
                <a:solidFill>
                  <a:srgbClr val="888888"/>
                </a:solidFill>
                <a:latin typeface="Arial"/>
                <a:ea typeface="Arial"/>
                <a:cs typeface="Arial"/>
                <a:sym typeface="Arial"/>
              </a:defRPr>
            </a:lvl6pPr>
            <a:lvl7pPr indent="0" lvl="6" marL="0" marR="0" rtl="0" algn="ctr">
              <a:spcBef>
                <a:spcPts val="0"/>
              </a:spcBef>
              <a:buNone/>
              <a:defRPr b="0" i="0" sz="1100" u="none" cap="none" strike="noStrike">
                <a:solidFill>
                  <a:srgbClr val="888888"/>
                </a:solidFill>
                <a:latin typeface="Arial"/>
                <a:ea typeface="Arial"/>
                <a:cs typeface="Arial"/>
                <a:sym typeface="Arial"/>
              </a:defRPr>
            </a:lvl7pPr>
            <a:lvl8pPr indent="0" lvl="7" marL="0" marR="0" rtl="0" algn="ctr">
              <a:spcBef>
                <a:spcPts val="0"/>
              </a:spcBef>
              <a:buNone/>
              <a:defRPr b="0" i="0" sz="1100" u="none" cap="none" strike="noStrike">
                <a:solidFill>
                  <a:srgbClr val="888888"/>
                </a:solidFill>
                <a:latin typeface="Arial"/>
                <a:ea typeface="Arial"/>
                <a:cs typeface="Arial"/>
                <a:sym typeface="Arial"/>
              </a:defRPr>
            </a:lvl8pPr>
            <a:lvl9pPr indent="0" lvl="8" marL="0" marR="0" rtl="0" algn="ctr">
              <a:spcBef>
                <a:spcPts val="0"/>
              </a:spcBef>
              <a:buNone/>
              <a:defRPr b="0" i="0" sz="11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grpSp>
        <p:nvGrpSpPr>
          <p:cNvPr id="11" name="Google Shape;11;p1"/>
          <p:cNvGrpSpPr/>
          <p:nvPr/>
        </p:nvGrpSpPr>
        <p:grpSpPr>
          <a:xfrm>
            <a:off x="0" y="0"/>
            <a:ext cx="12192000" cy="928827"/>
            <a:chOff x="0" y="0"/>
            <a:chExt cx="9144000" cy="928827"/>
          </a:xfrm>
        </p:grpSpPr>
        <p:cxnSp>
          <p:nvCxnSpPr>
            <p:cNvPr id="12" name="Google Shape;12;p1"/>
            <p:cNvCxnSpPr/>
            <p:nvPr/>
          </p:nvCxnSpPr>
          <p:spPr>
            <a:xfrm>
              <a:off x="6099048" y="26122"/>
              <a:ext cx="3044952" cy="0"/>
            </a:xfrm>
            <a:prstGeom prst="straightConnector1">
              <a:avLst/>
            </a:prstGeom>
            <a:noFill/>
            <a:ln cap="flat" cmpd="sng" w="50800">
              <a:solidFill>
                <a:srgbClr val="A5A5A5"/>
              </a:solidFill>
              <a:prstDash val="solid"/>
              <a:round/>
              <a:headEnd len="sm" w="sm" type="none"/>
              <a:tailEnd len="sm" w="sm" type="none"/>
            </a:ln>
          </p:spPr>
        </p:cxnSp>
        <p:cxnSp>
          <p:nvCxnSpPr>
            <p:cNvPr id="13" name="Google Shape;13;p1"/>
            <p:cNvCxnSpPr/>
            <p:nvPr/>
          </p:nvCxnSpPr>
          <p:spPr>
            <a:xfrm>
              <a:off x="0" y="26679"/>
              <a:ext cx="6099048" cy="0"/>
            </a:xfrm>
            <a:prstGeom prst="straightConnector1">
              <a:avLst/>
            </a:prstGeom>
            <a:noFill/>
            <a:ln cap="flat" cmpd="sng" w="50800">
              <a:solidFill>
                <a:srgbClr val="90152A"/>
              </a:solidFill>
              <a:prstDash val="solid"/>
              <a:round/>
              <a:headEnd len="sm" w="sm" type="none"/>
              <a:tailEnd len="sm" w="sm" type="none"/>
            </a:ln>
          </p:spPr>
        </p:cxnSp>
        <p:pic>
          <p:nvPicPr>
            <p:cNvPr id="14" name="Google Shape;14;p1"/>
            <p:cNvPicPr preferRelativeResize="0"/>
            <p:nvPr/>
          </p:nvPicPr>
          <p:blipFill rotWithShape="1">
            <a:blip r:embed="rId2">
              <a:alphaModFix/>
            </a:blip>
            <a:srcRect b="0" l="0" r="68665" t="13018"/>
            <a:stretch/>
          </p:blipFill>
          <p:spPr>
            <a:xfrm>
              <a:off x="8323018" y="0"/>
              <a:ext cx="588774" cy="928827"/>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9"/>
          <p:cNvSpPr txBox="1"/>
          <p:nvPr>
            <p:ph type="ctrTitle"/>
          </p:nvPr>
        </p:nvSpPr>
        <p:spPr>
          <a:xfrm>
            <a:off x="1524000" y="893362"/>
            <a:ext cx="9144000" cy="2387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6000"/>
              <a:buFont typeface="Century Gothic"/>
              <a:buNone/>
            </a:pPr>
            <a:r>
              <a:rPr lang="en-US"/>
              <a:t>Data Warehousing and Business Intelligence</a:t>
            </a:r>
            <a:endParaRPr/>
          </a:p>
        </p:txBody>
      </p:sp>
      <p:sp>
        <p:nvSpPr>
          <p:cNvPr id="57" name="Google Shape;57;p9"/>
          <p:cNvSpPr txBox="1"/>
          <p:nvPr/>
        </p:nvSpPr>
        <p:spPr>
          <a:xfrm>
            <a:off x="5072700" y="3835525"/>
            <a:ext cx="2046600" cy="2042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Clr>
                <a:srgbClr val="0C0C0C"/>
              </a:buClr>
              <a:buSzPts val="2100"/>
              <a:buFont typeface="Arial"/>
              <a:buNone/>
            </a:pPr>
            <a:r>
              <a:rPr i="1" lang="en-US" sz="1800">
                <a:solidFill>
                  <a:srgbClr val="0C0C0C"/>
                </a:solidFill>
                <a:latin typeface="Calibri"/>
                <a:ea typeface="Calibri"/>
                <a:cs typeface="Calibri"/>
                <a:sym typeface="Calibri"/>
              </a:rPr>
              <a:t>Group 7:</a:t>
            </a:r>
            <a:endParaRPr i="1" sz="1800">
              <a:solidFill>
                <a:srgbClr val="0C0C0C"/>
              </a:solidFill>
              <a:latin typeface="Calibri"/>
              <a:ea typeface="Calibri"/>
              <a:cs typeface="Calibri"/>
              <a:sym typeface="Calibri"/>
            </a:endParaRPr>
          </a:p>
          <a:p>
            <a:pPr indent="0" lvl="0" marL="0" marR="0" rtl="0" algn="l">
              <a:spcBef>
                <a:spcPts val="0"/>
              </a:spcBef>
              <a:spcAft>
                <a:spcPts val="0"/>
              </a:spcAft>
              <a:buClr>
                <a:srgbClr val="0C0C0C"/>
              </a:buClr>
              <a:buSzPts val="2100"/>
              <a:buFont typeface="Arial"/>
              <a:buNone/>
            </a:pPr>
            <a:r>
              <a:rPr i="1" lang="en-US" sz="1800">
                <a:solidFill>
                  <a:srgbClr val="0C0C0C"/>
                </a:solidFill>
                <a:latin typeface="Calibri"/>
                <a:ea typeface="Calibri"/>
                <a:cs typeface="Calibri"/>
                <a:sym typeface="Calibri"/>
              </a:rPr>
              <a:t>Abhitej Kodali</a:t>
            </a:r>
            <a:endParaRPr i="1" sz="1800">
              <a:solidFill>
                <a:srgbClr val="0C0C0C"/>
              </a:solidFill>
              <a:latin typeface="Calibri"/>
              <a:ea typeface="Calibri"/>
              <a:cs typeface="Calibri"/>
              <a:sym typeface="Calibri"/>
            </a:endParaRPr>
          </a:p>
          <a:p>
            <a:pPr indent="0" lvl="0" marL="0" marR="0" rtl="0" algn="l">
              <a:spcBef>
                <a:spcPts val="0"/>
              </a:spcBef>
              <a:spcAft>
                <a:spcPts val="0"/>
              </a:spcAft>
              <a:buClr>
                <a:srgbClr val="0C0C0C"/>
              </a:buClr>
              <a:buSzPts val="2100"/>
              <a:buFont typeface="Arial"/>
              <a:buNone/>
            </a:pPr>
            <a:r>
              <a:rPr i="1" lang="en-US" sz="1800">
                <a:solidFill>
                  <a:srgbClr val="0C0C0C"/>
                </a:solidFill>
                <a:latin typeface="Calibri"/>
                <a:ea typeface="Calibri"/>
                <a:cs typeface="Calibri"/>
                <a:sym typeface="Calibri"/>
              </a:rPr>
              <a:t>Balaji Katakam</a:t>
            </a:r>
            <a:endParaRPr i="1" sz="1800">
              <a:solidFill>
                <a:srgbClr val="0C0C0C"/>
              </a:solidFill>
              <a:latin typeface="Calibri"/>
              <a:ea typeface="Calibri"/>
              <a:cs typeface="Calibri"/>
              <a:sym typeface="Calibri"/>
            </a:endParaRPr>
          </a:p>
          <a:p>
            <a:pPr indent="0" lvl="0" marL="0" marR="0" rtl="0" algn="l">
              <a:spcBef>
                <a:spcPts val="0"/>
              </a:spcBef>
              <a:spcAft>
                <a:spcPts val="0"/>
              </a:spcAft>
              <a:buClr>
                <a:srgbClr val="0C0C0C"/>
              </a:buClr>
              <a:buSzPts val="2100"/>
              <a:buFont typeface="Arial"/>
              <a:buNone/>
            </a:pPr>
            <a:r>
              <a:rPr i="1" lang="en-US" sz="1800">
                <a:solidFill>
                  <a:srgbClr val="0C0C0C"/>
                </a:solidFill>
                <a:latin typeface="Calibri"/>
                <a:ea typeface="Calibri"/>
                <a:cs typeface="Calibri"/>
                <a:sym typeface="Calibri"/>
              </a:rPr>
              <a:t>Divyaj Podar</a:t>
            </a:r>
            <a:endParaRPr i="1" sz="1800">
              <a:solidFill>
                <a:srgbClr val="0C0C0C"/>
              </a:solidFill>
              <a:latin typeface="Calibri"/>
              <a:ea typeface="Calibri"/>
              <a:cs typeface="Calibri"/>
              <a:sym typeface="Calibri"/>
            </a:endParaRPr>
          </a:p>
          <a:p>
            <a:pPr indent="0" lvl="0" marL="0" marR="0" rtl="0" algn="l">
              <a:spcBef>
                <a:spcPts val="0"/>
              </a:spcBef>
              <a:spcAft>
                <a:spcPts val="0"/>
              </a:spcAft>
              <a:buClr>
                <a:srgbClr val="0C0C0C"/>
              </a:buClr>
              <a:buSzPts val="2100"/>
              <a:buFont typeface="Arial"/>
              <a:buNone/>
            </a:pPr>
            <a:r>
              <a:rPr i="1" lang="en-US" sz="1800">
                <a:solidFill>
                  <a:srgbClr val="0C0C0C"/>
                </a:solidFill>
                <a:latin typeface="Calibri"/>
                <a:ea typeface="Calibri"/>
                <a:cs typeface="Calibri"/>
                <a:sym typeface="Calibri"/>
              </a:rPr>
              <a:t>Tej Modi</a:t>
            </a:r>
            <a:endParaRPr i="1" sz="1800">
              <a:solidFill>
                <a:srgbClr val="0C0C0C"/>
              </a:solidFill>
              <a:latin typeface="Calibri"/>
              <a:ea typeface="Calibri"/>
              <a:cs typeface="Calibri"/>
              <a:sym typeface="Calibri"/>
            </a:endParaRPr>
          </a:p>
          <a:p>
            <a:pPr indent="0" lvl="0" marL="0" marR="0" rtl="0" algn="l">
              <a:spcBef>
                <a:spcPts val="0"/>
              </a:spcBef>
              <a:spcAft>
                <a:spcPts val="0"/>
              </a:spcAft>
              <a:buClr>
                <a:srgbClr val="0C0C0C"/>
              </a:buClr>
              <a:buSzPts val="2100"/>
              <a:buFont typeface="Arial"/>
              <a:buNone/>
            </a:pPr>
            <a:r>
              <a:rPr i="1" lang="en-US" sz="1800">
                <a:solidFill>
                  <a:srgbClr val="0C0C0C"/>
                </a:solidFill>
                <a:latin typeface="Calibri"/>
                <a:ea typeface="Calibri"/>
                <a:cs typeface="Calibri"/>
                <a:sym typeface="Calibri"/>
              </a:rPr>
              <a:t>Twinkle Ghatoriya</a:t>
            </a:r>
            <a:endParaRPr i="1" sz="1800">
              <a:solidFill>
                <a:srgbClr val="0C0C0C"/>
              </a:solidFill>
              <a:latin typeface="Calibri"/>
              <a:ea typeface="Calibri"/>
              <a:cs typeface="Calibri"/>
              <a:sym typeface="Calibri"/>
            </a:endParaRPr>
          </a:p>
          <a:p>
            <a:pPr indent="0" lvl="0" marL="0" marR="0" rtl="0" algn="l">
              <a:spcBef>
                <a:spcPts val="0"/>
              </a:spcBef>
              <a:spcAft>
                <a:spcPts val="0"/>
              </a:spcAft>
              <a:buClr>
                <a:srgbClr val="0C0C0C"/>
              </a:buClr>
              <a:buSzPts val="2100"/>
              <a:buFont typeface="Arial"/>
              <a:buNone/>
            </a:pPr>
            <a:r>
              <a:rPr i="1" lang="en-US" sz="1800">
                <a:solidFill>
                  <a:srgbClr val="0C0C0C"/>
                </a:solidFill>
                <a:latin typeface="Calibri"/>
                <a:ea typeface="Calibri"/>
                <a:cs typeface="Calibri"/>
                <a:sym typeface="Calibri"/>
              </a:rPr>
              <a:t>Niyati Shah</a:t>
            </a:r>
            <a:endParaRPr i="1" sz="1800">
              <a:solidFill>
                <a:srgbClr val="0C0C0C"/>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8"/>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70" name="Google Shape;170;p18"/>
          <p:cNvSpPr txBox="1"/>
          <p:nvPr>
            <p:ph type="title"/>
          </p:nvPr>
        </p:nvSpPr>
        <p:spPr>
          <a:xfrm>
            <a:off x="302684" y="418354"/>
            <a:ext cx="9737787" cy="535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Logical Fact Table </a:t>
            </a:r>
            <a:endParaRPr/>
          </a:p>
        </p:txBody>
      </p:sp>
      <p:sp>
        <p:nvSpPr>
          <p:cNvPr id="171" name="Google Shape;171;p18"/>
          <p:cNvSpPr/>
          <p:nvPr/>
        </p:nvSpPr>
        <p:spPr>
          <a:xfrm>
            <a:off x="5136995" y="652530"/>
            <a:ext cx="1918009" cy="1744983"/>
          </a:xfrm>
          <a:prstGeom prst="ellipse">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Shipping Method</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(Dimension)</a:t>
            </a:r>
            <a:endParaRPr/>
          </a:p>
        </p:txBody>
      </p:sp>
      <p:sp>
        <p:nvSpPr>
          <p:cNvPr id="172" name="Google Shape;172;p18"/>
          <p:cNvSpPr/>
          <p:nvPr/>
        </p:nvSpPr>
        <p:spPr>
          <a:xfrm>
            <a:off x="7499523" y="2272152"/>
            <a:ext cx="1918009" cy="1744983"/>
          </a:xfrm>
          <a:prstGeom prst="ellipse">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Date</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(Dimension)</a:t>
            </a:r>
            <a:endParaRPr/>
          </a:p>
        </p:txBody>
      </p:sp>
      <p:sp>
        <p:nvSpPr>
          <p:cNvPr id="173" name="Google Shape;173;p18"/>
          <p:cNvSpPr/>
          <p:nvPr/>
        </p:nvSpPr>
        <p:spPr>
          <a:xfrm>
            <a:off x="2774467" y="2272152"/>
            <a:ext cx="1918009" cy="1744983"/>
          </a:xfrm>
          <a:prstGeom prst="ellipse">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Order Method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(Dimension)</a:t>
            </a:r>
            <a:endParaRPr/>
          </a:p>
        </p:txBody>
      </p:sp>
      <p:sp>
        <p:nvSpPr>
          <p:cNvPr id="174" name="Google Shape;174;p18"/>
          <p:cNvSpPr/>
          <p:nvPr/>
        </p:nvSpPr>
        <p:spPr>
          <a:xfrm>
            <a:off x="3733472" y="4524697"/>
            <a:ext cx="1918009" cy="1744983"/>
          </a:xfrm>
          <a:prstGeom prst="ellipse">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Product</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(Dimension)</a:t>
            </a:r>
            <a:endParaRPr/>
          </a:p>
        </p:txBody>
      </p:sp>
      <p:sp>
        <p:nvSpPr>
          <p:cNvPr id="175" name="Google Shape;175;p18"/>
          <p:cNvSpPr/>
          <p:nvPr/>
        </p:nvSpPr>
        <p:spPr>
          <a:xfrm>
            <a:off x="6531554" y="4524698"/>
            <a:ext cx="1918009" cy="1744983"/>
          </a:xfrm>
          <a:prstGeom prst="ellipse">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Retailer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(Dimension)</a:t>
            </a:r>
            <a:endParaRPr/>
          </a:p>
        </p:txBody>
      </p:sp>
      <p:sp>
        <p:nvSpPr>
          <p:cNvPr id="176" name="Google Shape;176;p18"/>
          <p:cNvSpPr/>
          <p:nvPr/>
        </p:nvSpPr>
        <p:spPr>
          <a:xfrm>
            <a:off x="4847063" y="2522871"/>
            <a:ext cx="2490439" cy="2001825"/>
          </a:xfrm>
          <a:prstGeom prst="star5">
            <a:avLst>
              <a:gd fmla="val 25648" name="adj"/>
              <a:gd fmla="val 105146" name="hf"/>
              <a:gd fmla="val 110557" name="vf"/>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Taking Order </a:t>
            </a:r>
            <a:endParaRPr/>
          </a:p>
          <a:p>
            <a:pPr indent="0" lvl="0" marL="0" marR="0" rtl="0" algn="ctr">
              <a:spcBef>
                <a:spcPts val="0"/>
              </a:spcBef>
              <a:spcAft>
                <a:spcPts val="0"/>
              </a:spcAft>
              <a:buNone/>
            </a:pPr>
            <a:r>
              <a:rPr lang="en-US" sz="1800">
                <a:solidFill>
                  <a:schemeClr val="dk1"/>
                </a:solidFill>
                <a:latin typeface="Calibri"/>
                <a:ea typeface="Calibri"/>
                <a:cs typeface="Calibri"/>
                <a:sym typeface="Calibri"/>
              </a:rPr>
              <a:t>(Fact Table)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19"/>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82" name="Google Shape;182;p19"/>
          <p:cNvSpPr txBox="1"/>
          <p:nvPr>
            <p:ph type="title"/>
          </p:nvPr>
        </p:nvSpPr>
        <p:spPr>
          <a:xfrm>
            <a:off x="302684" y="418354"/>
            <a:ext cx="9737787" cy="535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Detailed Fact Table </a:t>
            </a:r>
            <a:endParaRPr/>
          </a:p>
        </p:txBody>
      </p:sp>
      <p:sp>
        <p:nvSpPr>
          <p:cNvPr id="183" name="Google Shape;183;p19"/>
          <p:cNvSpPr/>
          <p:nvPr/>
        </p:nvSpPr>
        <p:spPr>
          <a:xfrm>
            <a:off x="4457046" y="1930102"/>
            <a:ext cx="3277907" cy="4358244"/>
          </a:xfrm>
          <a:prstGeom prst="rect">
            <a:avLst/>
          </a:prstGeom>
          <a:solidFill>
            <a:srgbClr val="BFBFBF"/>
          </a:soli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Billing _And_Invoicing Fact Table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Date (FK)</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Retailer (FK)</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 Method (FK)</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Shipping Method (FK)</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Product (FK)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Quantity Ordered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Price P.U</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Discount P.U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Total Selling Price P.U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Total [(Price P.U – Discount P.U) * Quantity]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9"/>
          <p:cNvSpPr/>
          <p:nvPr/>
        </p:nvSpPr>
        <p:spPr>
          <a:xfrm>
            <a:off x="8490451" y="1924997"/>
            <a:ext cx="1839952" cy="1928220"/>
          </a:xfrm>
          <a:prstGeom prst="rect">
            <a:avLst/>
          </a:prstGeom>
          <a:solidFill>
            <a:srgbClr val="D8D8D8"/>
          </a:soli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Retailer (PK) dimension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Retailer Name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Retailer Type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Retailer Country</a:t>
            </a:r>
            <a:endParaRPr/>
          </a:p>
          <a:p>
            <a:pPr indent="-171450" lvl="0" marL="28575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5" name="Google Shape;185;p19"/>
          <p:cNvSpPr/>
          <p:nvPr/>
        </p:nvSpPr>
        <p:spPr>
          <a:xfrm>
            <a:off x="8490451" y="4360126"/>
            <a:ext cx="1839952" cy="1928220"/>
          </a:xfrm>
          <a:prstGeom prst="rect">
            <a:avLst/>
          </a:prstGeom>
          <a:solidFill>
            <a:srgbClr val="D8D8D8"/>
          </a:soli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Product (PK) dimension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Product line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Product type </a:t>
            </a:r>
            <a:endParaRPr/>
          </a:p>
        </p:txBody>
      </p:sp>
      <p:sp>
        <p:nvSpPr>
          <p:cNvPr id="186" name="Google Shape;186;p19"/>
          <p:cNvSpPr/>
          <p:nvPr/>
        </p:nvSpPr>
        <p:spPr>
          <a:xfrm>
            <a:off x="1861597" y="1924997"/>
            <a:ext cx="1839952" cy="1928220"/>
          </a:xfrm>
          <a:prstGeom prst="rect">
            <a:avLst/>
          </a:prstGeom>
          <a:solidFill>
            <a:srgbClr val="D8D8D8"/>
          </a:soli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Date PK  (dimension) </a:t>
            </a:r>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Quarter </a:t>
            </a:r>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Year </a:t>
            </a:r>
            <a:endParaRPr/>
          </a:p>
        </p:txBody>
      </p:sp>
      <p:sp>
        <p:nvSpPr>
          <p:cNvPr id="187" name="Google Shape;187;p19"/>
          <p:cNvSpPr/>
          <p:nvPr/>
        </p:nvSpPr>
        <p:spPr>
          <a:xfrm>
            <a:off x="1861596" y="4360126"/>
            <a:ext cx="1839952" cy="1928220"/>
          </a:xfrm>
          <a:prstGeom prst="rect">
            <a:avLst/>
          </a:prstGeom>
          <a:solidFill>
            <a:srgbClr val="D8D8D8"/>
          </a:soli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Shipping Method (PK)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Dimension </a:t>
            </a:r>
            <a:endParaRPr/>
          </a:p>
        </p:txBody>
      </p:sp>
      <p:sp>
        <p:nvSpPr>
          <p:cNvPr id="188" name="Google Shape;188;p19"/>
          <p:cNvSpPr/>
          <p:nvPr/>
        </p:nvSpPr>
        <p:spPr>
          <a:xfrm>
            <a:off x="5171577" y="130097"/>
            <a:ext cx="1839952" cy="1486830"/>
          </a:xfrm>
          <a:prstGeom prst="rect">
            <a:avLst/>
          </a:prstGeom>
          <a:solidFill>
            <a:srgbClr val="D8D8D8"/>
          </a:solidFill>
          <a:ln>
            <a:noFill/>
          </a:ln>
          <a:effectLst>
            <a:outerShdw blurRad="40000" rotWithShape="0" dir="5400000" dist="230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Order Method (PK)</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dimension</a:t>
            </a:r>
            <a:endParaRPr/>
          </a:p>
        </p:txBody>
      </p:sp>
      <p:cxnSp>
        <p:nvCxnSpPr>
          <p:cNvPr id="189" name="Google Shape;189;p19"/>
          <p:cNvCxnSpPr>
            <a:stCxn id="188" idx="2"/>
            <a:endCxn id="183" idx="0"/>
          </p:cNvCxnSpPr>
          <p:nvPr/>
        </p:nvCxnSpPr>
        <p:spPr>
          <a:xfrm>
            <a:off x="6091553" y="1616927"/>
            <a:ext cx="4500" cy="31320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cxnSp>
        <p:nvCxnSpPr>
          <p:cNvPr id="190" name="Google Shape;190;p19"/>
          <p:cNvCxnSpPr>
            <a:stCxn id="183" idx="3"/>
            <a:endCxn id="184" idx="1"/>
          </p:cNvCxnSpPr>
          <p:nvPr/>
        </p:nvCxnSpPr>
        <p:spPr>
          <a:xfrm flipH="1" rot="10800000">
            <a:off x="7734953" y="2889124"/>
            <a:ext cx="755400" cy="122010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cxnSp>
        <p:nvCxnSpPr>
          <p:cNvPr id="191" name="Google Shape;191;p19"/>
          <p:cNvCxnSpPr>
            <a:stCxn id="183" idx="3"/>
            <a:endCxn id="185" idx="1"/>
          </p:cNvCxnSpPr>
          <p:nvPr/>
        </p:nvCxnSpPr>
        <p:spPr>
          <a:xfrm>
            <a:off x="7734953" y="4109224"/>
            <a:ext cx="755400" cy="121500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cxnSp>
        <p:nvCxnSpPr>
          <p:cNvPr id="192" name="Google Shape;192;p19"/>
          <p:cNvCxnSpPr>
            <a:stCxn id="186" idx="3"/>
            <a:endCxn id="183" idx="1"/>
          </p:cNvCxnSpPr>
          <p:nvPr/>
        </p:nvCxnSpPr>
        <p:spPr>
          <a:xfrm>
            <a:off x="3701549" y="2889107"/>
            <a:ext cx="755400" cy="122010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cxnSp>
        <p:nvCxnSpPr>
          <p:cNvPr id="193" name="Google Shape;193;p19"/>
          <p:cNvCxnSpPr>
            <a:stCxn id="183" idx="1"/>
            <a:endCxn id="187" idx="3"/>
          </p:cNvCxnSpPr>
          <p:nvPr/>
        </p:nvCxnSpPr>
        <p:spPr>
          <a:xfrm flipH="1">
            <a:off x="3701646" y="4109224"/>
            <a:ext cx="755400" cy="1215000"/>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0"/>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99" name="Google Shape;199;p20"/>
          <p:cNvSpPr txBox="1"/>
          <p:nvPr>
            <p:ph type="title"/>
          </p:nvPr>
        </p:nvSpPr>
        <p:spPr>
          <a:xfrm>
            <a:off x="302684" y="418354"/>
            <a:ext cx="9737787" cy="535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Dimension Attribute Detail Diagram - Product_Key </a:t>
            </a:r>
            <a:endParaRPr/>
          </a:p>
        </p:txBody>
      </p:sp>
      <p:graphicFrame>
        <p:nvGraphicFramePr>
          <p:cNvPr id="200" name="Google Shape;200;p20"/>
          <p:cNvGraphicFramePr/>
          <p:nvPr/>
        </p:nvGraphicFramePr>
        <p:xfrm>
          <a:off x="952500" y="1185800"/>
          <a:ext cx="3000000" cy="3000000"/>
        </p:xfrm>
        <a:graphic>
          <a:graphicData uri="http://schemas.openxmlformats.org/drawingml/2006/table">
            <a:tbl>
              <a:tblPr>
                <a:noFill/>
                <a:tableStyleId>{3ED08D54-3212-4860-BB41-CF5B4B6658D1}</a:tableStyleId>
              </a:tblPr>
              <a:tblGrid>
                <a:gridCol w="2057400"/>
                <a:gridCol w="2057400"/>
                <a:gridCol w="2057400"/>
                <a:gridCol w="2057400"/>
                <a:gridCol w="2057400"/>
              </a:tblGrid>
              <a:tr h="805200">
                <a:tc>
                  <a:txBody>
                    <a:bodyPr>
                      <a:noAutofit/>
                    </a:bodyPr>
                    <a:lstStyle/>
                    <a:p>
                      <a:pPr indent="0" lvl="0" marL="0" rtl="0" algn="l">
                        <a:spcBef>
                          <a:spcPts val="0"/>
                        </a:spcBef>
                        <a:spcAft>
                          <a:spcPts val="0"/>
                        </a:spcAft>
                        <a:buNone/>
                      </a:pPr>
                      <a:r>
                        <a:rPr b="1" lang="en-US"/>
                        <a:t>Attribute Name </a:t>
                      </a:r>
                      <a:endParaRPr b="1"/>
                    </a:p>
                  </a:txBody>
                  <a:tcPr marT="91425" marB="91425" marR="91425" marL="91425">
                    <a:solidFill>
                      <a:srgbClr val="BFBFBF"/>
                    </a:solidFill>
                  </a:tcPr>
                </a:tc>
                <a:tc>
                  <a:txBody>
                    <a:bodyPr>
                      <a:noAutofit/>
                    </a:bodyPr>
                    <a:lstStyle/>
                    <a:p>
                      <a:pPr indent="0" lvl="0" marL="0" rtl="0" algn="l">
                        <a:spcBef>
                          <a:spcPts val="0"/>
                        </a:spcBef>
                        <a:spcAft>
                          <a:spcPts val="0"/>
                        </a:spcAft>
                        <a:buNone/>
                      </a:pPr>
                      <a:r>
                        <a:rPr b="1" lang="en-US"/>
                        <a:t>Attribute Description </a:t>
                      </a:r>
                      <a:endParaRPr b="1"/>
                    </a:p>
                  </a:txBody>
                  <a:tcPr marT="91425" marB="91425" marR="91425" marL="91425">
                    <a:solidFill>
                      <a:srgbClr val="BFBFBF"/>
                    </a:solidFill>
                  </a:tcPr>
                </a:tc>
                <a:tc>
                  <a:txBody>
                    <a:bodyPr>
                      <a:noAutofit/>
                    </a:bodyPr>
                    <a:lstStyle/>
                    <a:p>
                      <a:pPr indent="0" lvl="0" marL="0" rtl="0" algn="l">
                        <a:spcBef>
                          <a:spcPts val="0"/>
                        </a:spcBef>
                        <a:spcAft>
                          <a:spcPts val="0"/>
                        </a:spcAft>
                        <a:buNone/>
                      </a:pPr>
                      <a:r>
                        <a:rPr b="1" lang="en-US"/>
                        <a:t>Cardinality </a:t>
                      </a:r>
                      <a:endParaRPr b="1"/>
                    </a:p>
                  </a:txBody>
                  <a:tcPr marT="91425" marB="91425" marR="91425" marL="91425">
                    <a:solidFill>
                      <a:srgbClr val="BFBFBF"/>
                    </a:solidFill>
                  </a:tcPr>
                </a:tc>
                <a:tc>
                  <a:txBody>
                    <a:bodyPr>
                      <a:noAutofit/>
                    </a:bodyPr>
                    <a:lstStyle/>
                    <a:p>
                      <a:pPr indent="0" lvl="0" marL="0" rtl="0" algn="l">
                        <a:spcBef>
                          <a:spcPts val="0"/>
                        </a:spcBef>
                        <a:spcAft>
                          <a:spcPts val="0"/>
                        </a:spcAft>
                        <a:buClr>
                          <a:schemeClr val="dk1"/>
                        </a:buClr>
                        <a:buSzPts val="1100"/>
                        <a:buFont typeface="Arial"/>
                        <a:buNone/>
                      </a:pPr>
                      <a:r>
                        <a:rPr b="1" lang="en-US">
                          <a:solidFill>
                            <a:schemeClr val="dk1"/>
                          </a:solidFill>
                        </a:rPr>
                        <a:t>Slowly Changing Dimension Policy</a:t>
                      </a:r>
                      <a:endParaRPr b="1">
                        <a:solidFill>
                          <a:schemeClr val="dk1"/>
                        </a:solidFill>
                      </a:endParaRPr>
                    </a:p>
                    <a:p>
                      <a:pPr indent="0" lvl="0" marL="0" rtl="0" algn="l">
                        <a:spcBef>
                          <a:spcPts val="0"/>
                        </a:spcBef>
                        <a:spcAft>
                          <a:spcPts val="0"/>
                        </a:spcAft>
                        <a:buNone/>
                      </a:pPr>
                      <a:r>
                        <a:t/>
                      </a:r>
                      <a:endParaRPr b="1"/>
                    </a:p>
                  </a:txBody>
                  <a:tcPr marT="91425" marB="91425" marR="91425" marL="91425">
                    <a:solidFill>
                      <a:srgbClr val="BFBFBF"/>
                    </a:solidFill>
                  </a:tcPr>
                </a:tc>
                <a:tc>
                  <a:txBody>
                    <a:bodyPr>
                      <a:noAutofit/>
                    </a:bodyPr>
                    <a:lstStyle/>
                    <a:p>
                      <a:pPr indent="0" lvl="0" marL="0" rtl="0" algn="l">
                        <a:spcBef>
                          <a:spcPts val="0"/>
                        </a:spcBef>
                        <a:spcAft>
                          <a:spcPts val="0"/>
                        </a:spcAft>
                        <a:buNone/>
                      </a:pPr>
                      <a:r>
                        <a:rPr b="1" lang="en-US"/>
                        <a:t>Sample Values </a:t>
                      </a:r>
                      <a:endParaRPr b="1"/>
                    </a:p>
                  </a:txBody>
                  <a:tcPr marT="91425" marB="91425" marR="91425" marL="91425">
                    <a:solidFill>
                      <a:srgbClr val="BFBFBF"/>
                    </a:solidFill>
                  </a:tcPr>
                </a:tc>
              </a:tr>
              <a:tr h="644300">
                <a:tc>
                  <a:txBody>
                    <a:bodyPr>
                      <a:noAutofit/>
                    </a:bodyPr>
                    <a:lstStyle/>
                    <a:p>
                      <a:pPr indent="0" lvl="0" marL="0" rtl="0" algn="l">
                        <a:spcBef>
                          <a:spcPts val="0"/>
                        </a:spcBef>
                        <a:spcAft>
                          <a:spcPts val="0"/>
                        </a:spcAft>
                        <a:buNone/>
                      </a:pPr>
                      <a:r>
                        <a:rPr b="1" lang="en-US" sz="1000"/>
                        <a:t>Product ID</a:t>
                      </a:r>
                      <a:endParaRPr b="1" sz="1000"/>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sz="1000"/>
                        <a:t>Product ID shows the unique key of the product</a:t>
                      </a:r>
                      <a:endParaRPr b="1" sz="1000"/>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88,476</a:t>
                      </a:r>
                      <a:endParaRPr b="1"/>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Not updatable </a:t>
                      </a:r>
                      <a:endParaRPr b="1"/>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37648</a:t>
                      </a:r>
                      <a:endParaRPr b="1"/>
                    </a:p>
                  </a:txBody>
                  <a:tcPr marT="91425" marB="91425" marR="91425" marL="91425">
                    <a:solidFill>
                      <a:srgbClr val="D8D8D8"/>
                    </a:solidFill>
                  </a:tcPr>
                </a:tc>
              </a:tr>
              <a:tr h="477925">
                <a:tc>
                  <a:txBody>
                    <a:bodyPr>
                      <a:noAutofit/>
                    </a:bodyPr>
                    <a:lstStyle/>
                    <a:p>
                      <a:pPr indent="0" lvl="0" marL="0" rtl="0" algn="l">
                        <a:spcBef>
                          <a:spcPts val="0"/>
                        </a:spcBef>
                        <a:spcAft>
                          <a:spcPts val="0"/>
                        </a:spcAft>
                        <a:buNone/>
                      </a:pPr>
                      <a:r>
                        <a:rPr b="1" lang="en-US" sz="1000"/>
                        <a:t>Product Name </a:t>
                      </a:r>
                      <a:endParaRPr b="1" sz="1000"/>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sz="1000"/>
                        <a:t>Shows the name of the product</a:t>
                      </a:r>
                      <a:endParaRPr b="1" sz="1000"/>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145 </a:t>
                      </a:r>
                      <a:endParaRPr b="1"/>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Not updatable </a:t>
                      </a:r>
                      <a:endParaRPr b="1"/>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Husky Rope 50</a:t>
                      </a:r>
                      <a:endParaRPr b="1"/>
                    </a:p>
                  </a:txBody>
                  <a:tcPr marT="91425" marB="91425" marR="91425" marL="91425">
                    <a:solidFill>
                      <a:srgbClr val="D8D8D8"/>
                    </a:solidFill>
                  </a:tcPr>
                </a:tc>
              </a:tr>
              <a:tr h="644300">
                <a:tc>
                  <a:txBody>
                    <a:bodyPr>
                      <a:noAutofit/>
                    </a:bodyPr>
                    <a:lstStyle/>
                    <a:p>
                      <a:pPr indent="0" lvl="0" marL="0" rtl="0" algn="l">
                        <a:spcBef>
                          <a:spcPts val="0"/>
                        </a:spcBef>
                        <a:spcAft>
                          <a:spcPts val="0"/>
                        </a:spcAft>
                        <a:buNone/>
                      </a:pPr>
                      <a:r>
                        <a:rPr b="1" lang="en-US" sz="1000"/>
                        <a:t>Product Line</a:t>
                      </a:r>
                      <a:endParaRPr b="1" sz="1000"/>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sz="1000"/>
                        <a:t>It is the line of products to which  particular product types belong</a:t>
                      </a:r>
                      <a:endParaRPr b="1" sz="1000"/>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70</a:t>
                      </a:r>
                      <a:endParaRPr b="1"/>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Type 2 </a:t>
                      </a:r>
                      <a:endParaRPr b="1"/>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Rope </a:t>
                      </a:r>
                      <a:endParaRPr b="1"/>
                    </a:p>
                  </a:txBody>
                  <a:tcPr marT="91425" marB="91425" marR="91425" marL="91425">
                    <a:solidFill>
                      <a:srgbClr val="D8D8D8"/>
                    </a:solidFill>
                  </a:tcPr>
                </a:tc>
              </a:tr>
              <a:tr h="644300">
                <a:tc>
                  <a:txBody>
                    <a:bodyPr>
                      <a:noAutofit/>
                    </a:bodyPr>
                    <a:lstStyle/>
                    <a:p>
                      <a:pPr indent="0" lvl="0" marL="0" rtl="0" algn="l">
                        <a:spcBef>
                          <a:spcPts val="0"/>
                        </a:spcBef>
                        <a:spcAft>
                          <a:spcPts val="0"/>
                        </a:spcAft>
                        <a:buNone/>
                      </a:pPr>
                      <a:r>
                        <a:rPr b="1" lang="en-US" sz="1000"/>
                        <a:t>Product Type</a:t>
                      </a:r>
                      <a:endParaRPr b="1" sz="1000"/>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sz="1000"/>
                        <a:t>Product types consists of different types of products of that type </a:t>
                      </a:r>
                      <a:endParaRPr b="1" sz="1000"/>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30</a:t>
                      </a:r>
                      <a:endParaRPr b="1"/>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Type 2 </a:t>
                      </a:r>
                      <a:endParaRPr b="1"/>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Mountaineering Equipment</a:t>
                      </a:r>
                      <a:endParaRPr b="1"/>
                    </a:p>
                  </a:txBody>
                  <a:tcPr marT="91425" marB="91425" marR="91425" marL="91425">
                    <a:solidFill>
                      <a:srgbClr val="D8D8D8"/>
                    </a:solidFill>
                  </a:tcPr>
                </a:tc>
              </a:tr>
              <a:tr h="477925">
                <a:tc>
                  <a:txBody>
                    <a:bodyPr>
                      <a:noAutofit/>
                    </a:bodyPr>
                    <a:lstStyle/>
                    <a:p>
                      <a:pPr indent="0" lvl="0" marL="0" rtl="0" algn="l">
                        <a:spcBef>
                          <a:spcPts val="0"/>
                        </a:spcBef>
                        <a:spcAft>
                          <a:spcPts val="0"/>
                        </a:spcAft>
                        <a:buNone/>
                      </a:pPr>
                      <a:r>
                        <a:rPr b="1" lang="en-US" sz="1000"/>
                        <a:t>Product Color </a:t>
                      </a:r>
                      <a:endParaRPr b="1" sz="1000"/>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sz="1000"/>
                        <a:t>Shows the color of the product</a:t>
                      </a:r>
                      <a:endParaRPr b="1" sz="1000"/>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5</a:t>
                      </a:r>
                      <a:endParaRPr b="1"/>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Type 2 </a:t>
                      </a:r>
                      <a:endParaRPr b="1"/>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black</a:t>
                      </a:r>
                      <a:endParaRPr b="1"/>
                    </a:p>
                  </a:txBody>
                  <a:tcPr marT="91425" marB="91425" marR="91425" marL="91425">
                    <a:solidFill>
                      <a:srgbClr val="D8D8D8"/>
                    </a:solidFill>
                  </a:tcPr>
                </a:tc>
              </a:tr>
              <a:tr h="483875">
                <a:tc>
                  <a:txBody>
                    <a:bodyPr>
                      <a:noAutofit/>
                    </a:bodyPr>
                    <a:lstStyle/>
                    <a:p>
                      <a:pPr indent="0" lvl="0" marL="0" rtl="0" algn="l">
                        <a:spcBef>
                          <a:spcPts val="0"/>
                        </a:spcBef>
                        <a:spcAft>
                          <a:spcPts val="0"/>
                        </a:spcAft>
                        <a:buNone/>
                      </a:pPr>
                      <a:r>
                        <a:rPr b="1" lang="en-US" sz="1000"/>
                        <a:t>Product Price</a:t>
                      </a:r>
                      <a:endParaRPr b="1" sz="1000"/>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sz="1000"/>
                        <a:t>Product price shows the price of the product</a:t>
                      </a:r>
                      <a:endParaRPr b="1" sz="1000"/>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1</a:t>
                      </a:r>
                      <a:endParaRPr b="1"/>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Type 1 </a:t>
                      </a:r>
                      <a:endParaRPr b="1"/>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$50</a:t>
                      </a:r>
                      <a:endParaRPr b="1"/>
                    </a:p>
                  </a:txBody>
                  <a:tcPr marT="91425" marB="91425" marR="91425" marL="91425">
                    <a:solidFill>
                      <a:srgbClr val="D8D8D8"/>
                    </a:solidFill>
                  </a:tcPr>
                </a:tc>
              </a:tr>
              <a:tr h="483875">
                <a:tc>
                  <a:txBody>
                    <a:bodyPr>
                      <a:noAutofit/>
                    </a:bodyPr>
                    <a:lstStyle/>
                    <a:p>
                      <a:pPr indent="0" lvl="0" marL="0" rtl="0" algn="l">
                        <a:spcBef>
                          <a:spcPts val="0"/>
                        </a:spcBef>
                        <a:spcAft>
                          <a:spcPts val="0"/>
                        </a:spcAft>
                        <a:buNone/>
                      </a:pPr>
                      <a:r>
                        <a:rPr b="1" lang="en-US" sz="1000"/>
                        <a:t>Product Cost</a:t>
                      </a:r>
                      <a:endParaRPr b="1" sz="1000"/>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sz="1000"/>
                        <a:t>It is the cost taken to build the product</a:t>
                      </a:r>
                      <a:endParaRPr b="1" sz="1000"/>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1</a:t>
                      </a:r>
                      <a:endParaRPr b="1"/>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Type 1 </a:t>
                      </a:r>
                      <a:endParaRPr b="1"/>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$30</a:t>
                      </a:r>
                      <a:endParaRPr b="1"/>
                    </a:p>
                  </a:txBody>
                  <a:tcPr marT="91425" marB="91425" marR="91425" marL="91425">
                    <a:solidFill>
                      <a:srgbClr val="D8D8D8"/>
                    </a:solidFill>
                  </a:tcPr>
                </a:tc>
              </a:tr>
              <a:tr h="483875">
                <a:tc>
                  <a:txBody>
                    <a:bodyPr>
                      <a:noAutofit/>
                    </a:bodyPr>
                    <a:lstStyle/>
                    <a:p>
                      <a:pPr indent="0" lvl="0" marL="0" rtl="0" algn="l">
                        <a:spcBef>
                          <a:spcPts val="0"/>
                        </a:spcBef>
                        <a:spcAft>
                          <a:spcPts val="0"/>
                        </a:spcAft>
                        <a:buNone/>
                      </a:pPr>
                      <a:r>
                        <a:rPr b="1" lang="en-US" sz="1000"/>
                        <a:t>Product Profit</a:t>
                      </a:r>
                      <a:endParaRPr b="1" sz="1000"/>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sz="1000"/>
                        <a:t>It is the amount of profit made per product sold </a:t>
                      </a:r>
                      <a:endParaRPr b="1" sz="1000"/>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1</a:t>
                      </a:r>
                      <a:endParaRPr b="1"/>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Type 1 </a:t>
                      </a:r>
                      <a:endParaRPr b="1"/>
                    </a:p>
                  </a:txBody>
                  <a:tcPr marT="91425" marB="91425" marR="91425" marL="91425">
                    <a:solidFill>
                      <a:srgbClr val="D8D8D8"/>
                    </a:solidFill>
                  </a:tcPr>
                </a:tc>
                <a:tc>
                  <a:txBody>
                    <a:bodyPr>
                      <a:noAutofit/>
                    </a:bodyPr>
                    <a:lstStyle/>
                    <a:p>
                      <a:pPr indent="0" lvl="0" marL="0" rtl="0" algn="l">
                        <a:spcBef>
                          <a:spcPts val="0"/>
                        </a:spcBef>
                        <a:spcAft>
                          <a:spcPts val="0"/>
                        </a:spcAft>
                        <a:buNone/>
                      </a:pPr>
                      <a:r>
                        <a:rPr b="1" lang="en-US"/>
                        <a:t>$20</a:t>
                      </a:r>
                      <a:endParaRPr b="1"/>
                    </a:p>
                  </a:txBody>
                  <a:tcPr marT="91425" marB="91425" marR="91425" marL="91425">
                    <a:solidFill>
                      <a:srgbClr val="D8D8D8"/>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1"/>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06" name="Google Shape;206;p21"/>
          <p:cNvSpPr txBox="1"/>
          <p:nvPr>
            <p:ph idx="1" type="body"/>
          </p:nvPr>
        </p:nvSpPr>
        <p:spPr>
          <a:xfrm>
            <a:off x="302684" y="1112109"/>
            <a:ext cx="11588749" cy="498178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Font typeface="Arial"/>
              <a:buNone/>
            </a:pPr>
            <a:r>
              <a:rPr lang="en-US"/>
              <a:t>Conformed dimensions are the dimensions that can be used in multiple fact tables, the conformed fact tables in the case of EZ sports are: </a:t>
            </a:r>
            <a:endParaRPr/>
          </a:p>
          <a:p>
            <a:pPr indent="0" lvl="0" marL="0" rtl="0" algn="l">
              <a:spcBef>
                <a:spcPts val="1200"/>
              </a:spcBef>
              <a:spcAft>
                <a:spcPts val="0"/>
              </a:spcAft>
              <a:buClr>
                <a:schemeClr val="dk1"/>
              </a:buClr>
              <a:buSzPts val="1600"/>
              <a:buFont typeface="Arial"/>
              <a:buNone/>
            </a:pPr>
            <a:r>
              <a:t/>
            </a:r>
            <a:endParaRPr/>
          </a:p>
          <a:p>
            <a:pPr indent="-342900" lvl="0" marL="342900" rtl="0" algn="l">
              <a:spcBef>
                <a:spcPts val="1200"/>
              </a:spcBef>
              <a:spcAft>
                <a:spcPts val="0"/>
              </a:spcAft>
              <a:buClr>
                <a:schemeClr val="dk1"/>
              </a:buClr>
              <a:buSzPts val="1600"/>
              <a:buAutoNum type="arabicPeriod"/>
            </a:pPr>
            <a:r>
              <a:rPr lang="en-US"/>
              <a:t>Date</a:t>
            </a:r>
            <a:endParaRPr/>
          </a:p>
          <a:p>
            <a:pPr indent="-342900" lvl="0" marL="342900" rtl="0" algn="l">
              <a:spcBef>
                <a:spcPts val="1200"/>
              </a:spcBef>
              <a:spcAft>
                <a:spcPts val="0"/>
              </a:spcAft>
              <a:buClr>
                <a:schemeClr val="dk1"/>
              </a:buClr>
              <a:buSzPts val="1600"/>
              <a:buAutoNum type="arabicPeriod"/>
            </a:pPr>
            <a:r>
              <a:rPr lang="en-US"/>
              <a:t>Retailer</a:t>
            </a:r>
            <a:endParaRPr/>
          </a:p>
          <a:p>
            <a:pPr indent="-342900" lvl="0" marL="342900" rtl="0" algn="l">
              <a:spcBef>
                <a:spcPts val="1200"/>
              </a:spcBef>
              <a:spcAft>
                <a:spcPts val="0"/>
              </a:spcAft>
              <a:buClr>
                <a:schemeClr val="dk1"/>
              </a:buClr>
              <a:buSzPts val="1600"/>
              <a:buAutoNum type="arabicPeriod"/>
            </a:pPr>
            <a:r>
              <a:rPr lang="en-US"/>
              <a:t>Product </a:t>
            </a:r>
            <a:endParaRPr/>
          </a:p>
          <a:p>
            <a:pPr indent="-342900" lvl="0" marL="342900" rtl="0" algn="l">
              <a:spcBef>
                <a:spcPts val="1200"/>
              </a:spcBef>
              <a:spcAft>
                <a:spcPts val="0"/>
              </a:spcAft>
              <a:buClr>
                <a:schemeClr val="dk1"/>
              </a:buClr>
              <a:buSzPts val="1600"/>
              <a:buAutoNum type="arabicPeriod"/>
            </a:pPr>
            <a:r>
              <a:rPr lang="en-US"/>
              <a:t>Order Method </a:t>
            </a:r>
            <a:endParaRPr/>
          </a:p>
          <a:p>
            <a:pPr indent="-342900" lvl="0" marL="342900" rtl="0" algn="l">
              <a:spcBef>
                <a:spcPts val="1200"/>
              </a:spcBef>
              <a:spcAft>
                <a:spcPts val="0"/>
              </a:spcAft>
              <a:buClr>
                <a:schemeClr val="dk1"/>
              </a:buClr>
              <a:buSzPts val="1600"/>
              <a:buAutoNum type="arabicPeriod"/>
            </a:pPr>
            <a:r>
              <a:rPr lang="en-US"/>
              <a:t>Shipping Method </a:t>
            </a:r>
            <a:endParaRPr/>
          </a:p>
        </p:txBody>
      </p:sp>
      <p:sp>
        <p:nvSpPr>
          <p:cNvPr id="207" name="Google Shape;207;p21"/>
          <p:cNvSpPr txBox="1"/>
          <p:nvPr>
            <p:ph type="title"/>
          </p:nvPr>
        </p:nvSpPr>
        <p:spPr>
          <a:xfrm>
            <a:off x="302684" y="418354"/>
            <a:ext cx="9737787" cy="535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Conformed Dimensions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2"/>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13" name="Google Shape;213;p22"/>
          <p:cNvSpPr txBox="1"/>
          <p:nvPr>
            <p:ph type="title"/>
          </p:nvPr>
        </p:nvSpPr>
        <p:spPr>
          <a:xfrm>
            <a:off x="302684" y="418354"/>
            <a:ext cx="9737787" cy="535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Representative Transformation Rules </a:t>
            </a:r>
            <a:endParaRPr/>
          </a:p>
        </p:txBody>
      </p:sp>
      <p:graphicFrame>
        <p:nvGraphicFramePr>
          <p:cNvPr id="214" name="Google Shape;214;p22"/>
          <p:cNvGraphicFramePr/>
          <p:nvPr/>
        </p:nvGraphicFramePr>
        <p:xfrm>
          <a:off x="1023938" y="1485125"/>
          <a:ext cx="3000000" cy="3000000"/>
        </p:xfrm>
        <a:graphic>
          <a:graphicData uri="http://schemas.openxmlformats.org/drawingml/2006/table">
            <a:tbl>
              <a:tblPr>
                <a:noFill/>
                <a:tableStyleId>{AFBA981D-747B-4AB6-A00E-F1FEB035366C}</a:tableStyleId>
              </a:tblPr>
              <a:tblGrid>
                <a:gridCol w="2700800"/>
                <a:gridCol w="7535350"/>
              </a:tblGrid>
              <a:tr h="694925">
                <a:tc>
                  <a:txBody>
                    <a:bodyPr>
                      <a:noAutofit/>
                    </a:bodyPr>
                    <a:lstStyle/>
                    <a:p>
                      <a:pPr indent="0" lvl="0" marL="0" rtl="0" algn="ctr">
                        <a:lnSpc>
                          <a:spcPct val="115000"/>
                        </a:lnSpc>
                        <a:spcBef>
                          <a:spcPts val="0"/>
                        </a:spcBef>
                        <a:spcAft>
                          <a:spcPts val="0"/>
                        </a:spcAft>
                        <a:buNone/>
                      </a:pPr>
                      <a:r>
                        <a:rPr b="1" lang="en-US" sz="1600">
                          <a:solidFill>
                            <a:srgbClr val="FFFFFF"/>
                          </a:solidFill>
                        </a:rPr>
                        <a:t>Column</a:t>
                      </a:r>
                      <a:endParaRPr b="1" sz="16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c>
                  <a:txBody>
                    <a:bodyPr>
                      <a:noAutofit/>
                    </a:bodyPr>
                    <a:lstStyle/>
                    <a:p>
                      <a:pPr indent="0" lvl="0" marL="0" rtl="0" algn="l">
                        <a:lnSpc>
                          <a:spcPct val="115000"/>
                        </a:lnSpc>
                        <a:spcBef>
                          <a:spcPts val="0"/>
                        </a:spcBef>
                        <a:spcAft>
                          <a:spcPts val="0"/>
                        </a:spcAft>
                        <a:buNone/>
                      </a:pPr>
                      <a:r>
                        <a:rPr b="1" lang="en-US" sz="1600">
                          <a:solidFill>
                            <a:srgbClr val="FFFFFF"/>
                          </a:solidFill>
                        </a:rPr>
                        <a:t>Detail</a:t>
                      </a:r>
                      <a:endParaRPr b="1" sz="1600">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tcPr>
                </a:tc>
              </a:tr>
              <a:tr h="734625">
                <a:tc>
                  <a:txBody>
                    <a:bodyPr>
                      <a:noAutofit/>
                    </a:bodyPr>
                    <a:lstStyle/>
                    <a:p>
                      <a:pPr indent="0" lvl="0" marL="0" rtl="0" algn="l">
                        <a:lnSpc>
                          <a:spcPct val="115000"/>
                        </a:lnSpc>
                        <a:spcBef>
                          <a:spcPts val="0"/>
                        </a:spcBef>
                        <a:spcAft>
                          <a:spcPts val="0"/>
                        </a:spcAft>
                        <a:buNone/>
                      </a:pPr>
                      <a:r>
                        <a:rPr lang="en-US" sz="1600"/>
                        <a:t>Revenue per unit (R.P.U.)</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noAutofit/>
                    </a:bodyPr>
                    <a:lstStyle/>
                    <a:p>
                      <a:pPr indent="0" lvl="0" marL="0" rtl="0" algn="l">
                        <a:lnSpc>
                          <a:spcPct val="115000"/>
                        </a:lnSpc>
                        <a:spcBef>
                          <a:spcPts val="0"/>
                        </a:spcBef>
                        <a:spcAft>
                          <a:spcPts val="0"/>
                        </a:spcAft>
                        <a:buNone/>
                      </a:pPr>
                      <a:r>
                        <a:rPr lang="en-US" sz="1600"/>
                        <a:t>Derive by the division of Revenue per invoice by Quantity per invoice</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734625">
                <a:tc>
                  <a:txBody>
                    <a:bodyPr>
                      <a:noAutofit/>
                    </a:bodyPr>
                    <a:lstStyle/>
                    <a:p>
                      <a:pPr indent="0" lvl="0" marL="0" rtl="0" algn="l">
                        <a:lnSpc>
                          <a:spcPct val="115000"/>
                        </a:lnSpc>
                        <a:spcBef>
                          <a:spcPts val="0"/>
                        </a:spcBef>
                        <a:spcAft>
                          <a:spcPts val="0"/>
                        </a:spcAft>
                        <a:buNone/>
                      </a:pPr>
                      <a:r>
                        <a:rPr lang="en-US" sz="1600"/>
                        <a:t>Gross Profit</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noAutofit/>
                    </a:bodyPr>
                    <a:lstStyle/>
                    <a:p>
                      <a:pPr indent="0" lvl="0" marL="0" rtl="0" algn="l">
                        <a:lnSpc>
                          <a:spcPct val="115000"/>
                        </a:lnSpc>
                        <a:spcBef>
                          <a:spcPts val="0"/>
                        </a:spcBef>
                        <a:spcAft>
                          <a:spcPts val="0"/>
                        </a:spcAft>
                        <a:buNone/>
                      </a:pPr>
                      <a:r>
                        <a:rPr lang="en-US" sz="1600"/>
                        <a:t>Derive by the multiplication of Revenue per invoice and Gross margin per invoice</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734625">
                <a:tc>
                  <a:txBody>
                    <a:bodyPr>
                      <a:noAutofit/>
                    </a:bodyPr>
                    <a:lstStyle/>
                    <a:p>
                      <a:pPr indent="0" lvl="0" marL="0" rtl="0" algn="l">
                        <a:lnSpc>
                          <a:spcPct val="115000"/>
                        </a:lnSpc>
                        <a:spcBef>
                          <a:spcPts val="0"/>
                        </a:spcBef>
                        <a:spcAft>
                          <a:spcPts val="0"/>
                        </a:spcAft>
                        <a:buNone/>
                      </a:pPr>
                      <a:r>
                        <a:rPr lang="en-US" sz="1600"/>
                        <a:t>Cost of Goods Sold</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noAutofit/>
                    </a:bodyPr>
                    <a:lstStyle/>
                    <a:p>
                      <a:pPr indent="0" lvl="0" marL="0" rtl="0" algn="l">
                        <a:lnSpc>
                          <a:spcPct val="115000"/>
                        </a:lnSpc>
                        <a:spcBef>
                          <a:spcPts val="0"/>
                        </a:spcBef>
                        <a:spcAft>
                          <a:spcPts val="0"/>
                        </a:spcAft>
                        <a:buNone/>
                      </a:pPr>
                      <a:r>
                        <a:rPr lang="en-US" sz="1600"/>
                        <a:t>Derive by the subtraction of Revenue per invoice and Gross profit per invoice</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766375">
                <a:tc>
                  <a:txBody>
                    <a:bodyPr>
                      <a:noAutofit/>
                    </a:bodyPr>
                    <a:lstStyle/>
                    <a:p>
                      <a:pPr indent="0" lvl="0" marL="0" rtl="0" algn="l">
                        <a:lnSpc>
                          <a:spcPct val="115000"/>
                        </a:lnSpc>
                        <a:spcBef>
                          <a:spcPts val="0"/>
                        </a:spcBef>
                        <a:spcAft>
                          <a:spcPts val="0"/>
                        </a:spcAft>
                        <a:buNone/>
                      </a:pPr>
                      <a:r>
                        <a:rPr lang="en-US" sz="1600"/>
                        <a:t>Cost of Goods Sold per unit</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noAutofit/>
                    </a:bodyPr>
                    <a:lstStyle/>
                    <a:p>
                      <a:pPr indent="0" lvl="0" marL="0" rtl="0" algn="l">
                        <a:lnSpc>
                          <a:spcPct val="115000"/>
                        </a:lnSpc>
                        <a:spcBef>
                          <a:spcPts val="0"/>
                        </a:spcBef>
                        <a:spcAft>
                          <a:spcPts val="0"/>
                        </a:spcAft>
                        <a:buNone/>
                      </a:pPr>
                      <a:r>
                        <a:rPr lang="en-US" sz="1600"/>
                        <a:t>Derive by the ratio of Cost of Goods Sold per invoice and Quantity per invoice</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734625">
                <a:tc>
                  <a:txBody>
                    <a:bodyPr>
                      <a:noAutofit/>
                    </a:bodyPr>
                    <a:lstStyle/>
                    <a:p>
                      <a:pPr indent="0" lvl="0" marL="0" rtl="0" algn="l">
                        <a:lnSpc>
                          <a:spcPct val="115000"/>
                        </a:lnSpc>
                        <a:spcBef>
                          <a:spcPts val="0"/>
                        </a:spcBef>
                        <a:spcAft>
                          <a:spcPts val="0"/>
                        </a:spcAft>
                        <a:buNone/>
                      </a:pPr>
                      <a:r>
                        <a:rPr lang="en-US" sz="1600"/>
                        <a:t>Profit per unit</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noAutofit/>
                    </a:bodyPr>
                    <a:lstStyle/>
                    <a:p>
                      <a:pPr indent="0" lvl="0" marL="0" rtl="0" algn="l">
                        <a:lnSpc>
                          <a:spcPct val="115000"/>
                        </a:lnSpc>
                        <a:spcBef>
                          <a:spcPts val="0"/>
                        </a:spcBef>
                        <a:spcAft>
                          <a:spcPts val="0"/>
                        </a:spcAft>
                        <a:buNone/>
                      </a:pPr>
                      <a:r>
                        <a:rPr lang="en-US" sz="1600"/>
                        <a:t>Derive by the ratio of Gross Profit per invoice and Quantity per invoice</a:t>
                      </a:r>
                      <a:endParaRPr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3"/>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20" name="Google Shape;220;p23"/>
          <p:cNvSpPr txBox="1"/>
          <p:nvPr>
            <p:ph type="title"/>
          </p:nvPr>
        </p:nvSpPr>
        <p:spPr>
          <a:xfrm>
            <a:off x="302684" y="51404"/>
            <a:ext cx="9737700" cy="53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Aggregate Table </a:t>
            </a:r>
            <a:endParaRPr/>
          </a:p>
        </p:txBody>
      </p:sp>
      <p:pic>
        <p:nvPicPr>
          <p:cNvPr id="221" name="Google Shape;221;p23"/>
          <p:cNvPicPr preferRelativeResize="0"/>
          <p:nvPr/>
        </p:nvPicPr>
        <p:blipFill>
          <a:blip r:embed="rId3">
            <a:alphaModFix/>
          </a:blip>
          <a:stretch>
            <a:fillRect/>
          </a:stretch>
        </p:blipFill>
        <p:spPr>
          <a:xfrm>
            <a:off x="380875" y="5538553"/>
            <a:ext cx="7205825" cy="700375"/>
          </a:xfrm>
          <a:prstGeom prst="rect">
            <a:avLst/>
          </a:prstGeom>
          <a:noFill/>
          <a:ln>
            <a:noFill/>
          </a:ln>
        </p:spPr>
      </p:pic>
      <p:pic>
        <p:nvPicPr>
          <p:cNvPr id="222" name="Google Shape;222;p23"/>
          <p:cNvPicPr preferRelativeResize="0"/>
          <p:nvPr/>
        </p:nvPicPr>
        <p:blipFill>
          <a:blip r:embed="rId4">
            <a:alphaModFix/>
          </a:blip>
          <a:stretch>
            <a:fillRect/>
          </a:stretch>
        </p:blipFill>
        <p:spPr>
          <a:xfrm>
            <a:off x="380876" y="587201"/>
            <a:ext cx="5582400" cy="4272575"/>
          </a:xfrm>
          <a:prstGeom prst="rect">
            <a:avLst/>
          </a:prstGeom>
          <a:noFill/>
          <a:ln>
            <a:noFill/>
          </a:ln>
        </p:spPr>
      </p:pic>
      <p:cxnSp>
        <p:nvCxnSpPr>
          <p:cNvPr id="223" name="Google Shape;223;p23"/>
          <p:cNvCxnSpPr/>
          <p:nvPr/>
        </p:nvCxnSpPr>
        <p:spPr>
          <a:xfrm>
            <a:off x="3192525" y="4877450"/>
            <a:ext cx="0" cy="665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24"/>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29" name="Google Shape;229;p24"/>
          <p:cNvSpPr txBox="1"/>
          <p:nvPr>
            <p:ph type="title"/>
          </p:nvPr>
        </p:nvSpPr>
        <p:spPr>
          <a:xfrm>
            <a:off x="302684" y="418354"/>
            <a:ext cx="9737787" cy="535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Cube</a:t>
            </a:r>
            <a:endParaRPr/>
          </a:p>
        </p:txBody>
      </p:sp>
      <p:pic>
        <p:nvPicPr>
          <p:cNvPr id="230" name="Google Shape;230;p24"/>
          <p:cNvPicPr preferRelativeResize="0"/>
          <p:nvPr/>
        </p:nvPicPr>
        <p:blipFill>
          <a:blip r:embed="rId3">
            <a:alphaModFix/>
          </a:blip>
          <a:stretch>
            <a:fillRect/>
          </a:stretch>
        </p:blipFill>
        <p:spPr>
          <a:xfrm>
            <a:off x="3567113" y="1438275"/>
            <a:ext cx="5057775" cy="3981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5"/>
          <p:cNvSpPr txBox="1"/>
          <p:nvPr>
            <p:ph idx="12" type="sldNum"/>
          </p:nvPr>
        </p:nvSpPr>
        <p:spPr>
          <a:xfrm>
            <a:off x="11395136" y="6460941"/>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36" name="Google Shape;236;p25"/>
          <p:cNvSpPr txBox="1"/>
          <p:nvPr>
            <p:ph type="title"/>
          </p:nvPr>
        </p:nvSpPr>
        <p:spPr>
          <a:xfrm>
            <a:off x="302684" y="418354"/>
            <a:ext cx="97377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Cube (Continued)</a:t>
            </a:r>
            <a:endParaRPr/>
          </a:p>
          <a:p>
            <a:pPr indent="0" lvl="0" marL="0" rtl="0" algn="l">
              <a:spcBef>
                <a:spcPts val="0"/>
              </a:spcBef>
              <a:spcAft>
                <a:spcPts val="0"/>
              </a:spcAft>
              <a:buNone/>
            </a:pPr>
            <a:r>
              <a:rPr lang="en-US"/>
              <a:t> </a:t>
            </a:r>
            <a:endParaRPr/>
          </a:p>
        </p:txBody>
      </p:sp>
      <p:pic>
        <p:nvPicPr>
          <p:cNvPr id="237" name="Google Shape;237;p25"/>
          <p:cNvPicPr preferRelativeResize="0"/>
          <p:nvPr/>
        </p:nvPicPr>
        <p:blipFill>
          <a:blip r:embed="rId3">
            <a:alphaModFix/>
          </a:blip>
          <a:stretch>
            <a:fillRect/>
          </a:stretch>
        </p:blipFill>
        <p:spPr>
          <a:xfrm>
            <a:off x="3172500" y="954150"/>
            <a:ext cx="4857750" cy="2247900"/>
          </a:xfrm>
          <a:prstGeom prst="rect">
            <a:avLst/>
          </a:prstGeom>
          <a:noFill/>
          <a:ln>
            <a:noFill/>
          </a:ln>
        </p:spPr>
      </p:pic>
      <p:pic>
        <p:nvPicPr>
          <p:cNvPr id="238" name="Google Shape;238;p25"/>
          <p:cNvPicPr preferRelativeResize="0"/>
          <p:nvPr/>
        </p:nvPicPr>
        <p:blipFill>
          <a:blip r:embed="rId4">
            <a:alphaModFix/>
          </a:blip>
          <a:stretch>
            <a:fillRect/>
          </a:stretch>
        </p:blipFill>
        <p:spPr>
          <a:xfrm>
            <a:off x="7867650" y="1187038"/>
            <a:ext cx="4324350" cy="3981450"/>
          </a:xfrm>
          <a:prstGeom prst="rect">
            <a:avLst/>
          </a:prstGeom>
          <a:noFill/>
          <a:ln>
            <a:noFill/>
          </a:ln>
        </p:spPr>
      </p:pic>
      <p:sp>
        <p:nvSpPr>
          <p:cNvPr id="239" name="Google Shape;239;p25"/>
          <p:cNvSpPr txBox="1"/>
          <p:nvPr/>
        </p:nvSpPr>
        <p:spPr>
          <a:xfrm>
            <a:off x="4633525" y="3439700"/>
            <a:ext cx="894300" cy="5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Slice</a:t>
            </a:r>
            <a:endParaRPr sz="2400"/>
          </a:p>
        </p:txBody>
      </p:sp>
      <p:sp>
        <p:nvSpPr>
          <p:cNvPr id="240" name="Google Shape;240;p25"/>
          <p:cNvSpPr txBox="1"/>
          <p:nvPr/>
        </p:nvSpPr>
        <p:spPr>
          <a:xfrm>
            <a:off x="1046550" y="4390225"/>
            <a:ext cx="894300" cy="5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Roll Up</a:t>
            </a:r>
            <a:endParaRPr sz="2400"/>
          </a:p>
        </p:txBody>
      </p:sp>
      <p:sp>
        <p:nvSpPr>
          <p:cNvPr id="241" name="Google Shape;241;p25"/>
          <p:cNvSpPr txBox="1"/>
          <p:nvPr/>
        </p:nvSpPr>
        <p:spPr>
          <a:xfrm>
            <a:off x="9582675" y="5168500"/>
            <a:ext cx="894300" cy="5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Dice</a:t>
            </a:r>
            <a:endParaRPr sz="2400"/>
          </a:p>
        </p:txBody>
      </p:sp>
      <p:pic>
        <p:nvPicPr>
          <p:cNvPr id="242" name="Google Shape;242;p25"/>
          <p:cNvPicPr preferRelativeResize="0"/>
          <p:nvPr/>
        </p:nvPicPr>
        <p:blipFill>
          <a:blip r:embed="rId5">
            <a:alphaModFix/>
          </a:blip>
          <a:stretch>
            <a:fillRect/>
          </a:stretch>
        </p:blipFill>
        <p:spPr>
          <a:xfrm>
            <a:off x="152400" y="1106554"/>
            <a:ext cx="2867700" cy="281359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id="247" name="Google Shape;247;p26"/>
          <p:cNvPicPr preferRelativeResize="0"/>
          <p:nvPr/>
        </p:nvPicPr>
        <p:blipFill>
          <a:blip r:embed="rId3">
            <a:alphaModFix/>
          </a:blip>
          <a:stretch>
            <a:fillRect/>
          </a:stretch>
        </p:blipFill>
        <p:spPr>
          <a:xfrm>
            <a:off x="1271250" y="684729"/>
            <a:ext cx="9649496" cy="5599048"/>
          </a:xfrm>
          <a:prstGeom prst="rect">
            <a:avLst/>
          </a:prstGeom>
          <a:noFill/>
          <a:ln>
            <a:noFill/>
          </a:ln>
        </p:spPr>
      </p:pic>
      <p:sp>
        <p:nvSpPr>
          <p:cNvPr id="248" name="Google Shape;248;p26"/>
          <p:cNvSpPr txBox="1"/>
          <p:nvPr>
            <p:ph idx="12" type="sldNum"/>
          </p:nvPr>
        </p:nvSpPr>
        <p:spPr>
          <a:xfrm>
            <a:off x="11395136" y="6460941"/>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49" name="Google Shape;249;p26"/>
          <p:cNvSpPr txBox="1"/>
          <p:nvPr>
            <p:ph type="title"/>
          </p:nvPr>
        </p:nvSpPr>
        <p:spPr>
          <a:xfrm>
            <a:off x="302684" y="241479"/>
            <a:ext cx="97377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Dataset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7"/>
          <p:cNvSpPr txBox="1"/>
          <p:nvPr>
            <p:ph idx="12" type="sldNum"/>
          </p:nvPr>
        </p:nvSpPr>
        <p:spPr>
          <a:xfrm>
            <a:off x="11395136" y="6460941"/>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55" name="Google Shape;255;p27"/>
          <p:cNvSpPr txBox="1"/>
          <p:nvPr>
            <p:ph idx="1" type="body"/>
          </p:nvPr>
        </p:nvSpPr>
        <p:spPr>
          <a:xfrm>
            <a:off x="302684" y="1112109"/>
            <a:ext cx="11588700" cy="4981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000"/>
              <a:t>XZ is a sporting goods company who sells to different retailers who then sell the product to the customer: </a:t>
            </a:r>
            <a:endParaRPr sz="2000"/>
          </a:p>
          <a:p>
            <a:pPr indent="0" lvl="0" marL="0" rtl="0" algn="l">
              <a:spcBef>
                <a:spcPts val="1200"/>
              </a:spcBef>
              <a:spcAft>
                <a:spcPts val="0"/>
              </a:spcAft>
              <a:buNone/>
            </a:pPr>
            <a:r>
              <a:rPr lang="en-US" sz="2000"/>
              <a:t>The business context is as follows: </a:t>
            </a:r>
            <a:endParaRPr sz="2000"/>
          </a:p>
          <a:p>
            <a:pPr indent="0" lvl="0" marL="0" rtl="0" algn="l">
              <a:spcBef>
                <a:spcPts val="1200"/>
              </a:spcBef>
              <a:spcAft>
                <a:spcPts val="0"/>
              </a:spcAft>
              <a:buNone/>
            </a:pPr>
            <a:r>
              <a:t/>
            </a:r>
            <a:endParaRPr sz="2000"/>
          </a:p>
          <a:p>
            <a:pPr indent="-355600" lvl="0" marL="457200" rtl="0" algn="l">
              <a:spcBef>
                <a:spcPts val="1200"/>
              </a:spcBef>
              <a:spcAft>
                <a:spcPts val="0"/>
              </a:spcAft>
              <a:buSzPts val="2000"/>
              <a:buChar char="●"/>
            </a:pPr>
            <a:r>
              <a:rPr lang="en-US" sz="2000"/>
              <a:t>What is being traded? - Sports goods </a:t>
            </a:r>
            <a:endParaRPr sz="2000"/>
          </a:p>
          <a:p>
            <a:pPr indent="0" lvl="0" marL="457200" rtl="0" algn="l">
              <a:spcBef>
                <a:spcPts val="1200"/>
              </a:spcBef>
              <a:spcAft>
                <a:spcPts val="0"/>
              </a:spcAft>
              <a:buNone/>
            </a:pPr>
            <a:r>
              <a:t/>
            </a:r>
            <a:endParaRPr sz="2000"/>
          </a:p>
          <a:p>
            <a:pPr indent="-355600" lvl="0" marL="457200" rtl="0" algn="l">
              <a:spcBef>
                <a:spcPts val="1200"/>
              </a:spcBef>
              <a:spcAft>
                <a:spcPts val="0"/>
              </a:spcAft>
              <a:buSzPts val="2000"/>
              <a:buChar char="●"/>
            </a:pPr>
            <a:r>
              <a:rPr lang="en-US" sz="2000"/>
              <a:t>When and how does it happen? - It is sold throughout the year and is sold via different methods such as web, fax etc.</a:t>
            </a:r>
            <a:endParaRPr sz="2000"/>
          </a:p>
          <a:p>
            <a:pPr indent="0" lvl="0" marL="457200" rtl="0" algn="l">
              <a:spcBef>
                <a:spcPts val="1200"/>
              </a:spcBef>
              <a:spcAft>
                <a:spcPts val="0"/>
              </a:spcAft>
              <a:buNone/>
            </a:pPr>
            <a:r>
              <a:t/>
            </a:r>
            <a:endParaRPr sz="2000"/>
          </a:p>
          <a:p>
            <a:pPr indent="-355600" lvl="0" marL="457200" rtl="0" algn="l">
              <a:spcBef>
                <a:spcPts val="1200"/>
              </a:spcBef>
              <a:spcAft>
                <a:spcPts val="0"/>
              </a:spcAft>
              <a:buSzPts val="2000"/>
              <a:buChar char="●"/>
            </a:pPr>
            <a:r>
              <a:rPr lang="en-US" sz="2000"/>
              <a:t>Who is involved? - The retailers who will further sell the products to the customers and the employees of the EZ are involved </a:t>
            </a:r>
            <a:endParaRPr sz="2000"/>
          </a:p>
          <a:p>
            <a:pPr indent="0" lvl="0" marL="0" rtl="0" algn="l">
              <a:spcBef>
                <a:spcPts val="1200"/>
              </a:spcBef>
              <a:spcAft>
                <a:spcPts val="1200"/>
              </a:spcAft>
              <a:buNone/>
            </a:pPr>
            <a:r>
              <a:t/>
            </a:r>
            <a:endParaRPr/>
          </a:p>
        </p:txBody>
      </p:sp>
      <p:sp>
        <p:nvSpPr>
          <p:cNvPr id="256" name="Google Shape;256;p27"/>
          <p:cNvSpPr txBox="1"/>
          <p:nvPr>
            <p:ph type="title"/>
          </p:nvPr>
        </p:nvSpPr>
        <p:spPr>
          <a:xfrm>
            <a:off x="302684" y="418354"/>
            <a:ext cx="97377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Defining the Organization and </a:t>
            </a:r>
            <a:r>
              <a:rPr lang="en-US"/>
              <a:t>Business Context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0"/>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3" name="Google Shape;63;p10"/>
          <p:cNvSpPr txBox="1"/>
          <p:nvPr>
            <p:ph idx="1" type="body"/>
          </p:nvPr>
        </p:nvSpPr>
        <p:spPr>
          <a:xfrm>
            <a:off x="302685" y="1112109"/>
            <a:ext cx="5793316" cy="4981786"/>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Clr>
                <a:schemeClr val="dk1"/>
              </a:buClr>
              <a:buSzPts val="1600"/>
              <a:buFont typeface="Arial"/>
              <a:buChar char="•"/>
            </a:pPr>
            <a:r>
              <a:rPr lang="en-US"/>
              <a:t>About the industry/ organization</a:t>
            </a:r>
            <a:r>
              <a:rPr lang="en-US"/>
              <a:t> </a:t>
            </a:r>
            <a:endParaRPr/>
          </a:p>
          <a:p>
            <a:pPr indent="-285750" lvl="0" marL="285750" rtl="0" algn="l">
              <a:spcBef>
                <a:spcPts val="1200"/>
              </a:spcBef>
              <a:spcAft>
                <a:spcPts val="0"/>
              </a:spcAft>
              <a:buClr>
                <a:schemeClr val="dk1"/>
              </a:buClr>
              <a:buSzPts val="1600"/>
              <a:buFont typeface="Arial"/>
              <a:buChar char="•"/>
            </a:pPr>
            <a:r>
              <a:rPr lang="en-US"/>
              <a:t>Kimball lifecycle diagram</a:t>
            </a:r>
            <a:endParaRPr/>
          </a:p>
          <a:p>
            <a:pPr indent="-285750" lvl="0" marL="285750" rtl="0" algn="l">
              <a:spcBef>
                <a:spcPts val="1200"/>
              </a:spcBef>
              <a:spcAft>
                <a:spcPts val="0"/>
              </a:spcAft>
              <a:buClr>
                <a:schemeClr val="dk1"/>
              </a:buClr>
              <a:buSzPts val="1600"/>
              <a:buFont typeface="Arial"/>
              <a:buChar char="•"/>
            </a:pPr>
            <a:r>
              <a:rPr lang="en-US"/>
              <a:t>High level bus matrix </a:t>
            </a:r>
            <a:endParaRPr/>
          </a:p>
          <a:p>
            <a:pPr indent="-285750" lvl="0" marL="285750" rtl="0" algn="l">
              <a:spcBef>
                <a:spcPts val="1200"/>
              </a:spcBef>
              <a:spcAft>
                <a:spcPts val="0"/>
              </a:spcAft>
              <a:buClr>
                <a:schemeClr val="dk1"/>
              </a:buClr>
              <a:buSzPts val="1600"/>
              <a:buFont typeface="Arial"/>
              <a:buChar char="•"/>
            </a:pPr>
            <a:r>
              <a:rPr lang="en-US"/>
              <a:t>Opportunity matrix  </a:t>
            </a:r>
            <a:endParaRPr/>
          </a:p>
          <a:p>
            <a:pPr indent="-285750" lvl="0" marL="285750" rtl="0" algn="l">
              <a:spcBef>
                <a:spcPts val="1200"/>
              </a:spcBef>
              <a:spcAft>
                <a:spcPts val="0"/>
              </a:spcAft>
              <a:buClr>
                <a:schemeClr val="dk1"/>
              </a:buClr>
              <a:buSzPts val="1600"/>
              <a:buFont typeface="Arial"/>
              <a:buChar char="•"/>
            </a:pPr>
            <a:r>
              <a:rPr lang="en-US"/>
              <a:t>Prioritization Grid</a:t>
            </a:r>
            <a:endParaRPr/>
          </a:p>
          <a:p>
            <a:pPr indent="-285750" lvl="0" marL="285750" rtl="0" algn="l">
              <a:spcBef>
                <a:spcPts val="1200"/>
              </a:spcBef>
              <a:spcAft>
                <a:spcPts val="0"/>
              </a:spcAft>
              <a:buClr>
                <a:schemeClr val="dk1"/>
              </a:buClr>
              <a:buSzPts val="1600"/>
              <a:buFont typeface="Arial"/>
              <a:buChar char="•"/>
            </a:pPr>
            <a:r>
              <a:rPr lang="en-US"/>
              <a:t>Detailed bus matrix </a:t>
            </a:r>
            <a:endParaRPr/>
          </a:p>
          <a:p>
            <a:pPr indent="-285750" lvl="0" marL="285750" rtl="0" algn="l">
              <a:spcBef>
                <a:spcPts val="1200"/>
              </a:spcBef>
              <a:spcAft>
                <a:spcPts val="0"/>
              </a:spcAft>
              <a:buClr>
                <a:schemeClr val="dk1"/>
              </a:buClr>
              <a:buSzPts val="1600"/>
              <a:buFont typeface="Arial"/>
              <a:buChar char="•"/>
            </a:pPr>
            <a:r>
              <a:rPr lang="en-US"/>
              <a:t>Preparing a dimensional model </a:t>
            </a:r>
            <a:endParaRPr/>
          </a:p>
          <a:p>
            <a:pPr indent="-285750" lvl="0" marL="285750" rtl="0" algn="l">
              <a:spcBef>
                <a:spcPts val="1200"/>
              </a:spcBef>
              <a:spcAft>
                <a:spcPts val="0"/>
              </a:spcAft>
              <a:buClr>
                <a:schemeClr val="dk1"/>
              </a:buClr>
              <a:buSzPts val="1600"/>
              <a:buFont typeface="Arial"/>
              <a:buChar char="•"/>
            </a:pPr>
            <a:r>
              <a:rPr lang="en-US"/>
              <a:t>Logical fact table  </a:t>
            </a:r>
            <a:endParaRPr/>
          </a:p>
          <a:p>
            <a:pPr indent="-285750" lvl="0" marL="285750" rtl="0" algn="l">
              <a:spcBef>
                <a:spcPts val="1200"/>
              </a:spcBef>
              <a:spcAft>
                <a:spcPts val="0"/>
              </a:spcAft>
              <a:buClr>
                <a:schemeClr val="dk1"/>
              </a:buClr>
              <a:buSzPts val="1600"/>
              <a:buFont typeface="Arial"/>
              <a:buChar char="•"/>
            </a:pPr>
            <a:r>
              <a:rPr lang="en-US"/>
              <a:t>Detailed fact table</a:t>
            </a:r>
            <a:endParaRPr/>
          </a:p>
          <a:p>
            <a:pPr indent="-285750" lvl="0" marL="285750" rtl="0" algn="l">
              <a:spcBef>
                <a:spcPts val="1200"/>
              </a:spcBef>
              <a:spcAft>
                <a:spcPts val="0"/>
              </a:spcAft>
              <a:buClr>
                <a:schemeClr val="dk1"/>
              </a:buClr>
              <a:buSzPts val="1600"/>
              <a:buFont typeface="Arial"/>
              <a:buChar char="•"/>
            </a:pPr>
            <a:r>
              <a:rPr lang="en-US"/>
              <a:t>Dimension attribute detail diagram</a:t>
            </a:r>
            <a:endParaRPr/>
          </a:p>
          <a:p>
            <a:pPr indent="0" lvl="0" marL="0" rtl="0" algn="l">
              <a:spcBef>
                <a:spcPts val="1200"/>
              </a:spcBef>
              <a:spcAft>
                <a:spcPts val="0"/>
              </a:spcAft>
              <a:buClr>
                <a:schemeClr val="dk1"/>
              </a:buClr>
              <a:buSzPts val="1600"/>
              <a:buFont typeface="Arial"/>
              <a:buNone/>
            </a:pPr>
            <a:r>
              <a:t/>
            </a:r>
            <a:endParaRPr/>
          </a:p>
        </p:txBody>
      </p:sp>
      <p:sp>
        <p:nvSpPr>
          <p:cNvPr id="64" name="Google Shape;64;p10"/>
          <p:cNvSpPr txBox="1"/>
          <p:nvPr>
            <p:ph type="title"/>
          </p:nvPr>
        </p:nvSpPr>
        <p:spPr>
          <a:xfrm>
            <a:off x="302684" y="418354"/>
            <a:ext cx="9737787" cy="535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Table of Contents </a:t>
            </a:r>
            <a:endParaRPr/>
          </a:p>
        </p:txBody>
      </p:sp>
      <p:sp>
        <p:nvSpPr>
          <p:cNvPr id="65" name="Google Shape;65;p10"/>
          <p:cNvSpPr txBox="1"/>
          <p:nvPr/>
        </p:nvSpPr>
        <p:spPr>
          <a:xfrm>
            <a:off x="6095999" y="938107"/>
            <a:ext cx="5793316" cy="49817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66" name="Google Shape;66;p10"/>
          <p:cNvSpPr txBox="1"/>
          <p:nvPr/>
        </p:nvSpPr>
        <p:spPr>
          <a:xfrm>
            <a:off x="6095999" y="1112092"/>
            <a:ext cx="5793300" cy="17544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Conformed dimensions </a:t>
            </a:r>
            <a:endParaRPr/>
          </a:p>
          <a:p>
            <a:pPr indent="-285750" lvl="0" marL="285750" marR="0" rtl="0" algn="l">
              <a:lnSpc>
                <a:spcPct val="15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Representative transformation rules </a:t>
            </a:r>
            <a:endParaRPr/>
          </a:p>
          <a:p>
            <a:pPr indent="-285750" lvl="0" marL="285750" marR="0" rtl="0" algn="l">
              <a:lnSpc>
                <a:spcPct val="15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Aggregate table </a:t>
            </a:r>
            <a:endParaRPr/>
          </a:p>
          <a:p>
            <a:pPr indent="-171450" lvl="0" marL="2857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8"/>
          <p:cNvSpPr txBox="1"/>
          <p:nvPr>
            <p:ph idx="12" type="sldNum"/>
          </p:nvPr>
        </p:nvSpPr>
        <p:spPr>
          <a:xfrm>
            <a:off x="11395136" y="6460941"/>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62" name="Google Shape;262;p28"/>
          <p:cNvSpPr txBox="1"/>
          <p:nvPr>
            <p:ph type="title"/>
          </p:nvPr>
        </p:nvSpPr>
        <p:spPr>
          <a:xfrm>
            <a:off x="302684" y="418354"/>
            <a:ext cx="97377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User and Task Analysis</a:t>
            </a:r>
            <a:endParaRPr/>
          </a:p>
        </p:txBody>
      </p:sp>
      <p:graphicFrame>
        <p:nvGraphicFramePr>
          <p:cNvPr id="263" name="Google Shape;263;p28" title="2"/>
          <p:cNvGraphicFramePr/>
          <p:nvPr/>
        </p:nvGraphicFramePr>
        <p:xfrm>
          <a:off x="1262050" y="1853925"/>
          <a:ext cx="3000000" cy="3000000"/>
        </p:xfrm>
        <a:graphic>
          <a:graphicData uri="http://schemas.openxmlformats.org/drawingml/2006/table">
            <a:tbl>
              <a:tblPr>
                <a:noFill/>
                <a:tableStyleId>{3ED08D54-3212-4860-BB41-CF5B4B6658D1}</a:tableStyleId>
              </a:tblPr>
              <a:tblGrid>
                <a:gridCol w="4833950"/>
                <a:gridCol w="4833950"/>
              </a:tblGrid>
              <a:tr h="605875">
                <a:tc>
                  <a:txBody>
                    <a:bodyPr>
                      <a:noAutofit/>
                    </a:bodyPr>
                    <a:lstStyle/>
                    <a:p>
                      <a:pPr indent="0" lvl="0" marL="0" rtl="0" algn="ctr">
                        <a:spcBef>
                          <a:spcPts val="0"/>
                        </a:spcBef>
                        <a:spcAft>
                          <a:spcPts val="0"/>
                        </a:spcAft>
                        <a:buNone/>
                      </a:pPr>
                      <a:r>
                        <a:rPr b="1" lang="en-US" sz="2400"/>
                        <a:t>User</a:t>
                      </a:r>
                      <a:endParaRPr b="1" sz="2400"/>
                    </a:p>
                  </a:txBody>
                  <a:tcPr marT="91425" marB="91425" marR="91425" marL="91425">
                    <a:solidFill>
                      <a:srgbClr val="B7B7B7"/>
                    </a:solidFill>
                  </a:tcPr>
                </a:tc>
                <a:tc>
                  <a:txBody>
                    <a:bodyPr>
                      <a:noAutofit/>
                    </a:bodyPr>
                    <a:lstStyle/>
                    <a:p>
                      <a:pPr indent="0" lvl="0" marL="0" rtl="0" algn="ctr">
                        <a:spcBef>
                          <a:spcPts val="0"/>
                        </a:spcBef>
                        <a:spcAft>
                          <a:spcPts val="0"/>
                        </a:spcAft>
                        <a:buNone/>
                      </a:pPr>
                      <a:r>
                        <a:rPr b="1" lang="en-US" sz="2400"/>
                        <a:t>Task</a:t>
                      </a:r>
                      <a:endParaRPr b="1" sz="2400"/>
                    </a:p>
                  </a:txBody>
                  <a:tcPr marT="91425" marB="91425" marR="91425" marL="91425">
                    <a:solidFill>
                      <a:srgbClr val="B7B7B7"/>
                    </a:solidFill>
                  </a:tcPr>
                </a:tc>
              </a:tr>
              <a:tr h="669425">
                <a:tc>
                  <a:txBody>
                    <a:bodyPr>
                      <a:noAutofit/>
                    </a:bodyPr>
                    <a:lstStyle/>
                    <a:p>
                      <a:pPr indent="0" lvl="0" marL="0" rtl="0" algn="l">
                        <a:spcBef>
                          <a:spcPts val="0"/>
                        </a:spcBef>
                        <a:spcAft>
                          <a:spcPts val="0"/>
                        </a:spcAft>
                        <a:buNone/>
                      </a:pPr>
                      <a:r>
                        <a:rPr lang="en-US"/>
                        <a:t>Analyst </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US"/>
                        <a:t>Understand the trends and take an exploratory approach to make better business decisions </a:t>
                      </a:r>
                      <a:endParaRPr/>
                    </a:p>
                  </a:txBody>
                  <a:tcPr marT="91425" marB="91425" marR="91425" marL="91425">
                    <a:solidFill>
                      <a:srgbClr val="EFEFEF"/>
                    </a:solidFill>
                  </a:tcPr>
                </a:tc>
              </a:tr>
              <a:tr h="902450">
                <a:tc>
                  <a:txBody>
                    <a:bodyPr>
                      <a:noAutofit/>
                    </a:bodyPr>
                    <a:lstStyle/>
                    <a:p>
                      <a:pPr indent="0" lvl="0" marL="0" rtl="0" algn="l">
                        <a:spcBef>
                          <a:spcPts val="0"/>
                        </a:spcBef>
                        <a:spcAft>
                          <a:spcPts val="0"/>
                        </a:spcAft>
                        <a:buNone/>
                      </a:pPr>
                      <a:r>
                        <a:rPr lang="en-US"/>
                        <a:t>Financial Managers </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US"/>
                        <a:t>They use the data to understand the financial situation of the organization and to check if the organization will be able to survive financially in the future or not </a:t>
                      </a:r>
                      <a:endParaRPr/>
                    </a:p>
                  </a:txBody>
                  <a:tcPr marT="91425" marB="91425" marR="91425" marL="91425">
                    <a:solidFill>
                      <a:srgbClr val="EFEFEF"/>
                    </a:solidFill>
                  </a:tcPr>
                </a:tc>
              </a:tr>
              <a:tr h="902450">
                <a:tc>
                  <a:txBody>
                    <a:bodyPr>
                      <a:noAutofit/>
                    </a:bodyPr>
                    <a:lstStyle/>
                    <a:p>
                      <a:pPr indent="0" lvl="0" marL="0" rtl="0" algn="l">
                        <a:spcBef>
                          <a:spcPts val="0"/>
                        </a:spcBef>
                        <a:spcAft>
                          <a:spcPts val="0"/>
                        </a:spcAft>
                        <a:buNone/>
                      </a:pPr>
                      <a:r>
                        <a:rPr lang="en-US"/>
                        <a:t>Operational Workers </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US"/>
                        <a:t>They are interested in the data related to the normal operations to see if every tasks is going fine or if there are any inefficiencies </a:t>
                      </a:r>
                      <a:endParaRPr/>
                    </a:p>
                  </a:txBody>
                  <a:tcPr marT="91425" marB="91425" marR="91425" marL="91425">
                    <a:solidFill>
                      <a:srgbClr val="EFEFEF"/>
                    </a:solidFill>
                  </a:tcPr>
                </a:tc>
              </a:tr>
              <a:tr h="902450">
                <a:tc>
                  <a:txBody>
                    <a:bodyPr>
                      <a:noAutofit/>
                    </a:bodyPr>
                    <a:lstStyle/>
                    <a:p>
                      <a:pPr indent="0" lvl="0" marL="0" rtl="0" algn="l">
                        <a:spcBef>
                          <a:spcPts val="0"/>
                        </a:spcBef>
                        <a:spcAft>
                          <a:spcPts val="0"/>
                        </a:spcAft>
                        <a:buNone/>
                      </a:pPr>
                      <a:r>
                        <a:rPr lang="en-US"/>
                        <a:t>Marketing </a:t>
                      </a:r>
                      <a:endParaRPr/>
                    </a:p>
                  </a:txBody>
                  <a:tcPr marT="91425" marB="91425" marR="91425" marL="91425">
                    <a:solidFill>
                      <a:srgbClr val="EFEFEF"/>
                    </a:solidFill>
                  </a:tcPr>
                </a:tc>
                <a:tc>
                  <a:txBody>
                    <a:bodyPr>
                      <a:noAutofit/>
                    </a:bodyPr>
                    <a:lstStyle/>
                    <a:p>
                      <a:pPr indent="0" lvl="0" marL="0" rtl="0" algn="l">
                        <a:spcBef>
                          <a:spcPts val="0"/>
                        </a:spcBef>
                        <a:spcAft>
                          <a:spcPts val="0"/>
                        </a:spcAft>
                        <a:buNone/>
                      </a:pPr>
                      <a:r>
                        <a:rPr lang="en-US"/>
                        <a:t>Understand the type of retailers and the mode that they use to buy, the data is accessed by them to understand the customer and make advertisements accordingly </a:t>
                      </a:r>
                      <a:endParaRPr/>
                    </a:p>
                  </a:txBody>
                  <a:tcPr marT="91425" marB="91425" marR="91425" marL="91425">
                    <a:solidFill>
                      <a:srgbClr val="EFEFEF"/>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9"/>
          <p:cNvSpPr txBox="1"/>
          <p:nvPr>
            <p:ph idx="12" type="sldNum"/>
          </p:nvPr>
        </p:nvSpPr>
        <p:spPr>
          <a:xfrm>
            <a:off x="11395136" y="6460941"/>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69" name="Google Shape;269;p29"/>
          <p:cNvSpPr txBox="1"/>
          <p:nvPr>
            <p:ph type="title"/>
          </p:nvPr>
        </p:nvSpPr>
        <p:spPr>
          <a:xfrm>
            <a:off x="1281575" y="3036449"/>
            <a:ext cx="9821700" cy="7851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sz="4800"/>
              <a:t>Visualizations</a:t>
            </a:r>
            <a:endParaRPr sz="4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0"/>
          <p:cNvSpPr txBox="1"/>
          <p:nvPr>
            <p:ph idx="12" type="sldNum"/>
          </p:nvPr>
        </p:nvSpPr>
        <p:spPr>
          <a:xfrm>
            <a:off x="11395136" y="6460941"/>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75" name="Google Shape;275;p30"/>
          <p:cNvPicPr preferRelativeResize="0"/>
          <p:nvPr/>
        </p:nvPicPr>
        <p:blipFill>
          <a:blip r:embed="rId3">
            <a:alphaModFix/>
          </a:blip>
          <a:stretch>
            <a:fillRect/>
          </a:stretch>
        </p:blipFill>
        <p:spPr>
          <a:xfrm>
            <a:off x="3886778" y="954150"/>
            <a:ext cx="7613448" cy="5274376"/>
          </a:xfrm>
          <a:prstGeom prst="rect">
            <a:avLst/>
          </a:prstGeom>
          <a:noFill/>
          <a:ln>
            <a:noFill/>
          </a:ln>
        </p:spPr>
      </p:pic>
      <p:sp>
        <p:nvSpPr>
          <p:cNvPr id="276" name="Google Shape;276;p30"/>
          <p:cNvSpPr txBox="1"/>
          <p:nvPr>
            <p:ph type="title"/>
          </p:nvPr>
        </p:nvSpPr>
        <p:spPr>
          <a:xfrm>
            <a:off x="302684" y="418354"/>
            <a:ext cx="97377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Sum of revenue earned from each product type  </a:t>
            </a:r>
            <a:endParaRPr/>
          </a:p>
        </p:txBody>
      </p:sp>
      <p:sp>
        <p:nvSpPr>
          <p:cNvPr id="277" name="Google Shape;277;p30"/>
          <p:cNvSpPr txBox="1"/>
          <p:nvPr/>
        </p:nvSpPr>
        <p:spPr>
          <a:xfrm>
            <a:off x="285750" y="1251850"/>
            <a:ext cx="3442500" cy="4626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US" sz="1800"/>
              <a:t>This chart helps us to understand how much sales are we making from each product type.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As we can see the top 3 revenue generators are from eyewear, tents and watches.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This helps us to understand which products to focus more on, which are the revenue generators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1"/>
          <p:cNvSpPr txBox="1"/>
          <p:nvPr>
            <p:ph idx="12" type="sldNum"/>
          </p:nvPr>
        </p:nvSpPr>
        <p:spPr>
          <a:xfrm>
            <a:off x="11395136" y="6460941"/>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pic>
        <p:nvPicPr>
          <p:cNvPr id="283" name="Google Shape;283;p31"/>
          <p:cNvPicPr preferRelativeResize="0"/>
          <p:nvPr/>
        </p:nvPicPr>
        <p:blipFill>
          <a:blip r:embed="rId3">
            <a:alphaModFix/>
          </a:blip>
          <a:stretch>
            <a:fillRect/>
          </a:stretch>
        </p:blipFill>
        <p:spPr>
          <a:xfrm>
            <a:off x="2939150" y="853350"/>
            <a:ext cx="8763002" cy="5540626"/>
          </a:xfrm>
          <a:prstGeom prst="rect">
            <a:avLst/>
          </a:prstGeom>
          <a:noFill/>
          <a:ln>
            <a:noFill/>
          </a:ln>
        </p:spPr>
      </p:pic>
      <p:sp>
        <p:nvSpPr>
          <p:cNvPr id="284" name="Google Shape;284;p31"/>
          <p:cNvSpPr txBox="1"/>
          <p:nvPr>
            <p:ph type="title"/>
          </p:nvPr>
        </p:nvSpPr>
        <p:spPr>
          <a:xfrm>
            <a:off x="302684" y="418354"/>
            <a:ext cx="97377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Different types of products used to order different products</a:t>
            </a:r>
            <a:endParaRPr/>
          </a:p>
        </p:txBody>
      </p:sp>
      <p:sp>
        <p:nvSpPr>
          <p:cNvPr id="285" name="Google Shape;285;p31"/>
          <p:cNvSpPr txBox="1"/>
          <p:nvPr/>
        </p:nvSpPr>
        <p:spPr>
          <a:xfrm>
            <a:off x="381000" y="1728100"/>
            <a:ext cx="3673800" cy="3769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US" sz="1600"/>
              <a:t>This pie chart helps us understand how many orders are being places and by what method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As we can see the maximum amount of sales that XZ are making are through web.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More investments could be made to make the experience of online purchase better to increase the overall sales </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2"/>
          <p:cNvSpPr txBox="1"/>
          <p:nvPr>
            <p:ph idx="12" type="sldNum"/>
          </p:nvPr>
        </p:nvSpPr>
        <p:spPr>
          <a:xfrm>
            <a:off x="11395136" y="6460941"/>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91" name="Google Shape;291;p32"/>
          <p:cNvSpPr txBox="1"/>
          <p:nvPr>
            <p:ph type="title"/>
          </p:nvPr>
        </p:nvSpPr>
        <p:spPr>
          <a:xfrm>
            <a:off x="302684" y="418354"/>
            <a:ext cx="97377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Country Wise Profit and Revenue</a:t>
            </a:r>
            <a:endParaRPr/>
          </a:p>
        </p:txBody>
      </p:sp>
      <p:pic>
        <p:nvPicPr>
          <p:cNvPr id="292" name="Google Shape;292;p32"/>
          <p:cNvPicPr preferRelativeResize="0"/>
          <p:nvPr/>
        </p:nvPicPr>
        <p:blipFill>
          <a:blip r:embed="rId3">
            <a:alphaModFix/>
          </a:blip>
          <a:stretch>
            <a:fillRect/>
          </a:stretch>
        </p:blipFill>
        <p:spPr>
          <a:xfrm>
            <a:off x="4342822" y="954150"/>
            <a:ext cx="7687704" cy="5345550"/>
          </a:xfrm>
          <a:prstGeom prst="rect">
            <a:avLst/>
          </a:prstGeom>
          <a:noFill/>
          <a:ln>
            <a:noFill/>
          </a:ln>
        </p:spPr>
      </p:pic>
      <p:sp>
        <p:nvSpPr>
          <p:cNvPr id="293" name="Google Shape;293;p32"/>
          <p:cNvSpPr txBox="1"/>
          <p:nvPr/>
        </p:nvSpPr>
        <p:spPr>
          <a:xfrm>
            <a:off x="204100" y="1809750"/>
            <a:ext cx="3537900" cy="4368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US"/>
              <a:t>The Countries with highest Profit and Revenue are arranged in a descending order which make it easier to understand on where the products of the firm are highly successful.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3"/>
          <p:cNvSpPr txBox="1"/>
          <p:nvPr>
            <p:ph idx="12" type="sldNum"/>
          </p:nvPr>
        </p:nvSpPr>
        <p:spPr>
          <a:xfrm>
            <a:off x="11395136" y="6460941"/>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99" name="Google Shape;299;p33"/>
          <p:cNvSpPr txBox="1"/>
          <p:nvPr>
            <p:ph idx="1" type="body"/>
          </p:nvPr>
        </p:nvSpPr>
        <p:spPr>
          <a:xfrm>
            <a:off x="302680" y="1112100"/>
            <a:ext cx="4677300" cy="4981800"/>
          </a:xfrm>
          <a:prstGeom prst="rect">
            <a:avLst/>
          </a:prstGeom>
        </p:spPr>
        <p:txBody>
          <a:bodyPr anchorCtr="0" anchor="t" bIns="45700" lIns="91425" spcFirstLastPara="1" rIns="91425" wrap="square" tIns="45700">
            <a:noAutofit/>
          </a:bodyPr>
          <a:lstStyle/>
          <a:p>
            <a:pPr indent="-330200" lvl="0" marL="457200" rtl="0" algn="l">
              <a:spcBef>
                <a:spcPts val="0"/>
              </a:spcBef>
              <a:spcAft>
                <a:spcPts val="0"/>
              </a:spcAft>
              <a:buSzPts val="1600"/>
              <a:buChar char="●"/>
            </a:pPr>
            <a:r>
              <a:rPr lang="en-US"/>
              <a:t>This visualization provides a sliced view</a:t>
            </a:r>
            <a:endParaRPr/>
          </a:p>
          <a:p>
            <a:pPr indent="0" lvl="0" marL="457200" rtl="0" algn="l">
              <a:spcBef>
                <a:spcPts val="1200"/>
              </a:spcBef>
              <a:spcAft>
                <a:spcPts val="0"/>
              </a:spcAft>
              <a:buNone/>
            </a:pPr>
            <a:r>
              <a:t/>
            </a:r>
            <a:endParaRPr/>
          </a:p>
          <a:p>
            <a:pPr indent="-330200" lvl="0" marL="457200" rtl="0" algn="l">
              <a:spcBef>
                <a:spcPts val="1200"/>
              </a:spcBef>
              <a:spcAft>
                <a:spcPts val="0"/>
              </a:spcAft>
              <a:buSzPts val="1600"/>
              <a:buChar char="●"/>
            </a:pPr>
            <a:r>
              <a:rPr lang="en-US"/>
              <a:t>This shows the Gross Profit and Revenue for every type of product line for every quarter of the year</a:t>
            </a:r>
            <a:endParaRPr/>
          </a:p>
          <a:p>
            <a:pPr indent="0" lvl="0" marL="457200" rtl="0" algn="l">
              <a:spcBef>
                <a:spcPts val="1200"/>
              </a:spcBef>
              <a:spcAft>
                <a:spcPts val="0"/>
              </a:spcAft>
              <a:buNone/>
            </a:pPr>
            <a:r>
              <a:t/>
            </a:r>
            <a:endParaRPr/>
          </a:p>
          <a:p>
            <a:pPr indent="-330200" lvl="0" marL="457200" rtl="0" algn="l">
              <a:spcBef>
                <a:spcPts val="1200"/>
              </a:spcBef>
              <a:spcAft>
                <a:spcPts val="0"/>
              </a:spcAft>
              <a:buSzPts val="1600"/>
              <a:buChar char="●"/>
            </a:pPr>
            <a:r>
              <a:rPr lang="en-US"/>
              <a:t>We can have a better understanding on which product lines bring higher revenue and profit in which quarter</a:t>
            </a:r>
            <a:endParaRPr/>
          </a:p>
        </p:txBody>
      </p:sp>
      <p:sp>
        <p:nvSpPr>
          <p:cNvPr id="300" name="Google Shape;300;p33"/>
          <p:cNvSpPr txBox="1"/>
          <p:nvPr>
            <p:ph type="title"/>
          </p:nvPr>
        </p:nvSpPr>
        <p:spPr>
          <a:xfrm>
            <a:off x="302684" y="418354"/>
            <a:ext cx="97377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Revenue and Gross Profit for every product line</a:t>
            </a:r>
            <a:endParaRPr/>
          </a:p>
        </p:txBody>
      </p:sp>
      <p:pic>
        <p:nvPicPr>
          <p:cNvPr id="301" name="Google Shape;301;p33"/>
          <p:cNvPicPr preferRelativeResize="0"/>
          <p:nvPr/>
        </p:nvPicPr>
        <p:blipFill>
          <a:blip r:embed="rId3">
            <a:alphaModFix/>
          </a:blip>
          <a:stretch>
            <a:fillRect/>
          </a:stretch>
        </p:blipFill>
        <p:spPr>
          <a:xfrm>
            <a:off x="7253052" y="1112100"/>
            <a:ext cx="1743050" cy="5115924"/>
          </a:xfrm>
          <a:prstGeom prst="rect">
            <a:avLst/>
          </a:prstGeom>
          <a:noFill/>
          <a:ln>
            <a:noFill/>
          </a:ln>
        </p:spPr>
      </p:pic>
      <p:pic>
        <p:nvPicPr>
          <p:cNvPr id="302" name="Google Shape;302;p33"/>
          <p:cNvPicPr preferRelativeResize="0"/>
          <p:nvPr/>
        </p:nvPicPr>
        <p:blipFill>
          <a:blip r:embed="rId4">
            <a:alphaModFix/>
          </a:blip>
          <a:stretch>
            <a:fillRect/>
          </a:stretch>
        </p:blipFill>
        <p:spPr>
          <a:xfrm>
            <a:off x="8996100" y="1355038"/>
            <a:ext cx="1790700" cy="1285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4"/>
          <p:cNvSpPr txBox="1"/>
          <p:nvPr>
            <p:ph idx="12" type="sldNum"/>
          </p:nvPr>
        </p:nvSpPr>
        <p:spPr>
          <a:xfrm>
            <a:off x="11395136" y="6460941"/>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08" name="Google Shape;308;p34"/>
          <p:cNvSpPr txBox="1"/>
          <p:nvPr>
            <p:ph idx="1" type="body"/>
          </p:nvPr>
        </p:nvSpPr>
        <p:spPr>
          <a:xfrm>
            <a:off x="302684" y="1112109"/>
            <a:ext cx="11588700" cy="49818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SzPts val="2000"/>
              <a:buChar char="●"/>
            </a:pPr>
            <a:r>
              <a:rPr lang="en-US" sz="2000"/>
              <a:t>Having a good data warehouse helps XZ in storing data warehouse in a standardized form, this helps in easy </a:t>
            </a:r>
            <a:r>
              <a:rPr lang="en-US" sz="2000"/>
              <a:t>retrieval</a:t>
            </a:r>
            <a:r>
              <a:rPr lang="en-US" sz="2000"/>
              <a:t> of the data for the purpose of BI and removes duplicate data and records </a:t>
            </a:r>
            <a:endParaRPr sz="2000"/>
          </a:p>
          <a:p>
            <a:pPr indent="0" lvl="0" marL="457200" rtl="0" algn="l">
              <a:lnSpc>
                <a:spcPct val="115000"/>
              </a:lnSpc>
              <a:spcBef>
                <a:spcPts val="1200"/>
              </a:spcBef>
              <a:spcAft>
                <a:spcPts val="0"/>
              </a:spcAft>
              <a:buNone/>
            </a:pPr>
            <a:r>
              <a:t/>
            </a:r>
            <a:endParaRPr sz="2000"/>
          </a:p>
          <a:p>
            <a:pPr indent="-355600" lvl="0" marL="457200" rtl="0" algn="l">
              <a:lnSpc>
                <a:spcPct val="115000"/>
              </a:lnSpc>
              <a:spcBef>
                <a:spcPts val="1200"/>
              </a:spcBef>
              <a:spcAft>
                <a:spcPts val="0"/>
              </a:spcAft>
              <a:buSzPts val="2000"/>
              <a:buChar char="●"/>
            </a:pPr>
            <a:r>
              <a:rPr lang="en-US" sz="2000"/>
              <a:t>Business Intelligence helps XZ better understand their sales and helps them in analyzing which areas to invest more in and focus more on </a:t>
            </a:r>
            <a:endParaRPr sz="2000"/>
          </a:p>
          <a:p>
            <a:pPr indent="0" lvl="0" marL="457200" rtl="0" algn="l">
              <a:lnSpc>
                <a:spcPct val="115000"/>
              </a:lnSpc>
              <a:spcBef>
                <a:spcPts val="1200"/>
              </a:spcBef>
              <a:spcAft>
                <a:spcPts val="0"/>
              </a:spcAft>
              <a:buNone/>
            </a:pPr>
            <a:r>
              <a:t/>
            </a:r>
            <a:endParaRPr sz="2000"/>
          </a:p>
          <a:p>
            <a:pPr indent="-355600" lvl="0" marL="457200" rtl="0" algn="l">
              <a:lnSpc>
                <a:spcPct val="115000"/>
              </a:lnSpc>
              <a:spcBef>
                <a:spcPts val="1200"/>
              </a:spcBef>
              <a:spcAft>
                <a:spcPts val="0"/>
              </a:spcAft>
              <a:buSzPts val="2000"/>
              <a:buChar char="●"/>
            </a:pPr>
            <a:r>
              <a:rPr lang="en-US" sz="2000"/>
              <a:t>Quick access to data is important and unless the data is not understandable by the business professionals there is no use of the data for the purpose of analysis. Data warehouse helps business to better understand the data and to work on it. </a:t>
            </a:r>
            <a:endParaRPr sz="2000"/>
          </a:p>
        </p:txBody>
      </p:sp>
      <p:sp>
        <p:nvSpPr>
          <p:cNvPr id="309" name="Google Shape;309;p34"/>
          <p:cNvSpPr txBox="1"/>
          <p:nvPr>
            <p:ph type="title"/>
          </p:nvPr>
        </p:nvSpPr>
        <p:spPr>
          <a:xfrm>
            <a:off x="302684" y="418354"/>
            <a:ext cx="97377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Conclusion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5"/>
          <p:cNvSpPr txBox="1"/>
          <p:nvPr>
            <p:ph idx="12" type="sldNum"/>
          </p:nvPr>
        </p:nvSpPr>
        <p:spPr>
          <a:xfrm>
            <a:off x="11395136" y="6460941"/>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15" name="Google Shape;315;p35"/>
          <p:cNvSpPr txBox="1"/>
          <p:nvPr>
            <p:ph idx="1" type="body"/>
          </p:nvPr>
        </p:nvSpPr>
        <p:spPr>
          <a:xfrm>
            <a:off x="302684" y="1112109"/>
            <a:ext cx="11588700" cy="49818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AutoNum type="arabicPeriod"/>
            </a:pPr>
            <a:r>
              <a:rPr lang="en-US" sz="1800"/>
              <a:t>The Data Warehouse Toolkit: The Complete Guide to Dimensional Modeling Kimball, R. and Ross, M. Second Edition. John Wiley &amp; Sons, 2006.</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AutoNum type="arabicPeriod"/>
            </a:pPr>
            <a:r>
              <a:rPr lang="en-US" sz="1800"/>
              <a:t> The   Data   Warehouse   ETL   Toolkit:   Practical   Techniques   for   Extracting,   Cleaning, Conforming,  and  Delivering  Data.  Kimball,  R.,  and  Caserta,  J.John  Wiley  &amp;  Sons, 2004.</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AutoNum type="arabicPeriod"/>
            </a:pPr>
            <a:r>
              <a:rPr lang="en-US" sz="1800"/>
              <a:t>Professor’s lecture notes provided on canvas.</a:t>
            </a:r>
            <a:endParaRPr sz="1800"/>
          </a:p>
          <a:p>
            <a:pPr indent="0" lvl="0" marL="0" rtl="0" algn="l">
              <a:spcBef>
                <a:spcPts val="0"/>
              </a:spcBef>
              <a:spcAft>
                <a:spcPts val="1200"/>
              </a:spcAft>
              <a:buNone/>
            </a:pPr>
            <a:r>
              <a:t/>
            </a:r>
            <a:endParaRPr sz="1400"/>
          </a:p>
        </p:txBody>
      </p:sp>
      <p:sp>
        <p:nvSpPr>
          <p:cNvPr id="316" name="Google Shape;316;p35"/>
          <p:cNvSpPr txBox="1"/>
          <p:nvPr>
            <p:ph type="title"/>
          </p:nvPr>
        </p:nvSpPr>
        <p:spPr>
          <a:xfrm>
            <a:off x="302684" y="418354"/>
            <a:ext cx="9737700" cy="53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References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6"/>
          <p:cNvSpPr txBox="1"/>
          <p:nvPr>
            <p:ph idx="12" type="sldNum"/>
          </p:nvPr>
        </p:nvSpPr>
        <p:spPr>
          <a:xfrm>
            <a:off x="11395136" y="6460941"/>
            <a:ext cx="6354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322" name="Google Shape;322;p36"/>
          <p:cNvSpPr txBox="1"/>
          <p:nvPr>
            <p:ph type="ctrTitle"/>
          </p:nvPr>
        </p:nvSpPr>
        <p:spPr>
          <a:xfrm>
            <a:off x="1524000" y="1122363"/>
            <a:ext cx="9144000" cy="238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1"/>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72" name="Google Shape;72;p11"/>
          <p:cNvSpPr txBox="1"/>
          <p:nvPr>
            <p:ph idx="1" type="body"/>
          </p:nvPr>
        </p:nvSpPr>
        <p:spPr>
          <a:xfrm>
            <a:off x="302684" y="1112109"/>
            <a:ext cx="11588749" cy="498178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200"/>
              <a:buFont typeface="Arial"/>
              <a:buNone/>
            </a:pPr>
            <a:r>
              <a:rPr lang="en-US" sz="2200"/>
              <a:t>XZ  sporting goods </a:t>
            </a:r>
            <a:r>
              <a:rPr lang="en-US" sz="2200"/>
              <a:t>company</a:t>
            </a:r>
            <a:r>
              <a:rPr lang="en-US" sz="2200"/>
              <a:t> manufactures different types of sports goods and sells it to retailers all around the world. </a:t>
            </a:r>
            <a:endParaRPr/>
          </a:p>
          <a:p>
            <a:pPr indent="0" lvl="0" marL="0" rtl="0" algn="l">
              <a:spcBef>
                <a:spcPts val="1200"/>
              </a:spcBef>
              <a:spcAft>
                <a:spcPts val="0"/>
              </a:spcAft>
              <a:buClr>
                <a:schemeClr val="dk1"/>
              </a:buClr>
              <a:buSzPts val="2200"/>
              <a:buFont typeface="Arial"/>
              <a:buNone/>
            </a:pPr>
            <a:r>
              <a:rPr lang="en-US" sz="2200"/>
              <a:t>They take in orders via different forms such as:	</a:t>
            </a:r>
            <a:endParaRPr/>
          </a:p>
          <a:p>
            <a:pPr indent="-342900" lvl="1" marL="800100" rtl="0" algn="l">
              <a:spcBef>
                <a:spcPts val="1200"/>
              </a:spcBef>
              <a:spcAft>
                <a:spcPts val="0"/>
              </a:spcAft>
              <a:buClr>
                <a:schemeClr val="dk1"/>
              </a:buClr>
              <a:buSzPts val="2200"/>
              <a:buFont typeface="Arial"/>
              <a:buChar char="•"/>
            </a:pPr>
            <a:r>
              <a:rPr lang="en-US" sz="2200"/>
              <a:t>Fax</a:t>
            </a:r>
            <a:endParaRPr/>
          </a:p>
          <a:p>
            <a:pPr indent="-342900" lvl="1" marL="800100" rtl="0" algn="l">
              <a:spcBef>
                <a:spcPts val="1200"/>
              </a:spcBef>
              <a:spcAft>
                <a:spcPts val="0"/>
              </a:spcAft>
              <a:buClr>
                <a:schemeClr val="dk1"/>
              </a:buClr>
              <a:buSzPts val="2200"/>
              <a:buFont typeface="Arial"/>
              <a:buChar char="•"/>
            </a:pPr>
            <a:r>
              <a:rPr lang="en-US" sz="2200"/>
              <a:t>Telephone </a:t>
            </a:r>
            <a:endParaRPr/>
          </a:p>
          <a:p>
            <a:pPr indent="-342900" lvl="1" marL="800100" rtl="0" algn="l">
              <a:spcBef>
                <a:spcPts val="1200"/>
              </a:spcBef>
              <a:spcAft>
                <a:spcPts val="0"/>
              </a:spcAft>
              <a:buClr>
                <a:schemeClr val="dk1"/>
              </a:buClr>
              <a:buSzPts val="2200"/>
              <a:buFont typeface="Arial"/>
              <a:buChar char="•"/>
            </a:pPr>
            <a:r>
              <a:rPr lang="en-US" sz="2200"/>
              <a:t>Web </a:t>
            </a:r>
            <a:endParaRPr/>
          </a:p>
          <a:p>
            <a:pPr indent="-342900" lvl="1" marL="800100" rtl="0" algn="l">
              <a:spcBef>
                <a:spcPts val="1200"/>
              </a:spcBef>
              <a:spcAft>
                <a:spcPts val="0"/>
              </a:spcAft>
              <a:buClr>
                <a:schemeClr val="dk1"/>
              </a:buClr>
              <a:buSzPts val="2200"/>
              <a:buFont typeface="Arial"/>
              <a:buChar char="•"/>
            </a:pPr>
            <a:r>
              <a:rPr lang="en-US" sz="2200"/>
              <a:t>Email, etc.</a:t>
            </a:r>
            <a:endParaRPr/>
          </a:p>
          <a:p>
            <a:pPr indent="0" lvl="0" marL="0" rtl="0" algn="l">
              <a:spcBef>
                <a:spcPts val="1200"/>
              </a:spcBef>
              <a:spcAft>
                <a:spcPts val="0"/>
              </a:spcAft>
              <a:buClr>
                <a:schemeClr val="dk1"/>
              </a:buClr>
              <a:buSzPts val="2200"/>
              <a:buFont typeface="Arial"/>
              <a:buNone/>
            </a:pPr>
            <a:r>
              <a:rPr lang="en-US" sz="2200"/>
              <a:t>They have several product line and several products such as</a:t>
            </a:r>
            <a:endParaRPr/>
          </a:p>
          <a:p>
            <a:pPr indent="-342900" lvl="1" marL="800100" rtl="0" algn="l">
              <a:spcBef>
                <a:spcPts val="1200"/>
              </a:spcBef>
              <a:spcAft>
                <a:spcPts val="0"/>
              </a:spcAft>
              <a:buClr>
                <a:schemeClr val="dk1"/>
              </a:buClr>
              <a:buSzPts val="2200"/>
              <a:buFont typeface="Arial"/>
              <a:buChar char="•"/>
            </a:pPr>
            <a:r>
              <a:rPr lang="en-US" sz="2200"/>
              <a:t>Eye wear – Capri, Cat Eye, Dante etc.</a:t>
            </a:r>
            <a:endParaRPr/>
          </a:p>
          <a:p>
            <a:pPr indent="-342900" lvl="1" marL="800100" rtl="0" algn="l">
              <a:spcBef>
                <a:spcPts val="1200"/>
              </a:spcBef>
              <a:spcAft>
                <a:spcPts val="0"/>
              </a:spcAft>
              <a:buClr>
                <a:schemeClr val="dk1"/>
              </a:buClr>
              <a:buSzPts val="2200"/>
              <a:buFont typeface="Arial"/>
              <a:buChar char="•"/>
            </a:pPr>
            <a:r>
              <a:rPr lang="en-US" sz="2200"/>
              <a:t>Knives - Max Gizmo, Pocket Gizmo etc.</a:t>
            </a:r>
            <a:endParaRPr/>
          </a:p>
          <a:p>
            <a:pPr indent="0" lvl="0" marL="0" rtl="0" algn="l">
              <a:spcBef>
                <a:spcPts val="1200"/>
              </a:spcBef>
              <a:spcAft>
                <a:spcPts val="0"/>
              </a:spcAft>
              <a:buClr>
                <a:schemeClr val="dk1"/>
              </a:buClr>
              <a:buSzPts val="1600"/>
              <a:buFont typeface="Arial"/>
              <a:buNone/>
            </a:pPr>
            <a:r>
              <a:t/>
            </a:r>
            <a:endParaRPr/>
          </a:p>
        </p:txBody>
      </p:sp>
      <p:sp>
        <p:nvSpPr>
          <p:cNvPr id="73" name="Google Shape;73;p11"/>
          <p:cNvSpPr txBox="1"/>
          <p:nvPr>
            <p:ph type="title"/>
          </p:nvPr>
        </p:nvSpPr>
        <p:spPr>
          <a:xfrm>
            <a:off x="302684" y="418354"/>
            <a:ext cx="9737787" cy="535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About the Organization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2"/>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79" name="Google Shape;79;p12"/>
          <p:cNvSpPr txBox="1"/>
          <p:nvPr>
            <p:ph type="title"/>
          </p:nvPr>
        </p:nvSpPr>
        <p:spPr>
          <a:xfrm>
            <a:off x="302684" y="418354"/>
            <a:ext cx="9737787" cy="535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Kimball Lifecycle Diagram </a:t>
            </a:r>
            <a:endParaRPr/>
          </a:p>
        </p:txBody>
      </p:sp>
      <p:sp>
        <p:nvSpPr>
          <p:cNvPr id="80" name="Google Shape;80;p12"/>
          <p:cNvSpPr/>
          <p:nvPr/>
        </p:nvSpPr>
        <p:spPr>
          <a:xfrm>
            <a:off x="2062513" y="1422793"/>
            <a:ext cx="1211283" cy="3990108"/>
          </a:xfrm>
          <a:prstGeom prst="rect">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Business Requirements </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Definition</a:t>
            </a:r>
            <a:endParaRPr/>
          </a:p>
        </p:txBody>
      </p:sp>
      <p:sp>
        <p:nvSpPr>
          <p:cNvPr id="81" name="Google Shape;81;p12"/>
          <p:cNvSpPr/>
          <p:nvPr/>
        </p:nvSpPr>
        <p:spPr>
          <a:xfrm>
            <a:off x="3653807" y="1422793"/>
            <a:ext cx="1211283" cy="1184562"/>
          </a:xfrm>
          <a:prstGeom prst="rect">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Technical Architecture Design </a:t>
            </a:r>
            <a:endParaRPr/>
          </a:p>
        </p:txBody>
      </p:sp>
      <p:sp>
        <p:nvSpPr>
          <p:cNvPr id="82" name="Google Shape;82;p12"/>
          <p:cNvSpPr/>
          <p:nvPr/>
        </p:nvSpPr>
        <p:spPr>
          <a:xfrm>
            <a:off x="3653807" y="2825567"/>
            <a:ext cx="1211283" cy="1184562"/>
          </a:xfrm>
          <a:prstGeom prst="rect">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Dimensional Modeling</a:t>
            </a:r>
            <a:endParaRPr/>
          </a:p>
        </p:txBody>
      </p:sp>
      <p:sp>
        <p:nvSpPr>
          <p:cNvPr id="83" name="Google Shape;83;p12"/>
          <p:cNvSpPr/>
          <p:nvPr/>
        </p:nvSpPr>
        <p:spPr>
          <a:xfrm>
            <a:off x="3661450" y="4228341"/>
            <a:ext cx="1211283" cy="1184562"/>
          </a:xfrm>
          <a:prstGeom prst="rect">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BI Application Design</a:t>
            </a:r>
            <a:endParaRPr/>
          </a:p>
        </p:txBody>
      </p:sp>
      <p:sp>
        <p:nvSpPr>
          <p:cNvPr id="84" name="Google Shape;84;p12"/>
          <p:cNvSpPr/>
          <p:nvPr/>
        </p:nvSpPr>
        <p:spPr>
          <a:xfrm>
            <a:off x="471968" y="2825566"/>
            <a:ext cx="1211283" cy="1184562"/>
          </a:xfrm>
          <a:prstGeom prst="rect">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Program/ Project Planning </a:t>
            </a:r>
            <a:endParaRPr/>
          </a:p>
        </p:txBody>
      </p:sp>
      <p:sp>
        <p:nvSpPr>
          <p:cNvPr id="85" name="Google Shape;85;p12"/>
          <p:cNvSpPr/>
          <p:nvPr/>
        </p:nvSpPr>
        <p:spPr>
          <a:xfrm>
            <a:off x="5284549" y="1422793"/>
            <a:ext cx="1211283" cy="1184562"/>
          </a:xfrm>
          <a:prstGeom prst="rect">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Product Selection and Installation</a:t>
            </a:r>
            <a:endParaRPr/>
          </a:p>
        </p:txBody>
      </p:sp>
      <p:sp>
        <p:nvSpPr>
          <p:cNvPr id="86" name="Google Shape;86;p12"/>
          <p:cNvSpPr/>
          <p:nvPr/>
        </p:nvSpPr>
        <p:spPr>
          <a:xfrm>
            <a:off x="5284549" y="2825566"/>
            <a:ext cx="1211283" cy="1184562"/>
          </a:xfrm>
          <a:prstGeom prst="rect">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Physical Design </a:t>
            </a:r>
            <a:endParaRPr/>
          </a:p>
        </p:txBody>
      </p:sp>
      <p:sp>
        <p:nvSpPr>
          <p:cNvPr id="87" name="Google Shape;87;p12"/>
          <p:cNvSpPr/>
          <p:nvPr/>
        </p:nvSpPr>
        <p:spPr>
          <a:xfrm>
            <a:off x="6915291" y="2825566"/>
            <a:ext cx="1211283" cy="1184562"/>
          </a:xfrm>
          <a:prstGeom prst="rect">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ETL Design and Development</a:t>
            </a:r>
            <a:endParaRPr/>
          </a:p>
        </p:txBody>
      </p:sp>
      <p:sp>
        <p:nvSpPr>
          <p:cNvPr id="88" name="Google Shape;88;p12"/>
          <p:cNvSpPr/>
          <p:nvPr/>
        </p:nvSpPr>
        <p:spPr>
          <a:xfrm>
            <a:off x="8732215" y="2825566"/>
            <a:ext cx="1211283" cy="1184562"/>
          </a:xfrm>
          <a:prstGeom prst="rect">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Deployment</a:t>
            </a:r>
            <a:endParaRPr/>
          </a:p>
        </p:txBody>
      </p:sp>
      <p:sp>
        <p:nvSpPr>
          <p:cNvPr id="89" name="Google Shape;89;p12"/>
          <p:cNvSpPr/>
          <p:nvPr/>
        </p:nvSpPr>
        <p:spPr>
          <a:xfrm>
            <a:off x="10508747" y="4228341"/>
            <a:ext cx="1211283" cy="1184562"/>
          </a:xfrm>
          <a:prstGeom prst="rect">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Maintenance</a:t>
            </a:r>
            <a:endParaRPr/>
          </a:p>
        </p:txBody>
      </p:sp>
      <p:sp>
        <p:nvSpPr>
          <p:cNvPr id="90" name="Google Shape;90;p12"/>
          <p:cNvSpPr/>
          <p:nvPr/>
        </p:nvSpPr>
        <p:spPr>
          <a:xfrm>
            <a:off x="10508747" y="1422793"/>
            <a:ext cx="1211283" cy="1184562"/>
          </a:xfrm>
          <a:prstGeom prst="rect">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Growth</a:t>
            </a:r>
            <a:endParaRPr/>
          </a:p>
        </p:txBody>
      </p:sp>
      <p:cxnSp>
        <p:nvCxnSpPr>
          <p:cNvPr id="91" name="Google Shape;91;p12"/>
          <p:cNvCxnSpPr>
            <a:stCxn id="81" idx="3"/>
            <a:endCxn id="85" idx="1"/>
          </p:cNvCxnSpPr>
          <p:nvPr/>
        </p:nvCxnSpPr>
        <p:spPr>
          <a:xfrm>
            <a:off x="4865090" y="2015074"/>
            <a:ext cx="419400"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92" name="Google Shape;92;p12"/>
          <p:cNvCxnSpPr/>
          <p:nvPr/>
        </p:nvCxnSpPr>
        <p:spPr>
          <a:xfrm>
            <a:off x="4872733" y="3417847"/>
            <a:ext cx="419459"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93" name="Google Shape;93;p12"/>
          <p:cNvCxnSpPr/>
          <p:nvPr/>
        </p:nvCxnSpPr>
        <p:spPr>
          <a:xfrm>
            <a:off x="6495832" y="3417847"/>
            <a:ext cx="419459"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94" name="Google Shape;94;p12"/>
          <p:cNvCxnSpPr>
            <a:endCxn id="88" idx="1"/>
          </p:cNvCxnSpPr>
          <p:nvPr/>
        </p:nvCxnSpPr>
        <p:spPr>
          <a:xfrm>
            <a:off x="8126515" y="3417847"/>
            <a:ext cx="605700"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95" name="Google Shape;95;p12"/>
          <p:cNvCxnSpPr>
            <a:endCxn id="81" idx="1"/>
          </p:cNvCxnSpPr>
          <p:nvPr/>
        </p:nvCxnSpPr>
        <p:spPr>
          <a:xfrm>
            <a:off x="3273707" y="2008774"/>
            <a:ext cx="380100" cy="63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96" name="Google Shape;96;p12"/>
          <p:cNvCxnSpPr/>
          <p:nvPr/>
        </p:nvCxnSpPr>
        <p:spPr>
          <a:xfrm>
            <a:off x="3281439" y="4831012"/>
            <a:ext cx="380011" cy="6434"/>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97" name="Google Shape;97;p12"/>
          <p:cNvCxnSpPr/>
          <p:nvPr/>
        </p:nvCxnSpPr>
        <p:spPr>
          <a:xfrm>
            <a:off x="3285261" y="3407819"/>
            <a:ext cx="380011" cy="6434"/>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98" name="Google Shape;98;p12"/>
          <p:cNvCxnSpPr>
            <a:endCxn id="80" idx="1"/>
          </p:cNvCxnSpPr>
          <p:nvPr/>
        </p:nvCxnSpPr>
        <p:spPr>
          <a:xfrm>
            <a:off x="1828513" y="3417847"/>
            <a:ext cx="234000"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99" name="Google Shape;99;p12"/>
          <p:cNvCxnSpPr/>
          <p:nvPr/>
        </p:nvCxnSpPr>
        <p:spPr>
          <a:xfrm rot="10800000">
            <a:off x="1687319" y="3420057"/>
            <a:ext cx="282125"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00" name="Google Shape;100;p12"/>
          <p:cNvCxnSpPr/>
          <p:nvPr/>
        </p:nvCxnSpPr>
        <p:spPr>
          <a:xfrm>
            <a:off x="6495832" y="2015074"/>
            <a:ext cx="2073678"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01" name="Google Shape;101;p12"/>
          <p:cNvCxnSpPr>
            <a:endCxn id="102" idx="1"/>
          </p:cNvCxnSpPr>
          <p:nvPr/>
        </p:nvCxnSpPr>
        <p:spPr>
          <a:xfrm>
            <a:off x="4890891" y="4837446"/>
            <a:ext cx="2024400"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102" name="Google Shape;102;p12"/>
          <p:cNvSpPr/>
          <p:nvPr/>
        </p:nvSpPr>
        <p:spPr>
          <a:xfrm>
            <a:off x="6915291" y="4245165"/>
            <a:ext cx="1211283" cy="1184562"/>
          </a:xfrm>
          <a:prstGeom prst="rect">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BI Application Development</a:t>
            </a:r>
            <a:endParaRPr/>
          </a:p>
        </p:txBody>
      </p:sp>
      <p:cxnSp>
        <p:nvCxnSpPr>
          <p:cNvPr id="103" name="Google Shape;103;p12"/>
          <p:cNvCxnSpPr/>
          <p:nvPr/>
        </p:nvCxnSpPr>
        <p:spPr>
          <a:xfrm>
            <a:off x="8150051" y="4837446"/>
            <a:ext cx="419459"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04" name="Google Shape;104;p12"/>
          <p:cNvCxnSpPr/>
          <p:nvPr/>
        </p:nvCxnSpPr>
        <p:spPr>
          <a:xfrm rot="10800000">
            <a:off x="8569510" y="2015074"/>
            <a:ext cx="0" cy="2815938"/>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647"/>
              </a:srgbClr>
            </a:outerShdw>
          </a:effectLst>
        </p:spPr>
      </p:cxnSp>
      <p:cxnSp>
        <p:nvCxnSpPr>
          <p:cNvPr id="105" name="Google Shape;105;p12"/>
          <p:cNvCxnSpPr>
            <a:stCxn id="89" idx="0"/>
            <a:endCxn id="90" idx="2"/>
          </p:cNvCxnSpPr>
          <p:nvPr/>
        </p:nvCxnSpPr>
        <p:spPr>
          <a:xfrm rot="10800000">
            <a:off x="11114388" y="2607441"/>
            <a:ext cx="0" cy="1620900"/>
          </a:xfrm>
          <a:prstGeom prst="straightConnector1">
            <a:avLst/>
          </a:prstGeom>
          <a:noFill/>
          <a:ln cap="flat" cmpd="sng" w="25400">
            <a:solidFill>
              <a:schemeClr val="dk1"/>
            </a:solidFill>
            <a:prstDash val="solid"/>
            <a:round/>
            <a:headEnd len="med" w="med" type="triangle"/>
            <a:tailEnd len="med" w="med" type="triangle"/>
          </a:ln>
          <a:effectLst>
            <a:outerShdw blurRad="40000" rotWithShape="0" dir="5400000" dist="20000">
              <a:srgbClr val="000000">
                <a:alpha val="37647"/>
              </a:srgbClr>
            </a:outerShdw>
          </a:effectLst>
        </p:spPr>
      </p:cxnSp>
      <p:cxnSp>
        <p:nvCxnSpPr>
          <p:cNvPr id="106" name="Google Shape;106;p12"/>
          <p:cNvCxnSpPr/>
          <p:nvPr/>
        </p:nvCxnSpPr>
        <p:spPr>
          <a:xfrm>
            <a:off x="9945906" y="3423043"/>
            <a:ext cx="1168482"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07" name="Google Shape;107;p12"/>
          <p:cNvCxnSpPr>
            <a:stCxn id="90" idx="0"/>
            <a:endCxn id="84" idx="0"/>
          </p:cNvCxnSpPr>
          <p:nvPr/>
        </p:nvCxnSpPr>
        <p:spPr>
          <a:xfrm rot="5400000">
            <a:off x="5394588" y="-2894207"/>
            <a:ext cx="1402800" cy="10036800"/>
          </a:xfrm>
          <a:prstGeom prst="bentConnector3">
            <a:avLst>
              <a:gd fmla="val -16296" name="adj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108" name="Google Shape;108;p12"/>
          <p:cNvSpPr/>
          <p:nvPr/>
        </p:nvSpPr>
        <p:spPr>
          <a:xfrm>
            <a:off x="2062512" y="5691004"/>
            <a:ext cx="9657506" cy="318148"/>
          </a:xfrm>
          <a:prstGeom prst="rect">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Program/ Project Management</a:t>
            </a:r>
            <a:endParaRPr/>
          </a:p>
        </p:txBody>
      </p:sp>
      <p:cxnSp>
        <p:nvCxnSpPr>
          <p:cNvPr id="109" name="Google Shape;109;p12"/>
          <p:cNvCxnSpPr>
            <a:stCxn id="84" idx="2"/>
            <a:endCxn id="108" idx="1"/>
          </p:cNvCxnSpPr>
          <p:nvPr/>
        </p:nvCxnSpPr>
        <p:spPr>
          <a:xfrm flipH="1" rot="-5400000">
            <a:off x="650110" y="4437628"/>
            <a:ext cx="1839900" cy="984900"/>
          </a:xfrm>
          <a:prstGeom prst="bentConnector2">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3"/>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15" name="Google Shape;115;p13"/>
          <p:cNvSpPr txBox="1"/>
          <p:nvPr>
            <p:ph type="title"/>
          </p:nvPr>
        </p:nvSpPr>
        <p:spPr>
          <a:xfrm>
            <a:off x="302684" y="418354"/>
            <a:ext cx="9737787" cy="535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High Level Bus Matrix </a:t>
            </a:r>
            <a:endParaRPr/>
          </a:p>
        </p:txBody>
      </p:sp>
      <p:graphicFrame>
        <p:nvGraphicFramePr>
          <p:cNvPr id="116" name="Google Shape;116;p13"/>
          <p:cNvGraphicFramePr/>
          <p:nvPr/>
        </p:nvGraphicFramePr>
        <p:xfrm>
          <a:off x="1141030" y="2180064"/>
          <a:ext cx="3000000" cy="3000000"/>
        </p:xfrm>
        <a:graphic>
          <a:graphicData uri="http://schemas.openxmlformats.org/drawingml/2006/table">
            <a:tbl>
              <a:tblPr>
                <a:noFill/>
                <a:tableStyleId>{F7813564-4C77-4072-98CD-CB59CBC7C4C3}</a:tableStyleId>
              </a:tblPr>
              <a:tblGrid>
                <a:gridCol w="2416200"/>
                <a:gridCol w="1464325"/>
                <a:gridCol w="1464325"/>
                <a:gridCol w="1464325"/>
                <a:gridCol w="1464325"/>
                <a:gridCol w="1464325"/>
              </a:tblGrid>
              <a:tr h="370850">
                <a:tc>
                  <a:txBody>
                    <a:bodyPr>
                      <a:noAutofit/>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1800"/>
                        <a:t>Date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l">
                        <a:spcBef>
                          <a:spcPts val="0"/>
                        </a:spcBef>
                        <a:spcAft>
                          <a:spcPts val="0"/>
                        </a:spcAft>
                        <a:buNone/>
                      </a:pPr>
                      <a:r>
                        <a:rPr lang="en-US" sz="1800"/>
                        <a:t>Retailer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l">
                        <a:spcBef>
                          <a:spcPts val="0"/>
                        </a:spcBef>
                        <a:spcAft>
                          <a:spcPts val="0"/>
                        </a:spcAft>
                        <a:buNone/>
                      </a:pPr>
                      <a:r>
                        <a:rPr lang="en-US" sz="1800"/>
                        <a:t>Product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l">
                        <a:spcBef>
                          <a:spcPts val="0"/>
                        </a:spcBef>
                        <a:spcAft>
                          <a:spcPts val="0"/>
                        </a:spcAft>
                        <a:buNone/>
                      </a:pPr>
                      <a:r>
                        <a:rPr lang="en-US" sz="1800"/>
                        <a:t>Order Method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l">
                        <a:spcBef>
                          <a:spcPts val="0"/>
                        </a:spcBef>
                        <a:spcAft>
                          <a:spcPts val="0"/>
                        </a:spcAft>
                        <a:buNone/>
                      </a:pPr>
                      <a:r>
                        <a:rPr lang="en-US" sz="1800"/>
                        <a:t>Shipping Method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70850">
                <a:tc>
                  <a:txBody>
                    <a:bodyPr>
                      <a:noAutofit/>
                    </a:bodyPr>
                    <a:lstStyle/>
                    <a:p>
                      <a:pPr indent="0" lvl="0" marL="0" marR="0" rtl="0" algn="l">
                        <a:spcBef>
                          <a:spcPts val="0"/>
                        </a:spcBef>
                        <a:spcAft>
                          <a:spcPts val="0"/>
                        </a:spcAft>
                        <a:buNone/>
                      </a:pPr>
                      <a:r>
                        <a:rPr lang="en-US" sz="1800"/>
                        <a:t>1) Taking Order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70850">
                <a:tc>
                  <a:txBody>
                    <a:bodyPr>
                      <a:noAutofit/>
                    </a:bodyPr>
                    <a:lstStyle/>
                    <a:p>
                      <a:pPr indent="0" lvl="0" marL="0" marR="0" rtl="0" algn="l">
                        <a:spcBef>
                          <a:spcPts val="0"/>
                        </a:spcBef>
                        <a:spcAft>
                          <a:spcPts val="0"/>
                        </a:spcAft>
                        <a:buNone/>
                      </a:pPr>
                      <a:r>
                        <a:rPr lang="en-US" sz="1800"/>
                        <a:t>2) Invoicing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70850">
                <a:tc>
                  <a:txBody>
                    <a:bodyPr>
                      <a:noAutofit/>
                    </a:bodyPr>
                    <a:lstStyle/>
                    <a:p>
                      <a:pPr indent="0" lvl="0" marL="0" marR="0" rtl="0" algn="l">
                        <a:spcBef>
                          <a:spcPts val="0"/>
                        </a:spcBef>
                        <a:spcAft>
                          <a:spcPts val="0"/>
                        </a:spcAft>
                        <a:buNone/>
                      </a:pPr>
                      <a:r>
                        <a:rPr lang="en-US" sz="1800"/>
                        <a:t>3) Shipping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70850">
                <a:tc>
                  <a:txBody>
                    <a:bodyPr>
                      <a:noAutofit/>
                    </a:bodyPr>
                    <a:lstStyle/>
                    <a:p>
                      <a:pPr indent="0" lvl="0" marL="0" marR="0" rtl="0" algn="l">
                        <a:spcBef>
                          <a:spcPts val="0"/>
                        </a:spcBef>
                        <a:spcAft>
                          <a:spcPts val="0"/>
                        </a:spcAft>
                        <a:buNone/>
                      </a:pPr>
                      <a:r>
                        <a:rPr lang="en-US" sz="1800"/>
                        <a:t>4) Receiving Payment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70850">
                <a:tc>
                  <a:txBody>
                    <a:bodyPr>
                      <a:noAutofit/>
                    </a:bodyPr>
                    <a:lstStyle/>
                    <a:p>
                      <a:pPr indent="0" lvl="0" marL="0" marR="0" rtl="0" algn="l">
                        <a:spcBef>
                          <a:spcPts val="0"/>
                        </a:spcBef>
                        <a:spcAft>
                          <a:spcPts val="0"/>
                        </a:spcAft>
                        <a:buNone/>
                      </a:pPr>
                      <a:r>
                        <a:rPr lang="en-US" sz="1800"/>
                        <a:t>5) Returns Processing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70850">
                <a:tc>
                  <a:txBody>
                    <a:bodyPr>
                      <a:noAutofit/>
                    </a:bodyPr>
                    <a:lstStyle/>
                    <a:p>
                      <a:pPr indent="0" lvl="0" marL="0" marR="0" rtl="0" algn="l">
                        <a:spcBef>
                          <a:spcPts val="0"/>
                        </a:spcBef>
                        <a:spcAft>
                          <a:spcPts val="0"/>
                        </a:spcAft>
                        <a:buNone/>
                      </a:pPr>
                      <a:r>
                        <a:rPr lang="en-US" sz="1800"/>
                        <a:t>6) Payment on Returns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bl>
          </a:graphicData>
        </a:graphic>
      </p:graphicFrame>
      <p:sp>
        <p:nvSpPr>
          <p:cNvPr id="117" name="Google Shape;117;p13"/>
          <p:cNvSpPr txBox="1"/>
          <p:nvPr/>
        </p:nvSpPr>
        <p:spPr>
          <a:xfrm>
            <a:off x="1141030" y="2180064"/>
            <a:ext cx="237160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Business Process/ Event </a:t>
            </a:r>
            <a:endParaRPr/>
          </a:p>
        </p:txBody>
      </p:sp>
      <p:sp>
        <p:nvSpPr>
          <p:cNvPr id="118" name="Google Shape;118;p13"/>
          <p:cNvSpPr txBox="1"/>
          <p:nvPr/>
        </p:nvSpPr>
        <p:spPr>
          <a:xfrm>
            <a:off x="6096000" y="1810732"/>
            <a:ext cx="4249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Common Dimensions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4"/>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302684" y="418354"/>
            <a:ext cx="9737787" cy="535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Opportunity Matrix </a:t>
            </a:r>
            <a:endParaRPr/>
          </a:p>
        </p:txBody>
      </p:sp>
      <p:graphicFrame>
        <p:nvGraphicFramePr>
          <p:cNvPr id="125" name="Google Shape;125;p14"/>
          <p:cNvGraphicFramePr/>
          <p:nvPr/>
        </p:nvGraphicFramePr>
        <p:xfrm>
          <a:off x="1959265" y="2079702"/>
          <a:ext cx="3000000" cy="3000000"/>
        </p:xfrm>
        <a:graphic>
          <a:graphicData uri="http://schemas.openxmlformats.org/drawingml/2006/table">
            <a:tbl>
              <a:tblPr>
                <a:noFill/>
                <a:tableStyleId>{F7813564-4C77-4072-98CD-CB59CBC7C4C3}</a:tableStyleId>
              </a:tblPr>
              <a:tblGrid>
                <a:gridCol w="2416200"/>
                <a:gridCol w="1464325"/>
                <a:gridCol w="1464325"/>
                <a:gridCol w="1464325"/>
                <a:gridCol w="1464325"/>
              </a:tblGrid>
              <a:tr h="370850">
                <a:tc>
                  <a:txBody>
                    <a:bodyPr>
                      <a:noAutofit/>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1800"/>
                        <a:t>Sales Department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l">
                        <a:spcBef>
                          <a:spcPts val="0"/>
                        </a:spcBef>
                        <a:spcAft>
                          <a:spcPts val="0"/>
                        </a:spcAft>
                        <a:buNone/>
                      </a:pPr>
                      <a:r>
                        <a:rPr lang="en-US" sz="1800"/>
                        <a:t>Finance Department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l">
                        <a:spcBef>
                          <a:spcPts val="0"/>
                        </a:spcBef>
                        <a:spcAft>
                          <a:spcPts val="0"/>
                        </a:spcAft>
                        <a:buNone/>
                      </a:pPr>
                      <a:r>
                        <a:rPr lang="en-US" sz="1800"/>
                        <a:t>Customer Service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l">
                        <a:spcBef>
                          <a:spcPts val="0"/>
                        </a:spcBef>
                        <a:spcAft>
                          <a:spcPts val="0"/>
                        </a:spcAft>
                        <a:buNone/>
                      </a:pPr>
                      <a:r>
                        <a:rPr lang="en-US" sz="1800"/>
                        <a:t>Logistics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70850">
                <a:tc>
                  <a:txBody>
                    <a:bodyPr>
                      <a:noAutofit/>
                    </a:bodyPr>
                    <a:lstStyle/>
                    <a:p>
                      <a:pPr indent="0" lvl="0" marL="0" marR="0" rtl="0" algn="l">
                        <a:spcBef>
                          <a:spcPts val="0"/>
                        </a:spcBef>
                        <a:spcAft>
                          <a:spcPts val="0"/>
                        </a:spcAft>
                        <a:buNone/>
                      </a:pPr>
                      <a:r>
                        <a:rPr lang="en-US" sz="1800"/>
                        <a:t>1) Taking Order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70850">
                <a:tc>
                  <a:txBody>
                    <a:bodyPr>
                      <a:noAutofit/>
                    </a:bodyPr>
                    <a:lstStyle/>
                    <a:p>
                      <a:pPr indent="0" lvl="0" marL="0" marR="0" rtl="0" algn="l">
                        <a:spcBef>
                          <a:spcPts val="0"/>
                        </a:spcBef>
                        <a:spcAft>
                          <a:spcPts val="0"/>
                        </a:spcAft>
                        <a:buNone/>
                      </a:pPr>
                      <a:r>
                        <a:rPr lang="en-US" sz="1800"/>
                        <a:t>2) Invoicing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70850">
                <a:tc>
                  <a:txBody>
                    <a:bodyPr>
                      <a:noAutofit/>
                    </a:bodyPr>
                    <a:lstStyle/>
                    <a:p>
                      <a:pPr indent="0" lvl="0" marL="0" marR="0" rtl="0" algn="l">
                        <a:spcBef>
                          <a:spcPts val="0"/>
                        </a:spcBef>
                        <a:spcAft>
                          <a:spcPts val="0"/>
                        </a:spcAft>
                        <a:buNone/>
                      </a:pPr>
                      <a:r>
                        <a:rPr lang="en-US" sz="1800"/>
                        <a:t>3) Shipping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70850">
                <a:tc>
                  <a:txBody>
                    <a:bodyPr>
                      <a:noAutofit/>
                    </a:bodyPr>
                    <a:lstStyle/>
                    <a:p>
                      <a:pPr indent="0" lvl="0" marL="0" marR="0" rtl="0" algn="l">
                        <a:spcBef>
                          <a:spcPts val="0"/>
                        </a:spcBef>
                        <a:spcAft>
                          <a:spcPts val="0"/>
                        </a:spcAft>
                        <a:buNone/>
                      </a:pPr>
                      <a:r>
                        <a:rPr lang="en-US" sz="1800"/>
                        <a:t>4) Receiving Payment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70850">
                <a:tc>
                  <a:txBody>
                    <a:bodyPr>
                      <a:noAutofit/>
                    </a:bodyPr>
                    <a:lstStyle/>
                    <a:p>
                      <a:pPr indent="0" lvl="0" marL="0" marR="0" rtl="0" algn="l">
                        <a:spcBef>
                          <a:spcPts val="0"/>
                        </a:spcBef>
                        <a:spcAft>
                          <a:spcPts val="0"/>
                        </a:spcAft>
                        <a:buNone/>
                      </a:pPr>
                      <a:r>
                        <a:rPr lang="en-US" sz="1800"/>
                        <a:t>5) Returns Processing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r h="370850">
                <a:tc>
                  <a:txBody>
                    <a:bodyPr>
                      <a:noAutofit/>
                    </a:bodyPr>
                    <a:lstStyle/>
                    <a:p>
                      <a:pPr indent="0" lvl="0" marL="0" marR="0" rtl="0" algn="l">
                        <a:spcBef>
                          <a:spcPts val="0"/>
                        </a:spcBef>
                        <a:spcAft>
                          <a:spcPts val="0"/>
                        </a:spcAft>
                        <a:buNone/>
                      </a:pPr>
                      <a:r>
                        <a:rPr lang="en-US" sz="1800"/>
                        <a:t>6) Payment on Returns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rPr lang="en-US" sz="1800"/>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c>
                  <a:txBody>
                    <a:bodyPr>
                      <a:noAutofit/>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8D8D8"/>
                    </a:solidFill>
                  </a:tcPr>
                </a:tc>
              </a:tr>
            </a:tbl>
          </a:graphicData>
        </a:graphic>
      </p:graphicFrame>
      <p:sp>
        <p:nvSpPr>
          <p:cNvPr id="126" name="Google Shape;126;p14"/>
          <p:cNvSpPr txBox="1"/>
          <p:nvPr/>
        </p:nvSpPr>
        <p:spPr>
          <a:xfrm>
            <a:off x="1959265" y="2079702"/>
            <a:ext cx="237160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Business Process/ Event </a:t>
            </a:r>
            <a:endParaRPr/>
          </a:p>
        </p:txBody>
      </p:sp>
      <p:sp>
        <p:nvSpPr>
          <p:cNvPr id="127" name="Google Shape;127;p14"/>
          <p:cNvSpPr txBox="1"/>
          <p:nvPr/>
        </p:nvSpPr>
        <p:spPr>
          <a:xfrm>
            <a:off x="5970961" y="1710370"/>
            <a:ext cx="262168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Organization/ Workgroup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5"/>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33" name="Google Shape;133;p15"/>
          <p:cNvSpPr txBox="1"/>
          <p:nvPr>
            <p:ph type="title"/>
          </p:nvPr>
        </p:nvSpPr>
        <p:spPr>
          <a:xfrm>
            <a:off x="302684" y="418354"/>
            <a:ext cx="9737787" cy="535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Prioritization Grid </a:t>
            </a:r>
            <a:endParaRPr/>
          </a:p>
        </p:txBody>
      </p:sp>
      <p:sp>
        <p:nvSpPr>
          <p:cNvPr id="134" name="Google Shape;134;p15"/>
          <p:cNvSpPr/>
          <p:nvPr/>
        </p:nvSpPr>
        <p:spPr>
          <a:xfrm>
            <a:off x="3768436" y="1101436"/>
            <a:ext cx="4655127" cy="4655127"/>
          </a:xfrm>
          <a:prstGeom prst="rect">
            <a:avLst/>
          </a:prstGeom>
          <a:solidFill>
            <a:schemeClr val="lt1"/>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15"/>
          <p:cNvSpPr/>
          <p:nvPr/>
        </p:nvSpPr>
        <p:spPr>
          <a:xfrm>
            <a:off x="6099048" y="1098508"/>
            <a:ext cx="2329981" cy="2330492"/>
          </a:xfrm>
          <a:prstGeom prst="rect">
            <a:avLst/>
          </a:prstGeom>
          <a:solidFill>
            <a:srgbClr val="A5A5A5"/>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36" name="Google Shape;136;p15"/>
          <p:cNvCxnSpPr>
            <a:stCxn id="134" idx="1"/>
            <a:endCxn id="134" idx="3"/>
          </p:cNvCxnSpPr>
          <p:nvPr/>
        </p:nvCxnSpPr>
        <p:spPr>
          <a:xfrm>
            <a:off x="3768436" y="3429000"/>
            <a:ext cx="4655100" cy="0"/>
          </a:xfrm>
          <a:prstGeom prst="straightConnector1">
            <a:avLst/>
          </a:prstGeom>
          <a:noFill/>
          <a:ln cap="flat" cmpd="sng" w="9525">
            <a:solidFill>
              <a:schemeClr val="dk1"/>
            </a:solidFill>
            <a:prstDash val="dash"/>
            <a:round/>
            <a:headEnd len="sm" w="sm" type="none"/>
            <a:tailEnd len="sm" w="sm" type="none"/>
          </a:ln>
        </p:spPr>
      </p:cxnSp>
      <p:cxnSp>
        <p:nvCxnSpPr>
          <p:cNvPr id="137" name="Google Shape;137;p15"/>
          <p:cNvCxnSpPr>
            <a:stCxn id="134" idx="0"/>
            <a:endCxn id="134" idx="2"/>
          </p:cNvCxnSpPr>
          <p:nvPr/>
        </p:nvCxnSpPr>
        <p:spPr>
          <a:xfrm>
            <a:off x="6096000" y="1101436"/>
            <a:ext cx="0" cy="4655100"/>
          </a:xfrm>
          <a:prstGeom prst="straightConnector1">
            <a:avLst/>
          </a:prstGeom>
          <a:noFill/>
          <a:ln cap="flat" cmpd="sng" w="9525">
            <a:solidFill>
              <a:schemeClr val="dk1"/>
            </a:solidFill>
            <a:prstDash val="dash"/>
            <a:round/>
            <a:headEnd len="sm" w="sm" type="none"/>
            <a:tailEnd len="sm" w="sm" type="none"/>
          </a:ln>
        </p:spPr>
      </p:cxnSp>
      <p:sp>
        <p:nvSpPr>
          <p:cNvPr id="138" name="Google Shape;138;p15"/>
          <p:cNvSpPr txBox="1"/>
          <p:nvPr/>
        </p:nvSpPr>
        <p:spPr>
          <a:xfrm>
            <a:off x="3184262" y="5770328"/>
            <a:ext cx="72076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Low</a:t>
            </a:r>
            <a:endParaRPr/>
          </a:p>
        </p:txBody>
      </p:sp>
      <p:sp>
        <p:nvSpPr>
          <p:cNvPr id="139" name="Google Shape;139;p15"/>
          <p:cNvSpPr txBox="1"/>
          <p:nvPr/>
        </p:nvSpPr>
        <p:spPr>
          <a:xfrm>
            <a:off x="8506199" y="5756563"/>
            <a:ext cx="72076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High</a:t>
            </a:r>
            <a:endParaRPr/>
          </a:p>
        </p:txBody>
      </p:sp>
      <p:sp>
        <p:nvSpPr>
          <p:cNvPr id="140" name="Google Shape;140;p15"/>
          <p:cNvSpPr txBox="1"/>
          <p:nvPr/>
        </p:nvSpPr>
        <p:spPr>
          <a:xfrm>
            <a:off x="3181163" y="871560"/>
            <a:ext cx="72076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High</a:t>
            </a:r>
            <a:endParaRPr/>
          </a:p>
        </p:txBody>
      </p:sp>
      <p:cxnSp>
        <p:nvCxnSpPr>
          <p:cNvPr id="141" name="Google Shape;141;p15"/>
          <p:cNvCxnSpPr>
            <a:stCxn id="138" idx="0"/>
            <a:endCxn id="140" idx="2"/>
          </p:cNvCxnSpPr>
          <p:nvPr/>
        </p:nvCxnSpPr>
        <p:spPr>
          <a:xfrm rot="10800000">
            <a:off x="3541643" y="1240928"/>
            <a:ext cx="3000" cy="45294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42" name="Google Shape;142;p15"/>
          <p:cNvCxnSpPr>
            <a:endCxn id="139" idx="1"/>
          </p:cNvCxnSpPr>
          <p:nvPr/>
        </p:nvCxnSpPr>
        <p:spPr>
          <a:xfrm flipH="1" rot="10800000">
            <a:off x="3762899" y="5941229"/>
            <a:ext cx="4743300" cy="138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143" name="Google Shape;143;p15"/>
          <p:cNvSpPr txBox="1"/>
          <p:nvPr/>
        </p:nvSpPr>
        <p:spPr>
          <a:xfrm>
            <a:off x="5583218" y="5954994"/>
            <a:ext cx="1807285" cy="3812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Feasibility</a:t>
            </a:r>
            <a:endParaRPr/>
          </a:p>
        </p:txBody>
      </p:sp>
      <p:sp>
        <p:nvSpPr>
          <p:cNvPr id="144" name="Google Shape;144;p15"/>
          <p:cNvSpPr txBox="1"/>
          <p:nvPr/>
        </p:nvSpPr>
        <p:spPr>
          <a:xfrm rot="-5400000">
            <a:off x="1978430" y="3263057"/>
            <a:ext cx="267864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Potential Business Impact</a:t>
            </a:r>
            <a:endParaRPr/>
          </a:p>
        </p:txBody>
      </p:sp>
      <p:sp>
        <p:nvSpPr>
          <p:cNvPr id="145" name="Google Shape;145;p15"/>
          <p:cNvSpPr/>
          <p:nvPr/>
        </p:nvSpPr>
        <p:spPr>
          <a:xfrm>
            <a:off x="7690635" y="1194793"/>
            <a:ext cx="599440" cy="599440"/>
          </a:xfrm>
          <a:prstGeom prst="rect">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BP 3</a:t>
            </a:r>
            <a:endParaRPr/>
          </a:p>
        </p:txBody>
      </p:sp>
      <p:sp>
        <p:nvSpPr>
          <p:cNvPr id="146" name="Google Shape;146;p15"/>
          <p:cNvSpPr/>
          <p:nvPr/>
        </p:nvSpPr>
        <p:spPr>
          <a:xfrm>
            <a:off x="6171743" y="1431569"/>
            <a:ext cx="599440" cy="599440"/>
          </a:xfrm>
          <a:prstGeom prst="rect">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BP 4 </a:t>
            </a:r>
            <a:endParaRPr/>
          </a:p>
        </p:txBody>
      </p:sp>
      <p:sp>
        <p:nvSpPr>
          <p:cNvPr id="147" name="Google Shape;147;p15"/>
          <p:cNvSpPr/>
          <p:nvPr/>
        </p:nvSpPr>
        <p:spPr>
          <a:xfrm>
            <a:off x="4220882" y="4274671"/>
            <a:ext cx="599440" cy="599440"/>
          </a:xfrm>
          <a:prstGeom prst="rect">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BP 2</a:t>
            </a:r>
            <a:endParaRPr/>
          </a:p>
        </p:txBody>
      </p:sp>
      <p:sp>
        <p:nvSpPr>
          <p:cNvPr id="148" name="Google Shape;148;p15"/>
          <p:cNvSpPr/>
          <p:nvPr/>
        </p:nvSpPr>
        <p:spPr>
          <a:xfrm>
            <a:off x="6360622" y="2215675"/>
            <a:ext cx="599440" cy="599440"/>
          </a:xfrm>
          <a:prstGeom prst="rect">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BP 1</a:t>
            </a:r>
            <a:endParaRPr/>
          </a:p>
        </p:txBody>
      </p:sp>
      <p:sp>
        <p:nvSpPr>
          <p:cNvPr id="149" name="Google Shape;149;p15"/>
          <p:cNvSpPr/>
          <p:nvPr/>
        </p:nvSpPr>
        <p:spPr>
          <a:xfrm>
            <a:off x="7247615" y="2000648"/>
            <a:ext cx="599440" cy="599440"/>
          </a:xfrm>
          <a:prstGeom prst="rect">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BP 5</a:t>
            </a:r>
            <a:endParaRPr/>
          </a:p>
        </p:txBody>
      </p:sp>
      <p:sp>
        <p:nvSpPr>
          <p:cNvPr id="150" name="Google Shape;150;p15"/>
          <p:cNvSpPr/>
          <p:nvPr/>
        </p:nvSpPr>
        <p:spPr>
          <a:xfrm>
            <a:off x="5035958" y="4385395"/>
            <a:ext cx="599440" cy="599440"/>
          </a:xfrm>
          <a:prstGeom prst="rect">
            <a:avLst/>
          </a:prstGeom>
          <a:solidFill>
            <a:srgbClr val="D8D8D8"/>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BP 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56" name="Google Shape;156;p16"/>
          <p:cNvSpPr txBox="1"/>
          <p:nvPr>
            <p:ph type="title"/>
          </p:nvPr>
        </p:nvSpPr>
        <p:spPr>
          <a:xfrm>
            <a:off x="302684" y="418354"/>
            <a:ext cx="9737787" cy="535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Detailed Bus Matrix </a:t>
            </a:r>
            <a:endParaRPr/>
          </a:p>
        </p:txBody>
      </p:sp>
      <p:pic>
        <p:nvPicPr>
          <p:cNvPr id="157" name="Google Shape;157;p16"/>
          <p:cNvPicPr preferRelativeResize="0"/>
          <p:nvPr/>
        </p:nvPicPr>
        <p:blipFill>
          <a:blip r:embed="rId3">
            <a:alphaModFix/>
          </a:blip>
          <a:stretch>
            <a:fillRect/>
          </a:stretch>
        </p:blipFill>
        <p:spPr>
          <a:xfrm>
            <a:off x="851900" y="954217"/>
            <a:ext cx="9848850" cy="533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7"/>
          <p:cNvSpPr txBox="1"/>
          <p:nvPr>
            <p:ph idx="12" type="sldNum"/>
          </p:nvPr>
        </p:nvSpPr>
        <p:spPr>
          <a:xfrm>
            <a:off x="11395136" y="6460941"/>
            <a:ext cx="63549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63" name="Google Shape;163;p17"/>
          <p:cNvSpPr txBox="1"/>
          <p:nvPr>
            <p:ph idx="1" type="body"/>
          </p:nvPr>
        </p:nvSpPr>
        <p:spPr>
          <a:xfrm>
            <a:off x="302684" y="1112109"/>
            <a:ext cx="11588749" cy="498178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600"/>
              <a:buFont typeface="Arial"/>
              <a:buNone/>
            </a:pPr>
            <a:r>
              <a:rPr b="1" lang="en-US"/>
              <a:t>Step 1: Choosing the business process: </a:t>
            </a:r>
            <a:endParaRPr/>
          </a:p>
          <a:p>
            <a:pPr indent="0" lvl="0" marL="0" rtl="0" algn="l">
              <a:spcBef>
                <a:spcPts val="1200"/>
              </a:spcBef>
              <a:spcAft>
                <a:spcPts val="0"/>
              </a:spcAft>
              <a:buClr>
                <a:schemeClr val="dk1"/>
              </a:buClr>
              <a:buSzPts val="1600"/>
              <a:buFont typeface="Arial"/>
              <a:buNone/>
            </a:pPr>
            <a:r>
              <a:rPr lang="en-US"/>
              <a:t>	- Taking order from the customer </a:t>
            </a:r>
            <a:endParaRPr/>
          </a:p>
          <a:p>
            <a:pPr indent="0" lvl="0" marL="0" rtl="0" algn="l">
              <a:spcBef>
                <a:spcPts val="1200"/>
              </a:spcBef>
              <a:spcAft>
                <a:spcPts val="0"/>
              </a:spcAft>
              <a:buClr>
                <a:schemeClr val="dk1"/>
              </a:buClr>
              <a:buSzPts val="1600"/>
              <a:buFont typeface="Arial"/>
              <a:buNone/>
            </a:pPr>
            <a:r>
              <a:rPr b="1" lang="en-US"/>
              <a:t>Step 2: Declare the grain: </a:t>
            </a:r>
            <a:endParaRPr/>
          </a:p>
          <a:p>
            <a:pPr indent="0" lvl="0" marL="0" rtl="0" algn="l">
              <a:spcBef>
                <a:spcPts val="1200"/>
              </a:spcBef>
              <a:spcAft>
                <a:spcPts val="0"/>
              </a:spcAft>
              <a:buClr>
                <a:schemeClr val="dk1"/>
              </a:buClr>
              <a:buSzPts val="1600"/>
              <a:buFont typeface="Arial"/>
              <a:buNone/>
            </a:pPr>
            <a:r>
              <a:rPr lang="en-US"/>
              <a:t>	- Every single transaction that the customer is making with the organization for a product </a:t>
            </a:r>
            <a:endParaRPr/>
          </a:p>
          <a:p>
            <a:pPr indent="0" lvl="0" marL="0" rtl="0" algn="l">
              <a:spcBef>
                <a:spcPts val="1200"/>
              </a:spcBef>
              <a:spcAft>
                <a:spcPts val="0"/>
              </a:spcAft>
              <a:buClr>
                <a:schemeClr val="dk1"/>
              </a:buClr>
              <a:buSzPts val="1600"/>
              <a:buFont typeface="Arial"/>
              <a:buNone/>
            </a:pPr>
            <a:r>
              <a:rPr b="1" lang="en-US"/>
              <a:t>Step 3: Identifying the dimensions: </a:t>
            </a:r>
            <a:endParaRPr/>
          </a:p>
          <a:p>
            <a:pPr indent="0" lvl="0" marL="0" rtl="0" algn="l">
              <a:spcBef>
                <a:spcPts val="1200"/>
              </a:spcBef>
              <a:spcAft>
                <a:spcPts val="0"/>
              </a:spcAft>
              <a:buClr>
                <a:schemeClr val="dk1"/>
              </a:buClr>
              <a:buSzPts val="1600"/>
              <a:buFont typeface="Arial"/>
              <a:buNone/>
            </a:pPr>
            <a:r>
              <a:rPr lang="en-US"/>
              <a:t>	- The dimensions of the fact table are</a:t>
            </a:r>
            <a:endParaRPr/>
          </a:p>
          <a:p>
            <a:pPr indent="-285750" lvl="2" marL="1200150" rtl="0" algn="l">
              <a:spcBef>
                <a:spcPts val="1200"/>
              </a:spcBef>
              <a:spcAft>
                <a:spcPts val="0"/>
              </a:spcAft>
              <a:buClr>
                <a:schemeClr val="dk1"/>
              </a:buClr>
              <a:buSzPts val="1400"/>
              <a:buFont typeface="Arial"/>
              <a:buChar char="•"/>
            </a:pPr>
            <a:r>
              <a:rPr lang="en-US"/>
              <a:t>Date, Retailer, Product, Order Method, Shipping Method </a:t>
            </a:r>
            <a:endParaRPr/>
          </a:p>
          <a:p>
            <a:pPr indent="0" lvl="0" marL="0" rtl="0" algn="l">
              <a:spcBef>
                <a:spcPts val="1200"/>
              </a:spcBef>
              <a:spcAft>
                <a:spcPts val="0"/>
              </a:spcAft>
              <a:buClr>
                <a:schemeClr val="dk1"/>
              </a:buClr>
              <a:buSzPts val="1600"/>
              <a:buFont typeface="Arial"/>
              <a:buNone/>
            </a:pPr>
            <a:r>
              <a:rPr b="1" lang="en-US"/>
              <a:t>Step 4: Identify the facts: </a:t>
            </a:r>
            <a:endParaRPr/>
          </a:p>
          <a:p>
            <a:pPr indent="0" lvl="0" marL="0" rtl="0" algn="l">
              <a:spcBef>
                <a:spcPts val="1200"/>
              </a:spcBef>
              <a:spcAft>
                <a:spcPts val="0"/>
              </a:spcAft>
              <a:buClr>
                <a:schemeClr val="dk1"/>
              </a:buClr>
              <a:buSzPts val="1600"/>
              <a:buFont typeface="Arial"/>
              <a:buNone/>
            </a:pPr>
            <a:r>
              <a:rPr lang="en-US"/>
              <a:t>	- The facts of the fact table are</a:t>
            </a:r>
            <a:endParaRPr/>
          </a:p>
          <a:p>
            <a:pPr indent="-285750" lvl="2" marL="1200150" rtl="0" algn="l">
              <a:spcBef>
                <a:spcPts val="1200"/>
              </a:spcBef>
              <a:spcAft>
                <a:spcPts val="0"/>
              </a:spcAft>
              <a:buClr>
                <a:schemeClr val="dk1"/>
              </a:buClr>
              <a:buSzPts val="1400"/>
              <a:buFont typeface="Arial"/>
              <a:buChar char="•"/>
            </a:pPr>
            <a:r>
              <a:rPr lang="en-US"/>
              <a:t>Sales value, Quantity ordered, Discount offered, Net Cost</a:t>
            </a:r>
            <a:endParaRPr/>
          </a:p>
          <a:p>
            <a:pPr indent="0" lvl="0" marL="0" rtl="0" algn="l">
              <a:spcBef>
                <a:spcPts val="1200"/>
              </a:spcBef>
              <a:spcAft>
                <a:spcPts val="0"/>
              </a:spcAft>
              <a:buClr>
                <a:schemeClr val="dk1"/>
              </a:buClr>
              <a:buSzPts val="1600"/>
              <a:buFont typeface="Arial"/>
              <a:buNone/>
            </a:pPr>
            <a:r>
              <a:t/>
            </a:r>
            <a:endParaRPr/>
          </a:p>
        </p:txBody>
      </p:sp>
      <p:sp>
        <p:nvSpPr>
          <p:cNvPr id="164" name="Google Shape;164;p17"/>
          <p:cNvSpPr txBox="1"/>
          <p:nvPr>
            <p:ph type="title"/>
          </p:nvPr>
        </p:nvSpPr>
        <p:spPr>
          <a:xfrm>
            <a:off x="302684" y="418354"/>
            <a:ext cx="9737787" cy="5358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a:t>Preparing a Dimensional Model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