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2"/>
  </p:notesMasterIdLst>
  <p:sldIdLst>
    <p:sldId id="275" r:id="rId2"/>
    <p:sldId id="257" r:id="rId3"/>
    <p:sldId id="282" r:id="rId4"/>
    <p:sldId id="260" r:id="rId5"/>
    <p:sldId id="261" r:id="rId6"/>
    <p:sldId id="259" r:id="rId7"/>
    <p:sldId id="284" r:id="rId8"/>
    <p:sldId id="285" r:id="rId9"/>
    <p:sldId id="258" r:id="rId10"/>
    <p:sldId id="283" r:id="rId11"/>
    <p:sldId id="311" r:id="rId12"/>
    <p:sldId id="310" r:id="rId13"/>
    <p:sldId id="286" r:id="rId14"/>
    <p:sldId id="287" r:id="rId15"/>
    <p:sldId id="262" r:id="rId16"/>
    <p:sldId id="263" r:id="rId17"/>
    <p:sldId id="264" r:id="rId18"/>
    <p:sldId id="265" r:id="rId19"/>
    <p:sldId id="266" r:id="rId20"/>
    <p:sldId id="276" r:id="rId21"/>
    <p:sldId id="277" r:id="rId22"/>
    <p:sldId id="279" r:id="rId23"/>
    <p:sldId id="280" r:id="rId24"/>
    <p:sldId id="267" r:id="rId25"/>
    <p:sldId id="291" r:id="rId26"/>
    <p:sldId id="298" r:id="rId27"/>
    <p:sldId id="299" r:id="rId28"/>
    <p:sldId id="300" r:id="rId29"/>
    <p:sldId id="301" r:id="rId30"/>
    <p:sldId id="292" r:id="rId31"/>
    <p:sldId id="295" r:id="rId32"/>
    <p:sldId id="296" r:id="rId33"/>
    <p:sldId id="297" r:id="rId34"/>
    <p:sldId id="268" r:id="rId35"/>
    <p:sldId id="269" r:id="rId36"/>
    <p:sldId id="303" r:id="rId37"/>
    <p:sldId id="304" r:id="rId38"/>
    <p:sldId id="305" r:id="rId39"/>
    <p:sldId id="306" r:id="rId40"/>
    <p:sldId id="307" r:id="rId41"/>
    <p:sldId id="308" r:id="rId42"/>
    <p:sldId id="309" r:id="rId43"/>
    <p:sldId id="302" r:id="rId44"/>
    <p:sldId id="289" r:id="rId45"/>
    <p:sldId id="270" r:id="rId46"/>
    <p:sldId id="271" r:id="rId47"/>
    <p:sldId id="290" r:id="rId48"/>
    <p:sldId id="293" r:id="rId49"/>
    <p:sldId id="281" r:id="rId50"/>
    <p:sldId id="272"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i8Ym7RAISffaVV06t0WndfkTdA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74" y="3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customschemas.google.com/relationships/presentationmetadata" Target="meta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ce30066e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ce30066e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ce30066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ce30066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dc5df66d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dc5df66d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dc5df66d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dc5df66d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dc5df66de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dc5df66de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dc5df66d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dc5df66d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dc5df66d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dc5df66d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2dc5df66d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2dc5df66d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ce30066e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ce30066e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ce30066e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ce30066e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ce30066e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ce30066e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ce30066e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ce30066e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journals.plos.org/plosone/article?id=10.1371/journal.pone.0256630" TargetMode="External"/><Relationship Id="rId2" Type="http://schemas.openxmlformats.org/officeDocument/2006/relationships/hyperlink" Target="https://www.hindawi.com/journals/wcmc/2021/5556635/" TargetMode="External"/><Relationship Id="rId1" Type="http://schemas.openxmlformats.org/officeDocument/2006/relationships/slideLayout" Target="../slideLayouts/slideLayout1.xml"/><Relationship Id="rId4" Type="http://schemas.openxmlformats.org/officeDocument/2006/relationships/hyperlink" Target="https://towardsdatascience.com/deep-learning-for-detecting-pneumonia-from-x-ray-images-fc9a3d9fdba8"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F267EEA-ECC5-9D25-C613-3FF702F3A95F}"/>
              </a:ext>
            </a:extLst>
          </p:cNvPr>
          <p:cNvSpPr txBox="1"/>
          <p:nvPr/>
        </p:nvSpPr>
        <p:spPr>
          <a:xfrm>
            <a:off x="154858" y="501446"/>
            <a:ext cx="8436077" cy="4283417"/>
          </a:xfrm>
          <a:prstGeom prst="rect">
            <a:avLst/>
          </a:prstGeom>
          <a:noFill/>
        </p:spPr>
        <p:txBody>
          <a:bodyPr wrap="square" rtlCol="0">
            <a:spAutoFit/>
          </a:bodyPr>
          <a:lstStyle/>
          <a:p>
            <a:r>
              <a:rPr lang="en-US" sz="3600" b="1" dirty="0">
                <a:solidFill>
                  <a:prstClr val="black"/>
                </a:solidFill>
                <a:latin typeface="Times New Roman" panose="02020603050405020304" pitchFamily="18" charset="0"/>
                <a:cs typeface="Times New Roman" pitchFamily="18" charset="0"/>
              </a:rPr>
              <a:t>                           ST.JOSEPH  </a:t>
            </a:r>
          </a:p>
          <a:p>
            <a:r>
              <a:rPr lang="en-US" sz="3600" b="1" dirty="0">
                <a:solidFill>
                  <a:prstClr val="black"/>
                </a:solidFill>
                <a:latin typeface="Times New Roman" panose="02020603050405020304" pitchFamily="18" charset="0"/>
                <a:cs typeface="Times New Roman" pitchFamily="18" charset="0"/>
              </a:rPr>
              <a:t>            COLLEGE  OF ENGINEERING</a:t>
            </a:r>
          </a:p>
          <a:p>
            <a:pPr marL="6350" marR="117475" indent="-6350" algn="ctr">
              <a:lnSpc>
                <a:spcPct val="107000"/>
              </a:lnSpc>
              <a:spcAft>
                <a:spcPts val="765"/>
              </a:spcAft>
            </a:pPr>
            <a:r>
              <a:rPr lang="en-IN" sz="2400" b="1" kern="100" dirty="0">
                <a:solidFill>
                  <a:srgbClr val="000000"/>
                </a:solidFill>
                <a:effectLst/>
                <a:latin typeface="Times New Roman" panose="02020603050405020304" pitchFamily="18" charset="0"/>
                <a:ea typeface="Times New Roman" panose="02020603050405020304" pitchFamily="18" charset="0"/>
              </a:rPr>
              <a:t>             ANNA</a:t>
            </a:r>
            <a:r>
              <a:rPr lang="en-IN" sz="2400" b="1" kern="100" spc="-45" dirty="0">
                <a:solidFill>
                  <a:srgbClr val="000000"/>
                </a:solidFill>
                <a:effectLst/>
                <a:latin typeface="Times New Roman" panose="02020603050405020304" pitchFamily="18" charset="0"/>
                <a:ea typeface="Times New Roman" panose="02020603050405020304" pitchFamily="18" charset="0"/>
              </a:rPr>
              <a:t> </a:t>
            </a:r>
            <a:r>
              <a:rPr lang="en-IN" sz="2400" b="1" kern="100" dirty="0">
                <a:solidFill>
                  <a:srgbClr val="000000"/>
                </a:solidFill>
                <a:effectLst/>
                <a:latin typeface="Times New Roman" panose="02020603050405020304" pitchFamily="18" charset="0"/>
                <a:ea typeface="Times New Roman" panose="02020603050405020304" pitchFamily="18" charset="0"/>
              </a:rPr>
              <a:t>UNIVERSITY- CHENNAI  600 025</a:t>
            </a:r>
            <a:endParaRPr lang="en-US" sz="2400" b="1" dirty="0">
              <a:solidFill>
                <a:prstClr val="black"/>
              </a:solidFill>
              <a:latin typeface="Times New Roman" panose="02020603050405020304" pitchFamily="18" charset="0"/>
              <a:cs typeface="Times New Roman" pitchFamily="18" charset="0"/>
            </a:endParaRPr>
          </a:p>
          <a:p>
            <a:pPr algn="ctr"/>
            <a:r>
              <a:rPr lang="en-US" sz="2400" b="1" dirty="0">
                <a:solidFill>
                  <a:schemeClr val="accent1"/>
                </a:solidFill>
                <a:latin typeface="Times New Roman"/>
                <a:ea typeface="Times New Roman"/>
                <a:cs typeface="Times New Roman"/>
                <a:sym typeface="Times New Roman"/>
              </a:rPr>
              <a:t>         </a:t>
            </a:r>
            <a:r>
              <a:rPr lang="en-US" sz="2400" dirty="0">
                <a:solidFill>
                  <a:schemeClr val="tx1"/>
                </a:solidFill>
                <a:latin typeface="Times New Roman"/>
                <a:ea typeface="Times New Roman"/>
                <a:cs typeface="Times New Roman"/>
                <a:sym typeface="Times New Roman"/>
              </a:rPr>
              <a:t>CLOUD APP FOR PNEUMONIA DETECTION</a:t>
            </a:r>
          </a:p>
          <a:p>
            <a:pPr algn="ctr"/>
            <a:r>
              <a:rPr lang="en-US" sz="2400" dirty="0">
                <a:solidFill>
                  <a:schemeClr val="tx1"/>
                </a:solidFill>
                <a:latin typeface="Times New Roman"/>
                <a:ea typeface="Times New Roman"/>
                <a:cs typeface="Times New Roman"/>
                <a:sym typeface="Times New Roman"/>
              </a:rPr>
              <a:t>     WITH GIVEN X-RAY IMAGES IN </a:t>
            </a:r>
          </a:p>
          <a:p>
            <a:pPr algn="ctr"/>
            <a:r>
              <a:rPr lang="en-US" sz="2400" dirty="0">
                <a:solidFill>
                  <a:schemeClr val="tx1"/>
                </a:solidFill>
                <a:latin typeface="Times New Roman"/>
                <a:ea typeface="Times New Roman"/>
                <a:cs typeface="Times New Roman"/>
                <a:sym typeface="Times New Roman"/>
              </a:rPr>
              <a:t>DEEP LEARNING</a:t>
            </a:r>
          </a:p>
          <a:p>
            <a:pPr algn="ctr"/>
            <a:endParaRPr lang="en-US" sz="2400" b="1" dirty="0">
              <a:solidFill>
                <a:schemeClr val="accent1"/>
              </a:solidFill>
              <a:latin typeface="Times New Roman"/>
              <a:ea typeface="Times New Roman"/>
              <a:cs typeface="Times New Roman"/>
              <a:sym typeface="Times New Roman"/>
            </a:endParaRPr>
          </a:p>
          <a:p>
            <a:pPr algn="ctr"/>
            <a:r>
              <a:rPr lang="en-US" sz="3600" b="1" dirty="0">
                <a:solidFill>
                  <a:prstClr val="black"/>
                </a:solidFill>
                <a:latin typeface="Times New Roman" panose="02020603050405020304" pitchFamily="18" charset="0"/>
                <a:cs typeface="Times New Roman" pitchFamily="18" charset="0"/>
              </a:rPr>
              <a:t>    </a:t>
            </a:r>
            <a:endParaRPr lang="en-US" sz="4000" b="1" dirty="0">
              <a:solidFill>
                <a:schemeClr val="tx2"/>
              </a:solidFill>
              <a:latin typeface="Times New Roman" panose="02020603050405020304" pitchFamily="18" charset="0"/>
              <a:cs typeface="Times New Roman" panose="02020603050405020304" pitchFamily="18" charset="0"/>
            </a:endParaRPr>
          </a:p>
          <a:p>
            <a:endParaRPr lang="en-IN" sz="3600" dirty="0"/>
          </a:p>
        </p:txBody>
      </p:sp>
      <p:sp>
        <p:nvSpPr>
          <p:cNvPr id="11" name="TextBox 10">
            <a:extLst>
              <a:ext uri="{FF2B5EF4-FFF2-40B4-BE49-F238E27FC236}">
                <a16:creationId xmlns:a16="http://schemas.microsoft.com/office/drawing/2014/main" id="{BCDE377F-9BD1-3482-8A98-141CE7DD245F}"/>
              </a:ext>
            </a:extLst>
          </p:cNvPr>
          <p:cNvSpPr txBox="1"/>
          <p:nvPr/>
        </p:nvSpPr>
        <p:spPr>
          <a:xfrm>
            <a:off x="5166269" y="3472503"/>
            <a:ext cx="3706331" cy="954107"/>
          </a:xfrm>
          <a:prstGeom prst="rect">
            <a:avLst/>
          </a:prstGeom>
          <a:noFill/>
        </p:spPr>
        <p:txBody>
          <a:bodyPr wrap="square" rtlCol="0">
            <a:spAutoFit/>
          </a:bodyPr>
          <a:lstStyle/>
          <a:p>
            <a:r>
              <a:rPr lang="en-US" b="1" dirty="0">
                <a:solidFill>
                  <a:prstClr val="black">
                    <a:lumMod val="95000"/>
                    <a:lumOff val="5000"/>
                  </a:prstClr>
                </a:solidFill>
                <a:latin typeface="Times New Roman" pitchFamily="18" charset="0"/>
                <a:cs typeface="Times New Roman" pitchFamily="18" charset="0"/>
              </a:rPr>
              <a:t>  GUIDED BY</a:t>
            </a:r>
          </a:p>
          <a:p>
            <a:r>
              <a:rPr lang="en-US" b="1" dirty="0">
                <a:solidFill>
                  <a:prstClr val="black">
                    <a:lumMod val="95000"/>
                    <a:lumOff val="5000"/>
                  </a:prstClr>
                </a:solidFill>
                <a:latin typeface="Times New Roman" pitchFamily="18" charset="0"/>
                <a:cs typeface="Times New Roman" pitchFamily="18" charset="0"/>
              </a:rPr>
              <a:t>  Mrs. M.R.SUREKHA  </a:t>
            </a:r>
            <a:r>
              <a:rPr lang="en-US" dirty="0">
                <a:solidFill>
                  <a:prstClr val="black">
                    <a:lumMod val="95000"/>
                    <a:lumOff val="5000"/>
                  </a:prstClr>
                </a:solidFill>
                <a:latin typeface="Times New Roman" pitchFamily="18" charset="0"/>
                <a:cs typeface="Times New Roman" pitchFamily="18" charset="0"/>
              </a:rPr>
              <a:t>M.E.,</a:t>
            </a:r>
          </a:p>
          <a:p>
            <a:r>
              <a:rPr lang="en-US" dirty="0">
                <a:solidFill>
                  <a:prstClr val="black">
                    <a:lumMod val="95000"/>
                    <a:lumOff val="5000"/>
                  </a:prstClr>
                </a:solidFill>
                <a:latin typeface="Times New Roman" pitchFamily="18" charset="0"/>
                <a:cs typeface="Times New Roman" pitchFamily="18" charset="0"/>
              </a:rPr>
              <a:t>  Assistant professor,</a:t>
            </a:r>
          </a:p>
          <a:p>
            <a:r>
              <a:rPr lang="en-US" dirty="0">
                <a:solidFill>
                  <a:prstClr val="black">
                    <a:lumMod val="95000"/>
                    <a:lumOff val="5000"/>
                  </a:prstClr>
                </a:solidFill>
                <a:latin typeface="Times New Roman" pitchFamily="18" charset="0"/>
                <a:cs typeface="Times New Roman" pitchFamily="18" charset="0"/>
              </a:rPr>
              <a:t>  Dept of Information Technology.</a:t>
            </a:r>
          </a:p>
        </p:txBody>
      </p:sp>
      <p:pic>
        <p:nvPicPr>
          <p:cNvPr id="12" name="Picture 11">
            <a:extLst>
              <a:ext uri="{FF2B5EF4-FFF2-40B4-BE49-F238E27FC236}">
                <a16:creationId xmlns:a16="http://schemas.microsoft.com/office/drawing/2014/main" id="{C7BD73AB-B3C0-70FA-4D75-3AC82B0C07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0" y="141249"/>
            <a:ext cx="1665249" cy="1025911"/>
          </a:xfrm>
          <a:prstGeom prst="rect">
            <a:avLst/>
          </a:prstGeom>
          <a:noFill/>
          <a:ln w="9525">
            <a:noFill/>
            <a:miter lim="800000"/>
            <a:headEnd/>
            <a:tailEnd/>
          </a:ln>
        </p:spPr>
      </p:pic>
      <p:sp>
        <p:nvSpPr>
          <p:cNvPr id="17" name="TextBox 16">
            <a:extLst>
              <a:ext uri="{FF2B5EF4-FFF2-40B4-BE49-F238E27FC236}">
                <a16:creationId xmlns:a16="http://schemas.microsoft.com/office/drawing/2014/main" id="{2B06028D-4E9D-74B1-36F1-4C33EA2636BB}"/>
              </a:ext>
            </a:extLst>
          </p:cNvPr>
          <p:cNvSpPr txBox="1"/>
          <p:nvPr/>
        </p:nvSpPr>
        <p:spPr>
          <a:xfrm>
            <a:off x="971949" y="3472503"/>
            <a:ext cx="4490884" cy="116955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BALAJI .B (212920205005)</a:t>
            </a:r>
          </a:p>
          <a:p>
            <a:r>
              <a:rPr lang="en-IN" dirty="0">
                <a:latin typeface="Times New Roman" panose="02020603050405020304" pitchFamily="18" charset="0"/>
                <a:cs typeface="Times New Roman" panose="02020603050405020304" pitchFamily="18" charset="0"/>
              </a:rPr>
              <a:t>ELAVARASAN . E (21292020205011)</a:t>
            </a:r>
          </a:p>
          <a:p>
            <a:r>
              <a:rPr lang="en-IN" dirty="0">
                <a:latin typeface="Times New Roman" panose="02020603050405020304" pitchFamily="18" charset="0"/>
                <a:cs typeface="Times New Roman" panose="02020603050405020304" pitchFamily="18" charset="0"/>
              </a:rPr>
              <a:t>KARTHICK . S (212920205025)</a:t>
            </a:r>
          </a:p>
          <a:p>
            <a:r>
              <a:rPr lang="en-IN" dirty="0">
                <a:latin typeface="Times New Roman" panose="02020603050405020304" pitchFamily="18" charset="0"/>
                <a:cs typeface="Times New Roman" panose="02020603050405020304" pitchFamily="18" charset="0"/>
              </a:rPr>
              <a:t>SYED AKRAM. S (212920205055)</a:t>
            </a:r>
            <a:endParaRPr lang="en-IN" dirty="0"/>
          </a:p>
        </p:txBody>
      </p:sp>
      <p:pic>
        <p:nvPicPr>
          <p:cNvPr id="2" name="Picture 1">
            <a:extLst>
              <a:ext uri="{FF2B5EF4-FFF2-40B4-BE49-F238E27FC236}">
                <a16:creationId xmlns:a16="http://schemas.microsoft.com/office/drawing/2014/main" id="{86F90766-CADD-6B22-5909-1C27082D02C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0790" y="330641"/>
            <a:ext cx="1156010" cy="736159"/>
          </a:xfrm>
          <a:prstGeom prst="rect">
            <a:avLst/>
          </a:prstGeom>
          <a:noFill/>
        </p:spPr>
      </p:pic>
    </p:spTree>
    <p:extLst>
      <p:ext uri="{BB962C8B-B14F-4D97-AF65-F5344CB8AC3E}">
        <p14:creationId xmlns:p14="http://schemas.microsoft.com/office/powerpoint/2010/main" val="3331253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C832-F4EF-F0CB-709F-7CF65D6A757F}"/>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CNN SYSTEM ARCHITECTURE </a:t>
            </a:r>
          </a:p>
        </p:txBody>
      </p:sp>
      <p:sp>
        <p:nvSpPr>
          <p:cNvPr id="3" name="Text Placeholder 2">
            <a:extLst>
              <a:ext uri="{FF2B5EF4-FFF2-40B4-BE49-F238E27FC236}">
                <a16:creationId xmlns:a16="http://schemas.microsoft.com/office/drawing/2014/main" id="{C3527FA9-6F96-E9D1-EFD9-BEBC87D0C3E9}"/>
              </a:ext>
            </a:extLst>
          </p:cNvPr>
          <p:cNvSpPr>
            <a:spLocks noGrp="1"/>
          </p:cNvSpPr>
          <p:nvPr>
            <p:ph type="body" idx="1"/>
          </p:nvPr>
        </p:nvSpPr>
        <p:spPr>
          <a:xfrm>
            <a:off x="468007" y="1528309"/>
            <a:ext cx="8520600" cy="3416400"/>
          </a:xfrm>
        </p:spPr>
        <p:txBody>
          <a:bodyPr/>
          <a:lstStyle/>
          <a:p>
            <a:pPr marL="114300" indent="0">
              <a:buNone/>
            </a:pPr>
            <a:endParaRPr lang="en-IN" dirty="0"/>
          </a:p>
        </p:txBody>
      </p:sp>
      <p:pic>
        <p:nvPicPr>
          <p:cNvPr id="4" name="Picture 3">
            <a:extLst>
              <a:ext uri="{FF2B5EF4-FFF2-40B4-BE49-F238E27FC236}">
                <a16:creationId xmlns:a16="http://schemas.microsoft.com/office/drawing/2014/main" id="{BE0ECE6C-CE3B-066E-9E40-41E0FCC7AB17}"/>
              </a:ext>
            </a:extLst>
          </p:cNvPr>
          <p:cNvPicPr/>
          <p:nvPr/>
        </p:nvPicPr>
        <p:blipFill>
          <a:blip r:embed="rId2"/>
          <a:stretch>
            <a:fillRect/>
          </a:stretch>
        </p:blipFill>
        <p:spPr>
          <a:xfrm>
            <a:off x="534306" y="1528309"/>
            <a:ext cx="7523356" cy="3040566"/>
          </a:xfrm>
          <a:prstGeom prst="rect">
            <a:avLst/>
          </a:prstGeom>
        </p:spPr>
      </p:pic>
    </p:spTree>
    <p:extLst>
      <p:ext uri="{BB962C8B-B14F-4D97-AF65-F5344CB8AC3E}">
        <p14:creationId xmlns:p14="http://schemas.microsoft.com/office/powerpoint/2010/main" val="31080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D942-1267-B206-3172-B952C41A35A7}"/>
              </a:ext>
            </a:extLst>
          </p:cNvPr>
          <p:cNvSpPr>
            <a:spLocks noGrp="1"/>
          </p:cNvSpPr>
          <p:nvPr>
            <p:ph type="title"/>
          </p:nvPr>
        </p:nvSpPr>
        <p:spPr/>
        <p:txBody>
          <a:bodyPr>
            <a:normAutofit/>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CNN with vgg16 </a:t>
            </a:r>
            <a:endParaRPr lang="en-IN" b="1" dirty="0"/>
          </a:p>
        </p:txBody>
      </p:sp>
      <p:pic>
        <p:nvPicPr>
          <p:cNvPr id="4" name="Picture 3">
            <a:extLst>
              <a:ext uri="{FF2B5EF4-FFF2-40B4-BE49-F238E27FC236}">
                <a16:creationId xmlns:a16="http://schemas.microsoft.com/office/drawing/2014/main" id="{10F873E8-DA0C-E561-BF40-65CF9CD7FD2B}"/>
              </a:ext>
            </a:extLst>
          </p:cNvPr>
          <p:cNvPicPr/>
          <p:nvPr/>
        </p:nvPicPr>
        <p:blipFill>
          <a:blip r:embed="rId2"/>
          <a:stretch>
            <a:fillRect/>
          </a:stretch>
        </p:blipFill>
        <p:spPr>
          <a:xfrm>
            <a:off x="1356360" y="1099058"/>
            <a:ext cx="5943600" cy="2616200"/>
          </a:xfrm>
          <a:prstGeom prst="rect">
            <a:avLst/>
          </a:prstGeom>
        </p:spPr>
      </p:pic>
    </p:spTree>
    <p:extLst>
      <p:ext uri="{BB962C8B-B14F-4D97-AF65-F5344CB8AC3E}">
        <p14:creationId xmlns:p14="http://schemas.microsoft.com/office/powerpoint/2010/main" val="281836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321B-3FD6-FFC8-7289-7D6CA8EB87C5}"/>
              </a:ext>
            </a:extLst>
          </p:cNvPr>
          <p:cNvSpPr>
            <a:spLocks noGrp="1"/>
          </p:cNvSpPr>
          <p:nvPr>
            <p:ph type="title"/>
          </p:nvPr>
        </p:nvSpPr>
        <p:spPr>
          <a:xfrm>
            <a:off x="311700" y="371857"/>
            <a:ext cx="8520600" cy="530352"/>
          </a:xfrm>
        </p:spPr>
        <p:txBody>
          <a:bodyPr>
            <a:normAutofit/>
          </a:bodyPr>
          <a:lstStyle/>
          <a:p>
            <a:pPr algn="ctr"/>
            <a:r>
              <a:rPr lang="en-IN" sz="1800" b="1" dirty="0">
                <a:solidFill>
                  <a:srgbClr val="000000"/>
                </a:solidFill>
                <a:effectLst/>
                <a:latin typeface="Times New Roman" panose="02020603050405020304" pitchFamily="18" charset="0"/>
                <a:ea typeface="Times New Roman" panose="02020603050405020304" pitchFamily="18" charset="0"/>
              </a:rPr>
              <a:t> CNN with resnet50 </a:t>
            </a:r>
            <a:endParaRPr lang="en-IN" b="1" dirty="0"/>
          </a:p>
        </p:txBody>
      </p:sp>
      <p:pic>
        <p:nvPicPr>
          <p:cNvPr id="4" name="Picture 3">
            <a:extLst>
              <a:ext uri="{FF2B5EF4-FFF2-40B4-BE49-F238E27FC236}">
                <a16:creationId xmlns:a16="http://schemas.microsoft.com/office/drawing/2014/main" id="{0C2A8CC8-95F4-722F-252A-DEFC5E7A713F}"/>
              </a:ext>
            </a:extLst>
          </p:cNvPr>
          <p:cNvPicPr/>
          <p:nvPr/>
        </p:nvPicPr>
        <p:blipFill>
          <a:blip r:embed="rId2"/>
          <a:stretch>
            <a:fillRect/>
          </a:stretch>
        </p:blipFill>
        <p:spPr>
          <a:xfrm>
            <a:off x="1600200" y="850582"/>
            <a:ext cx="5943600" cy="3442335"/>
          </a:xfrm>
          <a:prstGeom prst="rect">
            <a:avLst/>
          </a:prstGeom>
        </p:spPr>
      </p:pic>
    </p:spTree>
    <p:extLst>
      <p:ext uri="{BB962C8B-B14F-4D97-AF65-F5344CB8AC3E}">
        <p14:creationId xmlns:p14="http://schemas.microsoft.com/office/powerpoint/2010/main" val="1639610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8C17-76BA-F58B-239D-228E68B5CD52}"/>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UML DIAGRAM</a:t>
            </a:r>
          </a:p>
        </p:txBody>
      </p:sp>
      <p:pic>
        <p:nvPicPr>
          <p:cNvPr id="4" name="Picture 3">
            <a:extLst>
              <a:ext uri="{FF2B5EF4-FFF2-40B4-BE49-F238E27FC236}">
                <a16:creationId xmlns:a16="http://schemas.microsoft.com/office/drawing/2014/main" id="{9F693BA4-DA78-CDEA-DEB9-990E78031F17}"/>
              </a:ext>
            </a:extLst>
          </p:cNvPr>
          <p:cNvPicPr/>
          <p:nvPr/>
        </p:nvPicPr>
        <p:blipFill>
          <a:blip r:embed="rId2"/>
          <a:stretch>
            <a:fillRect/>
          </a:stretch>
        </p:blipFill>
        <p:spPr>
          <a:xfrm>
            <a:off x="1687551" y="1017725"/>
            <a:ext cx="5471532" cy="4093116"/>
          </a:xfrm>
          <a:prstGeom prst="rect">
            <a:avLst/>
          </a:prstGeom>
        </p:spPr>
      </p:pic>
    </p:spTree>
    <p:extLst>
      <p:ext uri="{BB962C8B-B14F-4D97-AF65-F5344CB8AC3E}">
        <p14:creationId xmlns:p14="http://schemas.microsoft.com/office/powerpoint/2010/main" val="387145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C8F1-BFD2-A751-37E0-933F70CFC8FE}"/>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ACTIVITY  DIAGRAM </a:t>
            </a:r>
          </a:p>
        </p:txBody>
      </p:sp>
      <p:pic>
        <p:nvPicPr>
          <p:cNvPr id="4" name="Picture 3">
            <a:extLst>
              <a:ext uri="{FF2B5EF4-FFF2-40B4-BE49-F238E27FC236}">
                <a16:creationId xmlns:a16="http://schemas.microsoft.com/office/drawing/2014/main" id="{5E22DBDF-48EE-4F46-5416-D6AD6DEFFAFA}"/>
              </a:ext>
            </a:extLst>
          </p:cNvPr>
          <p:cNvPicPr/>
          <p:nvPr/>
        </p:nvPicPr>
        <p:blipFill>
          <a:blip r:embed="rId2"/>
          <a:stretch>
            <a:fillRect/>
          </a:stretch>
        </p:blipFill>
        <p:spPr>
          <a:xfrm>
            <a:off x="2326888" y="1152474"/>
            <a:ext cx="3437828" cy="3824571"/>
          </a:xfrm>
          <a:prstGeom prst="rect">
            <a:avLst/>
          </a:prstGeom>
        </p:spPr>
      </p:pic>
    </p:spTree>
    <p:extLst>
      <p:ext uri="{BB962C8B-B14F-4D97-AF65-F5344CB8AC3E}">
        <p14:creationId xmlns:p14="http://schemas.microsoft.com/office/powerpoint/2010/main" val="366509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p:nvPr/>
        </p:nvSpPr>
        <p:spPr>
          <a:xfrm>
            <a:off x="2401950" y="942913"/>
            <a:ext cx="4340100" cy="1108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3000" b="1" dirty="0">
                <a:latin typeface="Times New Roman"/>
                <a:ea typeface="Times New Roman"/>
                <a:cs typeface="Times New Roman"/>
                <a:sym typeface="Times New Roman"/>
              </a:rPr>
              <a:t>DOMAIN</a:t>
            </a:r>
            <a:endParaRPr sz="3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000"/>
              <a:buFont typeface="Arial"/>
              <a:buNone/>
            </a:pPr>
            <a:r>
              <a:rPr lang="en" sz="3000" b="1" i="0" u="none" strike="noStrike" cap="none" dirty="0">
                <a:solidFill>
                  <a:srgbClr val="B45F06"/>
                </a:solidFill>
                <a:latin typeface="Times New Roman"/>
                <a:ea typeface="Times New Roman"/>
                <a:cs typeface="Times New Roman"/>
                <a:sym typeface="Times New Roman"/>
              </a:rPr>
              <a:t>Deep Learning(CNN)</a:t>
            </a:r>
            <a:endParaRPr sz="3000" b="1" i="0" u="none" strike="noStrike" cap="none" dirty="0">
              <a:solidFill>
                <a:srgbClr val="B45F06"/>
              </a:solidFill>
              <a:latin typeface="Times New Roman"/>
              <a:ea typeface="Times New Roman"/>
              <a:cs typeface="Times New Roman"/>
              <a:sym typeface="Times New Roman"/>
            </a:endParaRPr>
          </a:p>
        </p:txBody>
      </p:sp>
      <p:sp>
        <p:nvSpPr>
          <p:cNvPr id="94" name="Google Shape;94;p3"/>
          <p:cNvSpPr txBox="1"/>
          <p:nvPr/>
        </p:nvSpPr>
        <p:spPr>
          <a:xfrm>
            <a:off x="1684800" y="2353163"/>
            <a:ext cx="5774400"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 sz="2400" b="1" dirty="0">
                <a:latin typeface="Times New Roman"/>
                <a:ea typeface="Times New Roman"/>
                <a:cs typeface="Times New Roman"/>
                <a:sym typeface="Times New Roman"/>
              </a:rPr>
              <a:t>ALGORITHM</a:t>
            </a:r>
            <a:endParaRPr sz="2400" b="1" i="0" u="none" strike="noStrike" cap="none" dirty="0">
              <a:solidFill>
                <a:srgbClr val="000000"/>
              </a:solidFill>
              <a:latin typeface="Times New Roman"/>
              <a:ea typeface="Times New Roman"/>
              <a:cs typeface="Times New Roman"/>
              <a:sym typeface="Times New Roman"/>
            </a:endParaRPr>
          </a:p>
        </p:txBody>
      </p:sp>
      <p:sp>
        <p:nvSpPr>
          <p:cNvPr id="95" name="Google Shape;95;p3"/>
          <p:cNvSpPr txBox="1"/>
          <p:nvPr/>
        </p:nvSpPr>
        <p:spPr>
          <a:xfrm>
            <a:off x="1396050" y="3754175"/>
            <a:ext cx="63519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25000"/>
              </a:lnSpc>
              <a:spcBef>
                <a:spcPts val="1800"/>
              </a:spcBef>
              <a:spcAft>
                <a:spcPts val="1200"/>
              </a:spcAft>
              <a:buClr>
                <a:srgbClr val="000000"/>
              </a:buClr>
              <a:buSzPts val="1700"/>
              <a:buFont typeface="Arial"/>
              <a:buNone/>
            </a:pPr>
            <a:r>
              <a:rPr lang="en" sz="1700" b="1" i="0" u="none" strike="noStrike" cap="none" dirty="0">
                <a:solidFill>
                  <a:srgbClr val="24292F"/>
                </a:solidFill>
                <a:highlight>
                  <a:srgbClr val="FFFFFF"/>
                </a:highlight>
                <a:latin typeface="Times New Roman"/>
                <a:ea typeface="Times New Roman"/>
                <a:cs typeface="Times New Roman"/>
                <a:sym typeface="Times New Roman"/>
              </a:rPr>
              <a:t>Dependencies : </a:t>
            </a:r>
            <a:r>
              <a:rPr lang="en" sz="1200" i="0" u="none" strike="noStrike" cap="none" dirty="0">
                <a:solidFill>
                  <a:srgbClr val="24292F"/>
                </a:solidFill>
                <a:highlight>
                  <a:srgbClr val="FFFFFF"/>
                </a:highlight>
                <a:latin typeface="Times New Roman"/>
                <a:ea typeface="Times New Roman"/>
                <a:cs typeface="Times New Roman"/>
                <a:sym typeface="Times New Roman"/>
              </a:rPr>
              <a:t>Python 3, OpenCV, Tensorflow</a:t>
            </a:r>
            <a:endParaRPr sz="1700" b="1" i="0" u="none" strike="noStrike" cap="none" dirty="0">
              <a:solidFill>
                <a:srgbClr val="24292F"/>
              </a:solidFill>
              <a:highlight>
                <a:srgbClr val="FFFFFF"/>
              </a:highlight>
              <a:latin typeface="Times New Roman"/>
              <a:ea typeface="Times New Roman"/>
              <a:cs typeface="Times New Roman"/>
              <a:sym typeface="Times New Roman"/>
            </a:endParaRPr>
          </a:p>
        </p:txBody>
      </p:sp>
      <p:sp>
        <p:nvSpPr>
          <p:cNvPr id="96" name="Google Shape;96;p3"/>
          <p:cNvSpPr txBox="1"/>
          <p:nvPr/>
        </p:nvSpPr>
        <p:spPr>
          <a:xfrm>
            <a:off x="1396050" y="2999675"/>
            <a:ext cx="6351900" cy="569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1800"/>
              </a:spcBef>
              <a:spcAft>
                <a:spcPts val="1200"/>
              </a:spcAft>
              <a:buClr>
                <a:srgbClr val="000000"/>
              </a:buClr>
              <a:buSzPts val="2500"/>
              <a:buFont typeface="Arial"/>
              <a:buNone/>
            </a:pPr>
            <a:r>
              <a:rPr lang="en" sz="2500" b="1" i="0" u="none" strike="noStrike" cap="none" dirty="0">
                <a:solidFill>
                  <a:srgbClr val="B45F06"/>
                </a:solidFill>
                <a:highlight>
                  <a:srgbClr val="FFFFFF"/>
                </a:highlight>
                <a:latin typeface="Times New Roman"/>
                <a:ea typeface="Times New Roman"/>
                <a:cs typeface="Times New Roman"/>
                <a:sym typeface="Times New Roman"/>
              </a:rPr>
              <a:t>CNN with vgg16</a:t>
            </a:r>
            <a:r>
              <a:rPr lang="en" sz="2500" b="1" i="0" u="none" strike="noStrike" cap="none" dirty="0">
                <a:solidFill>
                  <a:srgbClr val="24292F"/>
                </a:solidFill>
                <a:highlight>
                  <a:srgbClr val="FFFFFF"/>
                </a:highlight>
                <a:latin typeface="Times New Roman"/>
                <a:ea typeface="Times New Roman"/>
                <a:cs typeface="Times New Roman"/>
                <a:sym typeface="Times New Roman"/>
              </a:rPr>
              <a:t> | </a:t>
            </a:r>
            <a:r>
              <a:rPr lang="en" sz="2500" b="1" i="0" u="none" strike="noStrike" cap="none" dirty="0">
                <a:solidFill>
                  <a:srgbClr val="B45F06"/>
                </a:solidFill>
                <a:highlight>
                  <a:srgbClr val="FFFFFF"/>
                </a:highlight>
                <a:latin typeface="Times New Roman"/>
                <a:ea typeface="Times New Roman"/>
                <a:cs typeface="Times New Roman"/>
                <a:sym typeface="Times New Roman"/>
              </a:rPr>
              <a:t>CNN with resnet50</a:t>
            </a:r>
            <a:r>
              <a:rPr lang="en" sz="2500" b="1" i="0" u="none" strike="noStrike" cap="none" dirty="0">
                <a:solidFill>
                  <a:srgbClr val="24292F"/>
                </a:solidFill>
                <a:highlight>
                  <a:srgbClr val="FFFFFF"/>
                </a:highlight>
                <a:latin typeface="Times New Roman"/>
                <a:ea typeface="Times New Roman"/>
                <a:cs typeface="Times New Roman"/>
                <a:sym typeface="Times New Roman"/>
              </a:rPr>
              <a:t> | </a:t>
            </a:r>
            <a:r>
              <a:rPr lang="en" sz="2500" b="1" i="0" u="none" strike="noStrike" cap="none" dirty="0">
                <a:solidFill>
                  <a:srgbClr val="B45F06"/>
                </a:solidFill>
                <a:highlight>
                  <a:srgbClr val="FFFFFF"/>
                </a:highlight>
                <a:latin typeface="Times New Roman"/>
                <a:ea typeface="Times New Roman"/>
                <a:cs typeface="Times New Roman"/>
                <a:sym typeface="Times New Roman"/>
              </a:rPr>
              <a:t>Unet</a:t>
            </a:r>
            <a:endParaRPr sz="2500" b="1" i="0" u="none" strike="noStrike" cap="none" dirty="0">
              <a:solidFill>
                <a:srgbClr val="B45F06"/>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12ce30066ed_0_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0"/>
              </a:spcAft>
              <a:buClr>
                <a:schemeClr val="dk1"/>
              </a:buClr>
              <a:buSzPts val="1100"/>
              <a:buFont typeface="Arial"/>
              <a:buNone/>
            </a:pPr>
            <a:r>
              <a:rPr lang="en" sz="2500" b="1" dirty="0">
                <a:solidFill>
                  <a:srgbClr val="B45F06"/>
                </a:solidFill>
                <a:highlight>
                  <a:srgbClr val="FFFFFF"/>
                </a:highlight>
              </a:rPr>
              <a:t>CNN with vgg16</a:t>
            </a:r>
            <a:r>
              <a:rPr lang="en" sz="2500" b="1" dirty="0">
                <a:solidFill>
                  <a:srgbClr val="24292F"/>
                </a:solidFill>
                <a:highlight>
                  <a:srgbClr val="FFFFFF"/>
                </a:highlight>
              </a:rPr>
              <a:t> | </a:t>
            </a:r>
            <a:r>
              <a:rPr lang="en" sz="2500" b="1" dirty="0">
                <a:solidFill>
                  <a:srgbClr val="B45F06"/>
                </a:solidFill>
                <a:highlight>
                  <a:srgbClr val="FFFFFF"/>
                </a:highlight>
              </a:rPr>
              <a:t>CNN with resnet50</a:t>
            </a:r>
            <a:r>
              <a:rPr lang="en" sz="2500" b="1" dirty="0">
                <a:solidFill>
                  <a:srgbClr val="24292F"/>
                </a:solidFill>
                <a:highlight>
                  <a:srgbClr val="FFFFFF"/>
                </a:highlight>
              </a:rPr>
              <a:t> | </a:t>
            </a:r>
            <a:r>
              <a:rPr lang="en" sz="2500" b="1" dirty="0">
                <a:solidFill>
                  <a:srgbClr val="B45F06"/>
                </a:solidFill>
                <a:highlight>
                  <a:srgbClr val="FFFFFF"/>
                </a:highlight>
              </a:rPr>
              <a:t>Unet</a:t>
            </a:r>
            <a:endParaRPr sz="2500" b="1" dirty="0">
              <a:solidFill>
                <a:srgbClr val="B45F06"/>
              </a:solidFill>
              <a:highlight>
                <a:srgbClr val="FFFFFF"/>
              </a:highlight>
            </a:endParaRPr>
          </a:p>
          <a:p>
            <a:pPr marL="0" lvl="0" indent="0" algn="l" rtl="0">
              <a:spcBef>
                <a:spcPts val="1200"/>
              </a:spcBef>
              <a:spcAft>
                <a:spcPts val="0"/>
              </a:spcAft>
              <a:buNone/>
            </a:pPr>
            <a:endParaRPr sz="2500" dirty="0"/>
          </a:p>
        </p:txBody>
      </p:sp>
      <p:pic>
        <p:nvPicPr>
          <p:cNvPr id="102" name="Google Shape;102;g12ce30066ed_0_33"/>
          <p:cNvPicPr preferRelativeResize="0"/>
          <p:nvPr/>
        </p:nvPicPr>
        <p:blipFill>
          <a:blip r:embed="rId3">
            <a:alphaModFix/>
          </a:blip>
          <a:stretch>
            <a:fillRect/>
          </a:stretch>
        </p:blipFill>
        <p:spPr>
          <a:xfrm>
            <a:off x="4770375" y="1595395"/>
            <a:ext cx="4260299" cy="2397755"/>
          </a:xfrm>
          <a:prstGeom prst="rect">
            <a:avLst/>
          </a:prstGeom>
          <a:noFill/>
          <a:ln>
            <a:noFill/>
          </a:ln>
        </p:spPr>
      </p:pic>
      <p:sp>
        <p:nvSpPr>
          <p:cNvPr id="103" name="Google Shape;103;g12ce30066ed_0_33"/>
          <p:cNvSpPr txBox="1"/>
          <p:nvPr/>
        </p:nvSpPr>
        <p:spPr>
          <a:xfrm>
            <a:off x="311700" y="1850775"/>
            <a:ext cx="4095000" cy="2166717"/>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Wingdings" panose="05000000000000000000" pitchFamily="2" charset="2"/>
              <a:buChar char="Ø"/>
            </a:pPr>
            <a:r>
              <a:rPr lang="en" sz="1600" dirty="0">
                <a:solidFill>
                  <a:srgbClr val="202124"/>
                </a:solidFill>
                <a:highlight>
                  <a:srgbClr val="FFFFFF"/>
                </a:highlight>
                <a:latin typeface="Times New Roman"/>
                <a:ea typeface="Times New Roman"/>
                <a:cs typeface="Times New Roman"/>
                <a:sym typeface="Times New Roman"/>
              </a:rPr>
              <a:t>VGG16 is a </a:t>
            </a:r>
            <a:r>
              <a:rPr lang="en" sz="1600" b="1" dirty="0">
                <a:solidFill>
                  <a:srgbClr val="202124"/>
                </a:solidFill>
                <a:highlight>
                  <a:srgbClr val="FFFFFF"/>
                </a:highlight>
                <a:latin typeface="Times New Roman"/>
                <a:ea typeface="Times New Roman"/>
                <a:cs typeface="Times New Roman"/>
                <a:sym typeface="Times New Roman"/>
              </a:rPr>
              <a:t>convolution neural net (CNN) architecture</a:t>
            </a:r>
            <a:r>
              <a:rPr lang="en" sz="1600" dirty="0">
                <a:solidFill>
                  <a:srgbClr val="202124"/>
                </a:solidFill>
                <a:highlight>
                  <a:srgbClr val="FFFFFF"/>
                </a:highlight>
                <a:latin typeface="Times New Roman"/>
                <a:ea typeface="Times New Roman"/>
                <a:cs typeface="Times New Roman"/>
                <a:sym typeface="Times New Roman"/>
              </a:rPr>
              <a:t> which was used to win ILSVR (Imagenet) competition in 2014.</a:t>
            </a:r>
          </a:p>
          <a:p>
            <a:pPr marL="285750" lvl="0" indent="-285750" algn="just" rtl="0">
              <a:lnSpc>
                <a:spcPct val="115000"/>
              </a:lnSpc>
              <a:spcBef>
                <a:spcPts val="0"/>
              </a:spcBef>
              <a:spcAft>
                <a:spcPts val="0"/>
              </a:spcAft>
              <a:buFont typeface="Wingdings" panose="05000000000000000000" pitchFamily="2" charset="2"/>
              <a:buChar char="Ø"/>
            </a:pPr>
            <a:endParaRPr sz="1600" dirty="0">
              <a:solidFill>
                <a:srgbClr val="202124"/>
              </a:solidFill>
              <a:highlight>
                <a:srgbClr val="FFFFFF"/>
              </a:highlight>
              <a:latin typeface="Times New Roman"/>
              <a:ea typeface="Times New Roman"/>
              <a:cs typeface="Times New Roman"/>
              <a:sym typeface="Times New Roman"/>
            </a:endParaRPr>
          </a:p>
          <a:p>
            <a:pPr marL="285750" lvl="0" indent="-285750" algn="just" rtl="0">
              <a:lnSpc>
                <a:spcPct val="115000"/>
              </a:lnSpc>
              <a:spcBef>
                <a:spcPts val="0"/>
              </a:spcBef>
              <a:spcAft>
                <a:spcPts val="0"/>
              </a:spcAft>
              <a:buFont typeface="Wingdings" panose="05000000000000000000" pitchFamily="2" charset="2"/>
              <a:buChar char="Ø"/>
            </a:pPr>
            <a:r>
              <a:rPr lang="en" sz="1600" dirty="0">
                <a:solidFill>
                  <a:srgbClr val="202124"/>
                </a:solidFill>
                <a:highlight>
                  <a:srgbClr val="FFFFFF"/>
                </a:highlight>
                <a:latin typeface="Times New Roman"/>
                <a:ea typeface="Times New Roman"/>
                <a:cs typeface="Times New Roman"/>
                <a:sym typeface="Times New Roman"/>
              </a:rPr>
              <a:t>It is considered to be one of the excellent vision model architecture till date</a:t>
            </a:r>
            <a:endParaRPr sz="1600" dirty="0">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12ce30066ed_0_45"/>
          <p:cNvSpPr txBox="1">
            <a:spLocks noGrp="1"/>
          </p:cNvSpPr>
          <p:nvPr>
            <p:ph type="title"/>
          </p:nvPr>
        </p:nvSpPr>
        <p:spPr>
          <a:xfrm>
            <a:off x="311700" y="445025"/>
            <a:ext cx="66741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0"/>
              </a:spcAft>
              <a:buClr>
                <a:schemeClr val="dk1"/>
              </a:buClr>
              <a:buSzPts val="1100"/>
              <a:buFont typeface="Arial"/>
              <a:buNone/>
            </a:pPr>
            <a:r>
              <a:rPr lang="en" sz="2500" b="1" dirty="0">
                <a:solidFill>
                  <a:srgbClr val="B45F06"/>
                </a:solidFill>
                <a:highlight>
                  <a:srgbClr val="FFFFFF"/>
                </a:highlight>
                <a:latin typeface="Times New Roman"/>
                <a:ea typeface="Times New Roman"/>
                <a:cs typeface="Times New Roman"/>
                <a:sym typeface="Times New Roman"/>
              </a:rPr>
              <a:t>CNN with vgg16</a:t>
            </a:r>
            <a:r>
              <a:rPr lang="en" sz="2500" b="1" dirty="0">
                <a:solidFill>
                  <a:srgbClr val="24292F"/>
                </a:solidFill>
                <a:highlight>
                  <a:srgbClr val="FFFFFF"/>
                </a:highlight>
                <a:latin typeface="Times New Roman"/>
                <a:ea typeface="Times New Roman"/>
                <a:cs typeface="Times New Roman"/>
                <a:sym typeface="Times New Roman"/>
              </a:rPr>
              <a:t> | </a:t>
            </a:r>
            <a:r>
              <a:rPr lang="en" sz="2500" b="1" dirty="0">
                <a:solidFill>
                  <a:srgbClr val="B45F06"/>
                </a:solidFill>
                <a:highlight>
                  <a:srgbClr val="FFFFFF"/>
                </a:highlight>
                <a:latin typeface="Times New Roman"/>
                <a:ea typeface="Times New Roman"/>
                <a:cs typeface="Times New Roman"/>
                <a:sym typeface="Times New Roman"/>
              </a:rPr>
              <a:t>CNN with resnet50</a:t>
            </a:r>
            <a:r>
              <a:rPr lang="en" sz="2500" b="1" dirty="0">
                <a:solidFill>
                  <a:srgbClr val="24292F"/>
                </a:solidFill>
                <a:highlight>
                  <a:srgbClr val="FFFFFF"/>
                </a:highlight>
                <a:latin typeface="Times New Roman"/>
                <a:ea typeface="Times New Roman"/>
                <a:cs typeface="Times New Roman"/>
                <a:sym typeface="Times New Roman"/>
              </a:rPr>
              <a:t> | </a:t>
            </a:r>
            <a:r>
              <a:rPr lang="en" sz="2500" b="1" dirty="0">
                <a:solidFill>
                  <a:srgbClr val="B45F06"/>
                </a:solidFill>
                <a:highlight>
                  <a:srgbClr val="FFFFFF"/>
                </a:highlight>
                <a:latin typeface="Times New Roman"/>
                <a:ea typeface="Times New Roman"/>
                <a:cs typeface="Times New Roman"/>
                <a:sym typeface="Times New Roman"/>
              </a:rPr>
              <a:t>Unet</a:t>
            </a:r>
            <a:endParaRPr sz="2500" b="1" dirty="0">
              <a:solidFill>
                <a:srgbClr val="B45F06"/>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2500" b="1" dirty="0"/>
          </a:p>
        </p:txBody>
      </p:sp>
      <p:sp>
        <p:nvSpPr>
          <p:cNvPr id="109" name="Google Shape;109;g12ce30066ed_0_45"/>
          <p:cNvSpPr txBox="1">
            <a:spLocks noGrp="1"/>
          </p:cNvSpPr>
          <p:nvPr>
            <p:ph type="body" idx="1"/>
          </p:nvPr>
        </p:nvSpPr>
        <p:spPr>
          <a:xfrm>
            <a:off x="311700" y="1549200"/>
            <a:ext cx="5738700" cy="3416400"/>
          </a:xfrm>
          <a:prstGeom prst="rect">
            <a:avLst/>
          </a:prstGeom>
        </p:spPr>
        <p:txBody>
          <a:bodyPr spcFirstLastPara="1" wrap="square" lIns="91425" tIns="91425" rIns="91425" bIns="91425" anchor="t" anchorCtr="0">
            <a:noAutofit/>
          </a:bodyPr>
          <a:lstStyle/>
          <a:p>
            <a:pPr marL="342900" lvl="0" algn="just" rtl="0">
              <a:spcBef>
                <a:spcPts val="0"/>
              </a:spcBef>
              <a:spcAft>
                <a:spcPts val="0"/>
              </a:spcAft>
              <a:buClr>
                <a:schemeClr val="dk1"/>
              </a:buClr>
              <a:buSzPts val="1100"/>
              <a:buFont typeface="Wingdings" panose="05000000000000000000" pitchFamily="2" charset="2"/>
              <a:buChar char="Ø"/>
            </a:pPr>
            <a:r>
              <a:rPr lang="en" sz="1600" dirty="0">
                <a:solidFill>
                  <a:srgbClr val="202124"/>
                </a:solidFill>
                <a:highlight>
                  <a:srgbClr val="FFFFFF"/>
                </a:highlight>
                <a:latin typeface="Times New Roman"/>
                <a:ea typeface="Times New Roman"/>
                <a:cs typeface="Times New Roman"/>
                <a:sym typeface="Times New Roman"/>
              </a:rPr>
              <a:t>ResNet-50 is </a:t>
            </a:r>
            <a:r>
              <a:rPr lang="en" sz="1600" b="1" dirty="0">
                <a:solidFill>
                  <a:srgbClr val="202124"/>
                </a:solidFill>
                <a:highlight>
                  <a:srgbClr val="FFFFFF"/>
                </a:highlight>
                <a:latin typeface="Times New Roman"/>
                <a:ea typeface="Times New Roman"/>
                <a:cs typeface="Times New Roman"/>
                <a:sym typeface="Times New Roman"/>
              </a:rPr>
              <a:t>a Cnn That Is 50 layers deep</a:t>
            </a:r>
            <a:r>
              <a:rPr lang="en" sz="1600" dirty="0">
                <a:solidFill>
                  <a:srgbClr val="202124"/>
                </a:solidFill>
                <a:highlight>
                  <a:srgbClr val="FFFFFF"/>
                </a:highlight>
                <a:latin typeface="Times New Roman"/>
                <a:ea typeface="Times New Roman"/>
                <a:cs typeface="Times New Roman"/>
                <a:sym typeface="Times New Roman"/>
              </a:rPr>
              <a:t>. the network trained on more than a million images from the ImageNet database.</a:t>
            </a:r>
          </a:p>
          <a:p>
            <a:pPr marL="285750" lvl="0" indent="-285750" algn="just" rtl="0">
              <a:spcBef>
                <a:spcPts val="0"/>
              </a:spcBef>
              <a:spcAft>
                <a:spcPts val="0"/>
              </a:spcAft>
              <a:buClr>
                <a:schemeClr val="dk1"/>
              </a:buClr>
              <a:buSzPts val="1100"/>
              <a:buFont typeface="Wingdings" panose="05000000000000000000" pitchFamily="2" charset="2"/>
              <a:buChar char="Ø"/>
            </a:pPr>
            <a:endParaRPr sz="1600" dirty="0">
              <a:solidFill>
                <a:srgbClr val="202124"/>
              </a:solidFill>
              <a:highlight>
                <a:srgbClr val="FFFFFF"/>
              </a:highlight>
              <a:latin typeface="Times New Roman"/>
              <a:ea typeface="Times New Roman"/>
              <a:cs typeface="Times New Roman"/>
              <a:sym typeface="Times New Roman"/>
            </a:endParaRPr>
          </a:p>
          <a:p>
            <a:pPr marL="285750" lvl="0" indent="-285750" algn="just" rtl="0">
              <a:spcBef>
                <a:spcPts val="0"/>
              </a:spcBef>
              <a:spcAft>
                <a:spcPts val="0"/>
              </a:spcAft>
              <a:buFont typeface="Wingdings" panose="05000000000000000000" pitchFamily="2" charset="2"/>
              <a:buChar char="Ø"/>
            </a:pPr>
            <a:r>
              <a:rPr lang="en" sz="1600" dirty="0">
                <a:solidFill>
                  <a:srgbClr val="202124"/>
                </a:solidFill>
                <a:highlight>
                  <a:srgbClr val="FFFFFF"/>
                </a:highlight>
                <a:latin typeface="Times New Roman"/>
                <a:ea typeface="Times New Roman"/>
                <a:cs typeface="Times New Roman"/>
                <a:sym typeface="Times New Roman"/>
              </a:rPr>
              <a:t>The pretrained network can classify images into 1000 object categories, such as keyboard, computer, pen, and many hourse.</a:t>
            </a:r>
            <a:endParaRPr sz="1600" dirty="0">
              <a:latin typeface="Times New Roman"/>
              <a:ea typeface="Times New Roman"/>
              <a:cs typeface="Times New Roman"/>
              <a:sym typeface="Times New Roman"/>
            </a:endParaRPr>
          </a:p>
        </p:txBody>
      </p:sp>
      <p:pic>
        <p:nvPicPr>
          <p:cNvPr id="110" name="Google Shape;110;g12ce30066ed_0_45"/>
          <p:cNvPicPr preferRelativeResize="0"/>
          <p:nvPr/>
        </p:nvPicPr>
        <p:blipFill>
          <a:blip r:embed="rId3">
            <a:alphaModFix/>
          </a:blip>
          <a:stretch>
            <a:fillRect/>
          </a:stretch>
        </p:blipFill>
        <p:spPr>
          <a:xfrm>
            <a:off x="6928975" y="88825"/>
            <a:ext cx="2144200" cy="496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2ce30066ed_0_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0"/>
              </a:spcAft>
              <a:buClr>
                <a:schemeClr val="dk1"/>
              </a:buClr>
              <a:buSzPts val="1100"/>
              <a:buFont typeface="Arial"/>
              <a:buNone/>
            </a:pPr>
            <a:r>
              <a:rPr lang="en" sz="2500" b="1" dirty="0">
                <a:solidFill>
                  <a:srgbClr val="B45F06"/>
                </a:solidFill>
                <a:highlight>
                  <a:srgbClr val="FFFFFF"/>
                </a:highlight>
                <a:latin typeface="Times New Roman"/>
                <a:ea typeface="Times New Roman"/>
                <a:cs typeface="Times New Roman"/>
                <a:sym typeface="Times New Roman"/>
              </a:rPr>
              <a:t>CNN with vgg16</a:t>
            </a:r>
            <a:r>
              <a:rPr lang="en" sz="2500" b="1" dirty="0">
                <a:solidFill>
                  <a:srgbClr val="24292F"/>
                </a:solidFill>
                <a:highlight>
                  <a:srgbClr val="FFFFFF"/>
                </a:highlight>
                <a:latin typeface="Times New Roman"/>
                <a:ea typeface="Times New Roman"/>
                <a:cs typeface="Times New Roman"/>
                <a:sym typeface="Times New Roman"/>
              </a:rPr>
              <a:t> | </a:t>
            </a:r>
            <a:r>
              <a:rPr lang="en" sz="2500" b="1" dirty="0">
                <a:solidFill>
                  <a:srgbClr val="B45F06"/>
                </a:solidFill>
                <a:highlight>
                  <a:srgbClr val="FFFFFF"/>
                </a:highlight>
                <a:latin typeface="Times New Roman"/>
                <a:ea typeface="Times New Roman"/>
                <a:cs typeface="Times New Roman"/>
                <a:sym typeface="Times New Roman"/>
              </a:rPr>
              <a:t>CNN with resnet50</a:t>
            </a:r>
            <a:r>
              <a:rPr lang="en" sz="2500" b="1" dirty="0">
                <a:solidFill>
                  <a:srgbClr val="24292F"/>
                </a:solidFill>
                <a:highlight>
                  <a:srgbClr val="FFFFFF"/>
                </a:highlight>
                <a:latin typeface="Times New Roman"/>
                <a:ea typeface="Times New Roman"/>
                <a:cs typeface="Times New Roman"/>
                <a:sym typeface="Times New Roman"/>
              </a:rPr>
              <a:t> | </a:t>
            </a:r>
            <a:r>
              <a:rPr lang="en" sz="2500" b="1" dirty="0">
                <a:solidFill>
                  <a:srgbClr val="B45F06"/>
                </a:solidFill>
                <a:highlight>
                  <a:srgbClr val="FFFFFF"/>
                </a:highlight>
                <a:latin typeface="Times New Roman"/>
                <a:ea typeface="Times New Roman"/>
                <a:cs typeface="Times New Roman"/>
                <a:sym typeface="Times New Roman"/>
              </a:rPr>
              <a:t>Unet</a:t>
            </a:r>
            <a:endParaRPr sz="2500" b="1" dirty="0">
              <a:solidFill>
                <a:srgbClr val="B45F06"/>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dirty="0">
              <a:latin typeface="Times New Roman"/>
              <a:ea typeface="Times New Roman"/>
              <a:cs typeface="Times New Roman"/>
              <a:sym typeface="Times New Roman"/>
            </a:endParaRPr>
          </a:p>
        </p:txBody>
      </p:sp>
      <p:sp>
        <p:nvSpPr>
          <p:cNvPr id="116" name="Google Shape;116;g12ce30066ed_0_55"/>
          <p:cNvSpPr txBox="1"/>
          <p:nvPr/>
        </p:nvSpPr>
        <p:spPr>
          <a:xfrm>
            <a:off x="435800" y="1579075"/>
            <a:ext cx="3428700" cy="2502963"/>
          </a:xfrm>
          <a:prstGeom prst="rect">
            <a:avLst/>
          </a:prstGeom>
          <a:noFill/>
          <a:ln>
            <a:noFill/>
          </a:ln>
        </p:spPr>
        <p:txBody>
          <a:bodyPr spcFirstLastPara="1" wrap="square" lIns="91425" tIns="91425" rIns="91425" bIns="91425" anchor="t" anchorCtr="0">
            <a:spAutoFit/>
          </a:bodyPr>
          <a:lstStyle/>
          <a:p>
            <a:pPr marL="342900" lvl="0" indent="-342900" algn="just" rtl="0">
              <a:lnSpc>
                <a:spcPct val="115000"/>
              </a:lnSpc>
              <a:spcBef>
                <a:spcPts val="0"/>
              </a:spcBef>
              <a:spcAft>
                <a:spcPts val="0"/>
              </a:spcAft>
              <a:buFont typeface="Wingdings" panose="05000000000000000000" pitchFamily="2" charset="2"/>
              <a:buChar char="Ø"/>
            </a:pPr>
            <a:r>
              <a:rPr lang="en" sz="1600" dirty="0">
                <a:solidFill>
                  <a:srgbClr val="202124"/>
                </a:solidFill>
                <a:highlight>
                  <a:srgbClr val="FFFFFF"/>
                </a:highlight>
                <a:latin typeface="Times New Roman"/>
                <a:ea typeface="Times New Roman"/>
                <a:cs typeface="Times New Roman"/>
                <a:sym typeface="Times New Roman"/>
              </a:rPr>
              <a:t>U-Net is </a:t>
            </a:r>
            <a:r>
              <a:rPr lang="en" sz="1600" b="1" dirty="0">
                <a:solidFill>
                  <a:srgbClr val="202124"/>
                </a:solidFill>
                <a:highlight>
                  <a:srgbClr val="FFFFFF"/>
                </a:highlight>
                <a:latin typeface="Times New Roman"/>
                <a:ea typeface="Times New Roman"/>
                <a:cs typeface="Times New Roman"/>
                <a:sym typeface="Times New Roman"/>
              </a:rPr>
              <a:t>an architecture for semantic segmentation</a:t>
            </a:r>
            <a:r>
              <a:rPr lang="en" sz="1600" dirty="0">
                <a:solidFill>
                  <a:srgbClr val="202124"/>
                </a:solidFill>
                <a:highlight>
                  <a:srgbClr val="FFFFFF"/>
                </a:highlight>
                <a:latin typeface="Times New Roman"/>
                <a:ea typeface="Times New Roman"/>
                <a:cs typeface="Times New Roman"/>
                <a:sym typeface="Times New Roman"/>
              </a:rPr>
              <a:t>. It consists of a contracting path and an expansive path.</a:t>
            </a:r>
            <a:endParaRPr sz="1600" dirty="0">
              <a:solidFill>
                <a:srgbClr val="202124"/>
              </a:solidFill>
              <a:highlight>
                <a:srgbClr val="FFFFFF"/>
              </a:highlight>
              <a:latin typeface="Times New Roman"/>
              <a:ea typeface="Times New Roman"/>
              <a:cs typeface="Times New Roman"/>
              <a:sym typeface="Times New Roman"/>
            </a:endParaRPr>
          </a:p>
          <a:p>
            <a:pPr marL="285750" lvl="0" indent="-285750" algn="just" rtl="0">
              <a:lnSpc>
                <a:spcPct val="115000"/>
              </a:lnSpc>
              <a:spcBef>
                <a:spcPts val="0"/>
              </a:spcBef>
              <a:spcAft>
                <a:spcPts val="0"/>
              </a:spcAft>
              <a:buFont typeface="Wingdings" panose="05000000000000000000" pitchFamily="2" charset="2"/>
              <a:buChar char="Ø"/>
            </a:pPr>
            <a:endParaRPr sz="1600" dirty="0">
              <a:solidFill>
                <a:srgbClr val="202124"/>
              </a:solidFill>
              <a:highlight>
                <a:srgbClr val="FFFFFF"/>
              </a:highlight>
              <a:latin typeface="Times New Roman"/>
              <a:ea typeface="Times New Roman"/>
              <a:cs typeface="Times New Roman"/>
              <a:sym typeface="Times New Roman"/>
            </a:endParaRPr>
          </a:p>
          <a:p>
            <a:pPr marL="285750" lvl="0" indent="-285750" algn="just" rtl="0">
              <a:lnSpc>
                <a:spcPct val="115000"/>
              </a:lnSpc>
              <a:spcBef>
                <a:spcPts val="0"/>
              </a:spcBef>
              <a:spcAft>
                <a:spcPts val="0"/>
              </a:spcAft>
              <a:buFont typeface="Wingdings" panose="05000000000000000000" pitchFamily="2" charset="2"/>
              <a:buChar char="Ø"/>
            </a:pPr>
            <a:r>
              <a:rPr lang="en" sz="1600" dirty="0">
                <a:solidFill>
                  <a:srgbClr val="202124"/>
                </a:solidFill>
                <a:highlight>
                  <a:srgbClr val="FFFFFF"/>
                </a:highlight>
                <a:latin typeface="Times New Roman"/>
                <a:ea typeface="Times New Roman"/>
                <a:cs typeface="Times New Roman"/>
                <a:sym typeface="Times New Roman"/>
              </a:rPr>
              <a:t>The contracting path follows the typical architecture of a convolutional network.</a:t>
            </a:r>
            <a:endParaRPr sz="1600" dirty="0">
              <a:solidFill>
                <a:srgbClr val="202124"/>
              </a:solidFill>
              <a:highlight>
                <a:srgbClr val="FFFFFF"/>
              </a:highlight>
              <a:latin typeface="Times New Roman"/>
              <a:ea typeface="Times New Roman"/>
              <a:cs typeface="Times New Roman"/>
              <a:sym typeface="Times New Roman"/>
            </a:endParaRPr>
          </a:p>
        </p:txBody>
      </p:sp>
      <p:pic>
        <p:nvPicPr>
          <p:cNvPr id="117" name="Google Shape;117;g12ce30066ed_0_55"/>
          <p:cNvPicPr preferRelativeResize="0"/>
          <p:nvPr/>
        </p:nvPicPr>
        <p:blipFill>
          <a:blip r:embed="rId3">
            <a:alphaModFix/>
          </a:blip>
          <a:stretch>
            <a:fillRect/>
          </a:stretch>
        </p:blipFill>
        <p:spPr>
          <a:xfrm>
            <a:off x="3864531" y="1401175"/>
            <a:ext cx="4893070" cy="3167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2ce30066ed_0_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latin typeface="Times New Roman"/>
                <a:ea typeface="Times New Roman"/>
                <a:cs typeface="Times New Roman"/>
                <a:sym typeface="Times New Roman"/>
              </a:rPr>
              <a:t>MODULES</a:t>
            </a:r>
            <a:endParaRPr sz="2500" b="1">
              <a:latin typeface="Times New Roman"/>
              <a:ea typeface="Times New Roman"/>
              <a:cs typeface="Times New Roman"/>
              <a:sym typeface="Times New Roman"/>
            </a:endParaRPr>
          </a:p>
        </p:txBody>
      </p:sp>
      <p:sp>
        <p:nvSpPr>
          <p:cNvPr id="123" name="Google Shape;123;g12ce30066ed_0_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393700" lvl="0" indent="-285750" algn="l" rtl="0">
              <a:spcBef>
                <a:spcPts val="0"/>
              </a:spcBef>
              <a:spcAft>
                <a:spcPts val="0"/>
              </a:spcAft>
              <a:buClr>
                <a:schemeClr val="dk1"/>
              </a:buClr>
              <a:buSzPts val="1900"/>
              <a:buFont typeface="Wingdings" panose="05000000000000000000" pitchFamily="2" charset="2"/>
              <a:buChar char="Ø"/>
            </a:pPr>
            <a:r>
              <a:rPr lang="en" dirty="0">
                <a:solidFill>
                  <a:schemeClr val="dk1"/>
                </a:solidFill>
                <a:latin typeface="Times New Roman"/>
                <a:ea typeface="Times New Roman"/>
                <a:cs typeface="Times New Roman"/>
                <a:sym typeface="Times New Roman"/>
              </a:rPr>
              <a:t>Data Processing</a:t>
            </a:r>
            <a:endParaRPr dirty="0">
              <a:solidFill>
                <a:schemeClr val="dk1"/>
              </a:solidFill>
              <a:latin typeface="Times New Roman"/>
              <a:ea typeface="Times New Roman"/>
              <a:cs typeface="Times New Roman"/>
              <a:sym typeface="Times New Roman"/>
            </a:endParaRPr>
          </a:p>
          <a:p>
            <a:pPr marL="393700" lvl="0" indent="-285750" algn="l" rtl="0">
              <a:spcBef>
                <a:spcPts val="0"/>
              </a:spcBef>
              <a:spcAft>
                <a:spcPts val="0"/>
              </a:spcAft>
              <a:buClr>
                <a:schemeClr val="dk1"/>
              </a:buClr>
              <a:buSzPts val="1900"/>
              <a:buFont typeface="Wingdings" panose="05000000000000000000" pitchFamily="2" charset="2"/>
              <a:buChar char="Ø"/>
            </a:pPr>
            <a:r>
              <a:rPr lang="en" dirty="0">
                <a:solidFill>
                  <a:schemeClr val="dk1"/>
                </a:solidFill>
                <a:latin typeface="Times New Roman"/>
                <a:ea typeface="Times New Roman"/>
                <a:cs typeface="Times New Roman"/>
                <a:sym typeface="Times New Roman"/>
              </a:rPr>
              <a:t>Training</a:t>
            </a:r>
            <a:endParaRPr dirty="0">
              <a:solidFill>
                <a:schemeClr val="dk1"/>
              </a:solidFill>
              <a:latin typeface="Times New Roman"/>
              <a:ea typeface="Times New Roman"/>
              <a:cs typeface="Times New Roman"/>
              <a:sym typeface="Times New Roman"/>
            </a:endParaRPr>
          </a:p>
          <a:p>
            <a:pPr marL="393700" lvl="0" indent="-285750" algn="l" rtl="0">
              <a:spcBef>
                <a:spcPts val="0"/>
              </a:spcBef>
              <a:spcAft>
                <a:spcPts val="0"/>
              </a:spcAft>
              <a:buClr>
                <a:schemeClr val="dk1"/>
              </a:buClr>
              <a:buSzPts val="1900"/>
              <a:buFont typeface="Wingdings" panose="05000000000000000000" pitchFamily="2" charset="2"/>
              <a:buChar char="Ø"/>
            </a:pPr>
            <a:r>
              <a:rPr lang="en" dirty="0">
                <a:solidFill>
                  <a:schemeClr val="dk1"/>
                </a:solidFill>
                <a:latin typeface="Times New Roman"/>
                <a:ea typeface="Times New Roman"/>
                <a:cs typeface="Times New Roman"/>
                <a:sym typeface="Times New Roman"/>
              </a:rPr>
              <a:t>Testing &amp;</a:t>
            </a:r>
            <a:endParaRPr dirty="0">
              <a:solidFill>
                <a:schemeClr val="dk1"/>
              </a:solidFill>
              <a:latin typeface="Times New Roman"/>
              <a:ea typeface="Times New Roman"/>
              <a:cs typeface="Times New Roman"/>
              <a:sym typeface="Times New Roman"/>
            </a:endParaRPr>
          </a:p>
          <a:p>
            <a:pPr marL="393700" lvl="0" indent="-285750" algn="l" rtl="0">
              <a:spcBef>
                <a:spcPts val="0"/>
              </a:spcBef>
              <a:spcAft>
                <a:spcPts val="0"/>
              </a:spcAft>
              <a:buClr>
                <a:schemeClr val="dk1"/>
              </a:buClr>
              <a:buSzPts val="1900"/>
              <a:buFont typeface="Wingdings" panose="05000000000000000000" pitchFamily="2" charset="2"/>
              <a:buChar char="Ø"/>
            </a:pPr>
            <a:r>
              <a:rPr lang="en" dirty="0">
                <a:solidFill>
                  <a:schemeClr val="dk1"/>
                </a:solidFill>
                <a:latin typeface="Times New Roman"/>
                <a:ea typeface="Times New Roman"/>
                <a:cs typeface="Times New Roman"/>
                <a:sym typeface="Times New Roman"/>
              </a:rPr>
              <a:t>Evoluating Model</a:t>
            </a: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b="1" dirty="0">
                <a:latin typeface="Times New Roman"/>
                <a:ea typeface="Times New Roman"/>
                <a:cs typeface="Times New Roman"/>
                <a:sym typeface="Times New Roman"/>
              </a:rPr>
              <a:t>ABSTRACT</a:t>
            </a:r>
            <a:endParaRPr b="1" dirty="0">
              <a:latin typeface="Times New Roman"/>
              <a:ea typeface="Times New Roman"/>
              <a:cs typeface="Times New Roman"/>
              <a:sym typeface="Times New Roman"/>
            </a:endParaRPr>
          </a:p>
        </p:txBody>
      </p:sp>
      <p:sp>
        <p:nvSpPr>
          <p:cNvPr id="64" name="Google Shape;64;p2"/>
          <p:cNvSpPr txBox="1">
            <a:spLocks noGrp="1"/>
          </p:cNvSpPr>
          <p:nvPr>
            <p:ph type="body" idx="1"/>
          </p:nvPr>
        </p:nvSpPr>
        <p:spPr>
          <a:xfrm>
            <a:off x="311700" y="1070517"/>
            <a:ext cx="8460593" cy="4072858"/>
          </a:xfrm>
          <a:prstGeom prst="rect">
            <a:avLst/>
          </a:prstGeom>
          <a:noFill/>
          <a:ln>
            <a:noFill/>
          </a:ln>
        </p:spPr>
        <p:txBody>
          <a:bodyPr spcFirstLastPara="1" wrap="square" lIns="91425" tIns="91425" rIns="91425" bIns="91425" anchor="t" anchorCtr="0">
            <a:noAutofit/>
          </a:bodyPr>
          <a:lstStyle/>
          <a:p>
            <a:pPr marL="285750" marR="139700" lvl="0" indent="-285750" algn="just" rtl="0">
              <a:lnSpc>
                <a:spcPct val="115000"/>
              </a:lnSpc>
              <a:spcBef>
                <a:spcPts val="0"/>
              </a:spcBef>
              <a:spcAft>
                <a:spcPts val="1100"/>
              </a:spcAft>
              <a:buSzPts val="1800"/>
              <a:buFont typeface="Wingdings" panose="05000000000000000000" pitchFamily="2" charset="2"/>
              <a:buChar char="Ø"/>
            </a:pPr>
            <a:r>
              <a:rPr lang="en" sz="1600" dirty="0">
                <a:solidFill>
                  <a:schemeClr val="tx1"/>
                </a:solidFill>
                <a:highlight>
                  <a:srgbClr val="FFFFFF"/>
                </a:highlight>
                <a:latin typeface="Times New Roman"/>
                <a:ea typeface="Times New Roman"/>
                <a:cs typeface="Times New Roman"/>
                <a:sym typeface="Times New Roman"/>
              </a:rPr>
              <a:t>Pneumonia is a life-threatening infectious disease affecting one or both lungs in humans commonly caused by bacteria called Streptococcus pneumoniae. One in three deaths in India is caused due to pneumonia as reported by World Health Organization (WHO). This project describes the use of Deep Learning algorithms to process chest X-ray images in order to support the decision - making process in determining the correct diagnosis.</a:t>
            </a:r>
          </a:p>
          <a:p>
            <a:pPr marL="285750" marR="139700" lvl="0" indent="-285750" algn="just" rtl="0">
              <a:lnSpc>
                <a:spcPct val="115000"/>
              </a:lnSpc>
              <a:spcBef>
                <a:spcPts val="0"/>
              </a:spcBef>
              <a:spcAft>
                <a:spcPts val="1100"/>
              </a:spcAft>
              <a:buSzPts val="1800"/>
              <a:buFont typeface="Wingdings" panose="05000000000000000000" pitchFamily="2" charset="2"/>
              <a:buChar char="Ø"/>
            </a:pPr>
            <a:r>
              <a:rPr lang="en" sz="1600" dirty="0">
                <a:solidFill>
                  <a:schemeClr val="tx1"/>
                </a:solidFill>
                <a:highlight>
                  <a:srgbClr val="FFFFFF"/>
                </a:highlight>
                <a:latin typeface="Times New Roman"/>
                <a:ea typeface="Times New Roman"/>
                <a:cs typeface="Times New Roman"/>
                <a:sym typeface="Times New Roman"/>
              </a:rPr>
              <a:t> The application of Deep Learning in processing of medical images helps with consistency and boosts accuracy in reporting. We develop an algorithm that can detect pneumonia from chest X-rays at a level exceeding practicing radiologists. Our algorithm is </a:t>
            </a:r>
            <a:r>
              <a:rPr lang="en" sz="1600" dirty="0">
                <a:solidFill>
                  <a:schemeClr val="tx1"/>
                </a:solidFill>
                <a:highlight>
                  <a:schemeClr val="lt1"/>
                </a:highlight>
                <a:latin typeface="Times New Roman"/>
                <a:ea typeface="Times New Roman"/>
                <a:cs typeface="Times New Roman"/>
                <a:sym typeface="Times New Roman"/>
              </a:rPr>
              <a:t>CNN with vgg16, CNN with resnet50 and Unet. here our algorithm helps us to predict the amount of disease spread in chest.</a:t>
            </a:r>
            <a:endParaRPr sz="1600" dirty="0">
              <a:solidFill>
                <a:schemeClr val="tx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D077-9304-6665-3D75-3A81A5B1F9B7}"/>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DATA PROCESSING</a:t>
            </a:r>
          </a:p>
        </p:txBody>
      </p:sp>
      <p:sp>
        <p:nvSpPr>
          <p:cNvPr id="3" name="Text Placeholder 2">
            <a:extLst>
              <a:ext uri="{FF2B5EF4-FFF2-40B4-BE49-F238E27FC236}">
                <a16:creationId xmlns:a16="http://schemas.microsoft.com/office/drawing/2014/main" id="{075DE706-AD82-8E71-5AE5-64420E2C33FF}"/>
              </a:ext>
            </a:extLst>
          </p:cNvPr>
          <p:cNvSpPr>
            <a:spLocks noGrp="1"/>
          </p:cNvSpPr>
          <p:nvPr>
            <p:ph type="body" idx="1"/>
          </p:nvPr>
        </p:nvSpPr>
        <p:spPr/>
        <p:txBody>
          <a:bodyPr/>
          <a:lstStyle/>
          <a:p>
            <a:pPr algn="just">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Data processing is a critical step in developing any machine learning model, including one for pneumonia detection from X-ray images. Here's a detailed outline of the data processing steps you might take</a:t>
            </a:r>
            <a:r>
              <a:rPr lang="en-US" sz="1600" dirty="0">
                <a:solidFill>
                  <a:srgbClr val="0D0D0D"/>
                </a:solidFill>
                <a:highlight>
                  <a:srgbClr val="FFFFFF"/>
                </a:highlight>
                <a:latin typeface="Times New Roman" panose="02020603050405020304" pitchFamily="18" charset="0"/>
                <a:cs typeface="Times New Roman" panose="02020603050405020304" pitchFamily="18" charset="0"/>
              </a:rPr>
              <a:t>.</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Resize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Resize all images to a uniform size to ensure consistency. The typical size for medical image analysis is often 224x224 or 256x256 pixels.</a:t>
            </a:r>
          </a:p>
          <a:p>
            <a:pPr algn="just">
              <a:buFont typeface="Wingdings" panose="05000000000000000000" pitchFamily="2" charset="2"/>
              <a:buChar char="Ø"/>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Normalization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Normalize pixel values to a common scale, usually between 0 and 1 or -1 and 1. This helps the model converge faster during training.</a:t>
            </a:r>
          </a:p>
          <a:p>
            <a:pPr algn="just">
              <a:buFont typeface="Wingdings" panose="05000000000000000000" pitchFamily="2" charset="2"/>
              <a:buChar char="Ø"/>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Data Balancing (if necessary)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Ensure that the distribution of pneumonia and non-pneumonia cases is balanced in the training dataset to prevent bias towards the majority class.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937766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DA3B-4E94-6BAE-8F93-19DAC5565499}"/>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TRAINING</a:t>
            </a:r>
          </a:p>
        </p:txBody>
      </p:sp>
      <p:sp>
        <p:nvSpPr>
          <p:cNvPr id="3" name="Text Placeholder 2">
            <a:extLst>
              <a:ext uri="{FF2B5EF4-FFF2-40B4-BE49-F238E27FC236}">
                <a16:creationId xmlns:a16="http://schemas.microsoft.com/office/drawing/2014/main" id="{8490D9FD-950A-3543-073A-490E6AC2CD09}"/>
              </a:ext>
            </a:extLst>
          </p:cNvPr>
          <p:cNvSpPr>
            <a:spLocks noGrp="1"/>
          </p:cNvSpPr>
          <p:nvPr>
            <p:ph type="body" idx="1"/>
          </p:nvPr>
        </p:nvSpPr>
        <p:spPr/>
        <p:txBody>
          <a:bodyPr/>
          <a:lstStyle/>
          <a:p>
            <a:pPr algn="l">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Iterate over mini-batches of training data.</a:t>
            </a:r>
          </a:p>
          <a:p>
            <a:pPr algn="l">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Forward pass: Pass the input images through the model to obtain predictions.</a:t>
            </a:r>
          </a:p>
          <a:p>
            <a:pPr algn="l">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Compute the loss between the predicted labels and the ground truth labels.</a:t>
            </a:r>
          </a:p>
          <a:p>
            <a:pPr algn="l">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Backward pass: Compute gradients of the loss with respect to the model parameters.</a:t>
            </a:r>
          </a:p>
          <a:p>
            <a:pPr algn="l">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Update model parameters using the chosen optimization algorithm.</a:t>
            </a:r>
          </a:p>
          <a:p>
            <a:pPr algn="l">
              <a:buFont typeface="Wingdings" panose="05000000000000000000" pitchFamily="2" charset="2"/>
              <a:buChar char="Ø"/>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Repeat the process until convergence criteria are met (e.g., a maximum number of epochs or reaching a desired level of performance).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08370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F51F-8425-19B3-86F6-55C4076628A2}"/>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TESTING</a:t>
            </a:r>
          </a:p>
        </p:txBody>
      </p:sp>
      <p:sp>
        <p:nvSpPr>
          <p:cNvPr id="3" name="Text Placeholder 2">
            <a:extLst>
              <a:ext uri="{FF2B5EF4-FFF2-40B4-BE49-F238E27FC236}">
                <a16:creationId xmlns:a16="http://schemas.microsoft.com/office/drawing/2014/main" id="{494C7850-8FEB-01DB-0455-AC2191658B02}"/>
              </a:ext>
            </a:extLst>
          </p:cNvPr>
          <p:cNvSpPr>
            <a:spLocks noGrp="1"/>
          </p:cNvSpPr>
          <p:nvPr>
            <p:ph type="body" idx="1"/>
          </p:nvPr>
        </p:nvSpPr>
        <p:spPr/>
        <p:txBody>
          <a:bodyPr>
            <a:normAutofit fontScale="92500" lnSpcReduction="20000"/>
          </a:bodyPr>
          <a:lstStyle/>
          <a:p>
            <a:pPr algn="just">
              <a:buFont typeface="Wingdings" panose="05000000000000000000" pitchFamily="2" charset="2"/>
              <a:buChar char="Ø"/>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Testing a deep learning model for pneumonia detection using X-ray images is crucial to assess its performance and reliability. </a:t>
            </a:r>
          </a:p>
          <a:p>
            <a:pPr algn="just">
              <a:buFont typeface="Wingdings" panose="05000000000000000000" pitchFamily="2" charset="2"/>
              <a:buChar char="Ø"/>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Here's a detailed guide on how to conduct testing</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Prepare the Test Dataset Ensure that you have a separate dataset reserved for testing purposes. This dataset should be distinct from the training and validation sets to evaluate the model's generalization ability accurately. Data Preprocessing</a:t>
            </a:r>
            <a:r>
              <a:rPr lang="en-US"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Apply the same preprocessing steps to the test dataset that you used during training and validation. </a:t>
            </a:r>
          </a:p>
          <a:p>
            <a:pPr algn="just">
              <a:buFont typeface="Wingdings" panose="05000000000000000000" pitchFamily="2" charset="2"/>
              <a:buChar char="Ø"/>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This includes resizing, normalization, and any other necessary transformations. Load the Trained Model Load the trained deep learning model that you saved after training. Perform Inference Use the trained model to make predictions on the test dataset. Pass the preprocessed X-ray images through the model and obtain the predicted class labels (pneumonia or non-pneumonia).</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03421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B71A-E2B0-AB74-B3D9-A0E0DE0E2F77}"/>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EVOLUATING MODEL</a:t>
            </a:r>
          </a:p>
        </p:txBody>
      </p:sp>
      <p:sp>
        <p:nvSpPr>
          <p:cNvPr id="3" name="Text Placeholder 2">
            <a:extLst>
              <a:ext uri="{FF2B5EF4-FFF2-40B4-BE49-F238E27FC236}">
                <a16:creationId xmlns:a16="http://schemas.microsoft.com/office/drawing/2014/main" id="{10B81F83-F7D4-8DD7-7025-9FD7DD0A309B}"/>
              </a:ext>
            </a:extLst>
          </p:cNvPr>
          <p:cNvSpPr>
            <a:spLocks noGrp="1"/>
          </p:cNvSpPr>
          <p:nvPr>
            <p:ph type="body" idx="1"/>
          </p:nvPr>
        </p:nvSpPr>
        <p:spPr/>
        <p:txBody>
          <a:bodyPr>
            <a:normAutofit fontScale="92500" lnSpcReduction="20000"/>
          </a:bodyPr>
          <a:lstStyle/>
          <a:p>
            <a:pPr algn="just">
              <a:buFont typeface="Wingdings" panose="05000000000000000000" pitchFamily="2" charset="2"/>
              <a:buChar char="Ø"/>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The proportion of correctly classified samples out of the total number of samples.</a:t>
            </a:r>
          </a:p>
          <a:p>
            <a:pPr algn="just">
              <a:buFont typeface="Wingdings" panose="05000000000000000000" pitchFamily="2" charset="2"/>
              <a:buChar char="Ø"/>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The proportion of true positive predictions among all positive predictions. It measures the model's ability to avoid false positives. The proportion of true positive predictions among all actual positive samples. It measures  the model's ability to capture positive cases.</a:t>
            </a:r>
          </a:p>
          <a:p>
            <a:pPr algn="just">
              <a:buFont typeface="Wingdings" panose="05000000000000000000" pitchFamily="2" charset="2"/>
              <a:buChar char="Ø"/>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The proportion of true negative predictions among all actual negative samples. the model’s    ability to correctly identify negative cases.</a:t>
            </a:r>
          </a:p>
          <a:p>
            <a:pPr algn="just">
              <a:buFont typeface="Wingdings" panose="05000000000000000000" pitchFamily="2" charset="2"/>
              <a:buChar char="Ø"/>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The harmonic mean of precision and recall, providing a balanced measure of the model's performance.</a:t>
            </a:r>
          </a:p>
          <a:p>
            <a:pPr algn="just">
              <a:buFont typeface="Wingdings" panose="05000000000000000000" pitchFamily="2" charset="2"/>
              <a:buChar char="Ø"/>
            </a:pPr>
            <a:r>
              <a:rPr lang="en-US" i="0" dirty="0">
                <a:solidFill>
                  <a:srgbClr val="0D0D0D"/>
                </a:solidFill>
                <a:effectLst/>
                <a:highlight>
                  <a:srgbClr val="FFFFFF"/>
                </a:highlight>
                <a:latin typeface="Times New Roman" panose="02020603050405020304" pitchFamily="18" charset="0"/>
                <a:cs typeface="Times New Roman" panose="02020603050405020304" pitchFamily="18" charset="0"/>
              </a:rPr>
              <a:t>The Receiver Operating Characteristic (ROC) curve plots the true positive rate against the false positive rate at various threshold settings. The Area Under the Curve (AUC) score summarizes the ROC curve's performance, with a higher AUC indicating better model performance.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44898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2ce30066ed_0_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latin typeface="Times New Roman"/>
                <a:ea typeface="Times New Roman"/>
                <a:cs typeface="Times New Roman"/>
                <a:sym typeface="Times New Roman"/>
              </a:rPr>
              <a:t>ARCHITECTURAL DIAGRAM</a:t>
            </a:r>
            <a:endParaRPr b="1">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68E60171-387F-6524-C778-E820D7641665}"/>
              </a:ext>
            </a:extLst>
          </p:cNvPr>
          <p:cNvPicPr/>
          <p:nvPr/>
        </p:nvPicPr>
        <p:blipFill>
          <a:blip r:embed="rId3"/>
          <a:stretch>
            <a:fillRect/>
          </a:stretch>
        </p:blipFill>
        <p:spPr>
          <a:xfrm>
            <a:off x="1156311" y="1017725"/>
            <a:ext cx="6547509" cy="35733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1043-F76B-0F10-D726-FBF061A38777}"/>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SAMPLE CODING</a:t>
            </a:r>
          </a:p>
        </p:txBody>
      </p:sp>
      <p:sp>
        <p:nvSpPr>
          <p:cNvPr id="3" name="Text Placeholder 2">
            <a:extLst>
              <a:ext uri="{FF2B5EF4-FFF2-40B4-BE49-F238E27FC236}">
                <a16:creationId xmlns:a16="http://schemas.microsoft.com/office/drawing/2014/main" id="{38809E95-5A56-C2A3-37F1-80A7D82B4B52}"/>
              </a:ext>
            </a:extLst>
          </p:cNvPr>
          <p:cNvSpPr>
            <a:spLocks noGrp="1"/>
          </p:cNvSpPr>
          <p:nvPr>
            <p:ph type="body" idx="1"/>
          </p:nvPr>
        </p:nvSpPr>
        <p:spPr/>
        <p:txBody>
          <a:bodyPr>
            <a:normAutofit fontScale="85000" lnSpcReduction="20000"/>
          </a:bodyPr>
          <a:lstStyle/>
          <a:p>
            <a:pPr marL="0" marR="139065" indent="0">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 = Flask(__name__) </a:t>
            </a:r>
          </a:p>
          <a:p>
            <a:pPr marL="0" marR="139065" indent="0">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2059305" indent="0">
              <a:lnSpc>
                <a:spcPct val="99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def predict(values, </a:t>
            </a:r>
            <a:r>
              <a:rPr lang="en-IN" sz="1800" kern="100" dirty="0" err="1">
                <a:solidFill>
                  <a:srgbClr val="000000"/>
                </a:solidFill>
                <a:effectLst/>
                <a:latin typeface="Times New Roman" panose="02020603050405020304" pitchFamily="18" charset="0"/>
                <a:ea typeface="Times New Roman" panose="02020603050405020304" pitchFamily="18" charset="0"/>
              </a:rPr>
              <a:t>dic</a:t>
            </a:r>
            <a:r>
              <a:rPr lang="en-IN" sz="1800" kern="100" dirty="0">
                <a:solidFill>
                  <a:srgbClr val="000000"/>
                </a:solidFill>
                <a:effectLst/>
                <a:latin typeface="Times New Roman" panose="02020603050405020304" pitchFamily="18" charset="0"/>
                <a:ea typeface="Times New Roman" panose="02020603050405020304" pitchFamily="18" charset="0"/>
              </a:rPr>
              <a:t>):     if </a:t>
            </a:r>
            <a:r>
              <a:rPr lang="en-IN" sz="1800" kern="100" dirty="0" err="1">
                <a:solidFill>
                  <a:srgbClr val="000000"/>
                </a:solidFill>
                <a:effectLst/>
                <a:latin typeface="Times New Roman" panose="02020603050405020304" pitchFamily="18" charset="0"/>
                <a:ea typeface="Times New Roman" panose="02020603050405020304" pitchFamily="18" charset="0"/>
              </a:rPr>
              <a:t>len</a:t>
            </a:r>
            <a:r>
              <a:rPr lang="en-IN" sz="1800" kern="100" dirty="0">
                <a:solidFill>
                  <a:srgbClr val="000000"/>
                </a:solidFill>
                <a:effectLst/>
                <a:latin typeface="Times New Roman" panose="02020603050405020304" pitchFamily="18" charset="0"/>
                <a:ea typeface="Times New Roman" panose="02020603050405020304" pitchFamily="18" charset="0"/>
              </a:rPr>
              <a:t>(values) == 8:         model = </a:t>
            </a:r>
            <a:r>
              <a:rPr lang="en-IN" sz="1800" kern="100" dirty="0" err="1">
                <a:solidFill>
                  <a:srgbClr val="000000"/>
                </a:solidFill>
                <a:effectLst/>
                <a:latin typeface="Times New Roman" panose="02020603050405020304" pitchFamily="18" charset="0"/>
                <a:ea typeface="Times New Roman" panose="02020603050405020304" pitchFamily="18" charset="0"/>
              </a:rPr>
              <a:t>pickle.load</a:t>
            </a:r>
            <a:r>
              <a:rPr lang="en-IN" sz="1800" kern="100" dirty="0">
                <a:solidFill>
                  <a:srgbClr val="000000"/>
                </a:solidFill>
                <a:effectLst/>
                <a:latin typeface="Times New Roman" panose="02020603050405020304" pitchFamily="18" charset="0"/>
                <a:ea typeface="Times New Roman" panose="02020603050405020304" pitchFamily="18" charset="0"/>
              </a:rPr>
              <a:t>(open('models/diabetes.</a:t>
            </a:r>
            <a:r>
              <a:rPr lang="en-IN" sz="1800" kern="100" dirty="0" err="1">
                <a:solidFill>
                  <a:srgbClr val="000000"/>
                </a:solidFill>
                <a:effectLst/>
                <a:latin typeface="Times New Roman" panose="02020603050405020304" pitchFamily="18" charset="0"/>
                <a:ea typeface="Times New Roman" panose="02020603050405020304" pitchFamily="18" charset="0"/>
              </a:rPr>
              <a:t>pkl</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rb</a:t>
            </a:r>
            <a:r>
              <a:rPr lang="en-IN" sz="1800" kern="100" dirty="0">
                <a:solidFill>
                  <a:srgbClr val="000000"/>
                </a:solidFill>
                <a:effectLst/>
                <a:latin typeface="Times New Roman" panose="02020603050405020304" pitchFamily="18" charset="0"/>
                <a:ea typeface="Times New Roman" panose="02020603050405020304" pitchFamily="18" charset="0"/>
              </a:rPr>
              <a:t>'))         values = </a:t>
            </a:r>
            <a:r>
              <a:rPr lang="en-IN" sz="1800" kern="100" dirty="0" err="1">
                <a:solidFill>
                  <a:srgbClr val="000000"/>
                </a:solidFill>
                <a:effectLst/>
                <a:latin typeface="Times New Roman" panose="02020603050405020304" pitchFamily="18" charset="0"/>
                <a:ea typeface="Times New Roman" panose="02020603050405020304" pitchFamily="18" charset="0"/>
              </a:rPr>
              <a:t>np.asarray</a:t>
            </a:r>
            <a:r>
              <a:rPr lang="en-IN" sz="1800" kern="100" dirty="0">
                <a:solidFill>
                  <a:srgbClr val="000000"/>
                </a:solidFill>
                <a:effectLst/>
                <a:latin typeface="Times New Roman" panose="02020603050405020304" pitchFamily="18" charset="0"/>
                <a:ea typeface="Times New Roman" panose="02020603050405020304" pitchFamily="18" charset="0"/>
              </a:rPr>
              <a:t>(values)         return </a:t>
            </a:r>
            <a:r>
              <a:rPr lang="en-IN" sz="1800" kern="100" dirty="0" err="1">
                <a:solidFill>
                  <a:srgbClr val="000000"/>
                </a:solidFill>
                <a:effectLst/>
                <a:latin typeface="Times New Roman" panose="02020603050405020304" pitchFamily="18" charset="0"/>
                <a:ea typeface="Times New Roman" panose="02020603050405020304" pitchFamily="18" charset="0"/>
              </a:rPr>
              <a:t>model.predict</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values.reshape</a:t>
            </a:r>
            <a:r>
              <a:rPr lang="en-IN" sz="1800" kern="100" dirty="0">
                <a:solidFill>
                  <a:srgbClr val="000000"/>
                </a:solidFill>
                <a:effectLst/>
                <a:latin typeface="Times New Roman" panose="02020603050405020304" pitchFamily="18" charset="0"/>
                <a:ea typeface="Times New Roman" panose="02020603050405020304" pitchFamily="18" charset="0"/>
              </a:rPr>
              <a:t>(1, -1))[0]     </a:t>
            </a:r>
            <a:r>
              <a:rPr lang="en-IN" sz="1800" kern="100" dirty="0" err="1">
                <a:solidFill>
                  <a:srgbClr val="000000"/>
                </a:solidFill>
                <a:effectLst/>
                <a:latin typeface="Times New Roman" panose="02020603050405020304" pitchFamily="18" charset="0"/>
                <a:ea typeface="Times New Roman" panose="02020603050405020304" pitchFamily="18" charset="0"/>
              </a:rPr>
              <a:t>elif</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len</a:t>
            </a:r>
            <a:r>
              <a:rPr lang="en-IN" sz="1800" kern="100" dirty="0">
                <a:solidFill>
                  <a:srgbClr val="000000"/>
                </a:solidFill>
                <a:effectLst/>
                <a:latin typeface="Times New Roman" panose="02020603050405020304" pitchFamily="18" charset="0"/>
                <a:ea typeface="Times New Roman" panose="02020603050405020304" pitchFamily="18" charset="0"/>
              </a:rPr>
              <a:t>(values) == 26:         model = </a:t>
            </a:r>
            <a:r>
              <a:rPr lang="en-IN" sz="1800" kern="100" dirty="0" err="1">
                <a:solidFill>
                  <a:srgbClr val="000000"/>
                </a:solidFill>
                <a:effectLst/>
                <a:latin typeface="Times New Roman" panose="02020603050405020304" pitchFamily="18" charset="0"/>
                <a:ea typeface="Times New Roman" panose="02020603050405020304" pitchFamily="18" charset="0"/>
              </a:rPr>
              <a:t>pickle.load</a:t>
            </a:r>
            <a:r>
              <a:rPr lang="en-IN" sz="1800" kern="100" dirty="0">
                <a:solidFill>
                  <a:srgbClr val="000000"/>
                </a:solidFill>
                <a:effectLst/>
                <a:latin typeface="Times New Roman" panose="02020603050405020304" pitchFamily="18" charset="0"/>
                <a:ea typeface="Times New Roman" panose="02020603050405020304" pitchFamily="18" charset="0"/>
              </a:rPr>
              <a:t>(open('models/breast_cancer.</a:t>
            </a:r>
            <a:r>
              <a:rPr lang="en-IN" sz="1800" kern="100" dirty="0" err="1">
                <a:solidFill>
                  <a:srgbClr val="000000"/>
                </a:solidFill>
                <a:effectLst/>
                <a:latin typeface="Times New Roman" panose="02020603050405020304" pitchFamily="18" charset="0"/>
                <a:ea typeface="Times New Roman" panose="02020603050405020304" pitchFamily="18" charset="0"/>
              </a:rPr>
              <a:t>pkl</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rb</a:t>
            </a:r>
            <a:r>
              <a:rPr lang="en-IN" sz="1800" kern="100" dirty="0">
                <a:solidFill>
                  <a:srgbClr val="000000"/>
                </a:solidFill>
                <a:effectLst/>
                <a:latin typeface="Times New Roman" panose="02020603050405020304" pitchFamily="18" charset="0"/>
                <a:ea typeface="Times New Roman" panose="02020603050405020304" pitchFamily="18" charset="0"/>
              </a:rPr>
              <a:t>'))         values = </a:t>
            </a:r>
            <a:r>
              <a:rPr lang="en-IN" sz="1800" kern="100" dirty="0" err="1">
                <a:solidFill>
                  <a:srgbClr val="000000"/>
                </a:solidFill>
                <a:effectLst/>
                <a:latin typeface="Times New Roman" panose="02020603050405020304" pitchFamily="18" charset="0"/>
                <a:ea typeface="Times New Roman" panose="02020603050405020304" pitchFamily="18" charset="0"/>
              </a:rPr>
              <a:t>np.asarray</a:t>
            </a:r>
            <a:r>
              <a:rPr lang="en-IN" sz="1800" kern="100" dirty="0">
                <a:solidFill>
                  <a:srgbClr val="000000"/>
                </a:solidFill>
                <a:effectLst/>
                <a:latin typeface="Times New Roman" panose="02020603050405020304" pitchFamily="18" charset="0"/>
                <a:ea typeface="Times New Roman" panose="02020603050405020304" pitchFamily="18" charset="0"/>
              </a:rPr>
              <a:t>(values)         return </a:t>
            </a:r>
            <a:r>
              <a:rPr lang="en-IN" sz="1800" kern="100" dirty="0" err="1">
                <a:solidFill>
                  <a:srgbClr val="000000"/>
                </a:solidFill>
                <a:effectLst/>
                <a:latin typeface="Times New Roman" panose="02020603050405020304" pitchFamily="18" charset="0"/>
                <a:ea typeface="Times New Roman" panose="02020603050405020304" pitchFamily="18" charset="0"/>
              </a:rPr>
              <a:t>model.predict</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values.reshape</a:t>
            </a:r>
            <a:r>
              <a:rPr lang="en-IN" sz="1800" kern="100" dirty="0">
                <a:solidFill>
                  <a:srgbClr val="000000"/>
                </a:solidFill>
                <a:effectLst/>
                <a:latin typeface="Times New Roman" panose="02020603050405020304" pitchFamily="18" charset="0"/>
                <a:ea typeface="Times New Roman" panose="02020603050405020304" pitchFamily="18" charset="0"/>
              </a:rPr>
              <a:t>(1, -1))[0]     </a:t>
            </a:r>
            <a:r>
              <a:rPr lang="en-IN" sz="1800" kern="100" dirty="0" err="1">
                <a:solidFill>
                  <a:srgbClr val="000000"/>
                </a:solidFill>
                <a:effectLst/>
                <a:latin typeface="Times New Roman" panose="02020603050405020304" pitchFamily="18" charset="0"/>
                <a:ea typeface="Times New Roman" panose="02020603050405020304" pitchFamily="18" charset="0"/>
              </a:rPr>
              <a:t>elif</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len</a:t>
            </a:r>
            <a:r>
              <a:rPr lang="en-IN" sz="1800" kern="100" dirty="0">
                <a:solidFill>
                  <a:srgbClr val="000000"/>
                </a:solidFill>
                <a:effectLst/>
                <a:latin typeface="Times New Roman" panose="02020603050405020304" pitchFamily="18" charset="0"/>
                <a:ea typeface="Times New Roman" panose="02020603050405020304" pitchFamily="18" charset="0"/>
              </a:rPr>
              <a:t>(values) == 13:         model = </a:t>
            </a:r>
            <a:r>
              <a:rPr lang="en-IN" sz="1800" kern="100" dirty="0" err="1">
                <a:solidFill>
                  <a:srgbClr val="000000"/>
                </a:solidFill>
                <a:effectLst/>
                <a:latin typeface="Times New Roman" panose="02020603050405020304" pitchFamily="18" charset="0"/>
                <a:ea typeface="Times New Roman" panose="02020603050405020304" pitchFamily="18" charset="0"/>
              </a:rPr>
              <a:t>pickle.load</a:t>
            </a:r>
            <a:r>
              <a:rPr lang="en-IN" sz="1800" kern="100" dirty="0">
                <a:solidFill>
                  <a:srgbClr val="000000"/>
                </a:solidFill>
                <a:effectLst/>
                <a:latin typeface="Times New Roman" panose="02020603050405020304" pitchFamily="18" charset="0"/>
                <a:ea typeface="Times New Roman" panose="02020603050405020304" pitchFamily="18" charset="0"/>
              </a:rPr>
              <a:t>(open('models/heart.</a:t>
            </a:r>
            <a:r>
              <a:rPr lang="en-IN" sz="1800" kern="100" dirty="0" err="1">
                <a:solidFill>
                  <a:srgbClr val="000000"/>
                </a:solidFill>
                <a:effectLst/>
                <a:latin typeface="Times New Roman" panose="02020603050405020304" pitchFamily="18" charset="0"/>
                <a:ea typeface="Times New Roman" panose="02020603050405020304" pitchFamily="18" charset="0"/>
              </a:rPr>
              <a:t>pkl</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rb</a:t>
            </a:r>
            <a:r>
              <a:rPr lang="en-IN" sz="1800" kern="100" dirty="0">
                <a:solidFill>
                  <a:srgbClr val="000000"/>
                </a:solidFill>
                <a:effectLst/>
                <a:latin typeface="Times New Roman" panose="02020603050405020304" pitchFamily="18" charset="0"/>
                <a:ea typeface="Times New Roman" panose="02020603050405020304" pitchFamily="18" charset="0"/>
              </a:rPr>
              <a:t>'))         values = </a:t>
            </a:r>
            <a:r>
              <a:rPr lang="en-IN" sz="1800" kern="100" dirty="0" err="1">
                <a:solidFill>
                  <a:srgbClr val="000000"/>
                </a:solidFill>
                <a:effectLst/>
                <a:latin typeface="Times New Roman" panose="02020603050405020304" pitchFamily="18" charset="0"/>
                <a:ea typeface="Times New Roman" panose="02020603050405020304" pitchFamily="18" charset="0"/>
              </a:rPr>
              <a:t>np.asarray</a:t>
            </a:r>
            <a:r>
              <a:rPr lang="en-IN" sz="1800" kern="100" dirty="0">
                <a:solidFill>
                  <a:srgbClr val="000000"/>
                </a:solidFill>
                <a:effectLst/>
                <a:latin typeface="Times New Roman" panose="02020603050405020304" pitchFamily="18" charset="0"/>
                <a:ea typeface="Times New Roman" panose="02020603050405020304" pitchFamily="18" charset="0"/>
              </a:rPr>
              <a:t>(values)         return </a:t>
            </a:r>
            <a:r>
              <a:rPr lang="en-IN" sz="1800" kern="100" dirty="0" err="1">
                <a:solidFill>
                  <a:srgbClr val="000000"/>
                </a:solidFill>
                <a:effectLst/>
                <a:latin typeface="Times New Roman" panose="02020603050405020304" pitchFamily="18" charset="0"/>
                <a:ea typeface="Times New Roman" panose="02020603050405020304" pitchFamily="18" charset="0"/>
              </a:rPr>
              <a:t>model.predict</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values.reshape</a:t>
            </a:r>
            <a:r>
              <a:rPr lang="en-IN" sz="1800" kern="100" dirty="0">
                <a:solidFill>
                  <a:srgbClr val="000000"/>
                </a:solidFill>
                <a:effectLst/>
                <a:latin typeface="Times New Roman" panose="02020603050405020304" pitchFamily="18" charset="0"/>
                <a:ea typeface="Times New Roman" panose="02020603050405020304" pitchFamily="18" charset="0"/>
              </a:rPr>
              <a:t>(1, -1))[0]     </a:t>
            </a:r>
            <a:r>
              <a:rPr lang="en-IN" sz="1800" kern="100" dirty="0" err="1">
                <a:solidFill>
                  <a:srgbClr val="000000"/>
                </a:solidFill>
                <a:effectLst/>
                <a:latin typeface="Times New Roman" panose="02020603050405020304" pitchFamily="18" charset="0"/>
                <a:ea typeface="Times New Roman" panose="02020603050405020304" pitchFamily="18" charset="0"/>
              </a:rPr>
              <a:t>elif</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len</a:t>
            </a:r>
            <a:r>
              <a:rPr lang="en-IN" sz="1800" kern="100" dirty="0">
                <a:solidFill>
                  <a:srgbClr val="000000"/>
                </a:solidFill>
                <a:effectLst/>
                <a:latin typeface="Times New Roman" panose="02020603050405020304" pitchFamily="18" charset="0"/>
                <a:ea typeface="Times New Roman" panose="02020603050405020304" pitchFamily="18" charset="0"/>
              </a:rPr>
              <a:t>(values) == 18: </a:t>
            </a:r>
          </a:p>
          <a:p>
            <a:pPr marL="0" marR="2480945" indent="0">
              <a:lnSpc>
                <a:spcPct val="99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model = </a:t>
            </a:r>
            <a:r>
              <a:rPr lang="en-IN" sz="1800" kern="100" dirty="0" err="1">
                <a:solidFill>
                  <a:srgbClr val="000000"/>
                </a:solidFill>
                <a:effectLst/>
                <a:latin typeface="Times New Roman" panose="02020603050405020304" pitchFamily="18" charset="0"/>
                <a:ea typeface="Times New Roman" panose="02020603050405020304" pitchFamily="18" charset="0"/>
              </a:rPr>
              <a:t>pickle.load</a:t>
            </a:r>
            <a:r>
              <a:rPr lang="en-IN" sz="1800" kern="100" dirty="0">
                <a:solidFill>
                  <a:srgbClr val="000000"/>
                </a:solidFill>
                <a:effectLst/>
                <a:latin typeface="Times New Roman" panose="02020603050405020304" pitchFamily="18" charset="0"/>
                <a:ea typeface="Times New Roman" panose="02020603050405020304" pitchFamily="18" charset="0"/>
              </a:rPr>
              <a:t>(open('models/kidney.</a:t>
            </a:r>
            <a:r>
              <a:rPr lang="en-IN" sz="1800" kern="100" dirty="0" err="1">
                <a:solidFill>
                  <a:srgbClr val="000000"/>
                </a:solidFill>
                <a:effectLst/>
                <a:latin typeface="Times New Roman" panose="02020603050405020304" pitchFamily="18" charset="0"/>
                <a:ea typeface="Times New Roman" panose="02020603050405020304" pitchFamily="18" charset="0"/>
              </a:rPr>
              <a:t>pkl</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rb</a:t>
            </a:r>
            <a:r>
              <a:rPr lang="en-IN" sz="1800" kern="100" dirty="0">
                <a:solidFill>
                  <a:srgbClr val="000000"/>
                </a:solidFill>
                <a:effectLst/>
                <a:latin typeface="Times New Roman" panose="02020603050405020304" pitchFamily="18" charset="0"/>
                <a:ea typeface="Times New Roman" panose="02020603050405020304" pitchFamily="18" charset="0"/>
              </a:rPr>
              <a:t>'))         values = </a:t>
            </a:r>
            <a:r>
              <a:rPr lang="en-IN" sz="1800" kern="100" dirty="0" err="1">
                <a:solidFill>
                  <a:srgbClr val="000000"/>
                </a:solidFill>
                <a:effectLst/>
                <a:latin typeface="Times New Roman" panose="02020603050405020304" pitchFamily="18" charset="0"/>
                <a:ea typeface="Times New Roman" panose="02020603050405020304" pitchFamily="18" charset="0"/>
              </a:rPr>
              <a:t>np.asarray</a:t>
            </a:r>
            <a:r>
              <a:rPr lang="en-IN" sz="1800" kern="100" dirty="0">
                <a:solidFill>
                  <a:srgbClr val="000000"/>
                </a:solidFill>
                <a:effectLst/>
                <a:latin typeface="Times New Roman" panose="02020603050405020304" pitchFamily="18" charset="0"/>
                <a:ea typeface="Times New Roman" panose="02020603050405020304" pitchFamily="18" charset="0"/>
              </a:rPr>
              <a:t>(values)         return </a:t>
            </a:r>
            <a:r>
              <a:rPr lang="en-IN" sz="1800" kern="100" dirty="0" err="1">
                <a:solidFill>
                  <a:srgbClr val="000000"/>
                </a:solidFill>
                <a:effectLst/>
                <a:latin typeface="Times New Roman" panose="02020603050405020304" pitchFamily="18" charset="0"/>
                <a:ea typeface="Times New Roman" panose="02020603050405020304" pitchFamily="18" charset="0"/>
              </a:rPr>
              <a:t>model.predict</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values.reshape</a:t>
            </a:r>
            <a:r>
              <a:rPr lang="en-IN" sz="1800" kern="100" dirty="0">
                <a:solidFill>
                  <a:srgbClr val="000000"/>
                </a:solidFill>
                <a:effectLst/>
                <a:latin typeface="Times New Roman" panose="02020603050405020304" pitchFamily="18" charset="0"/>
                <a:ea typeface="Times New Roman" panose="02020603050405020304" pitchFamily="18" charset="0"/>
              </a:rPr>
              <a:t>(1, -1))[0]     </a:t>
            </a:r>
            <a:r>
              <a:rPr lang="en-IN" sz="1800" kern="100" dirty="0" err="1">
                <a:solidFill>
                  <a:srgbClr val="000000"/>
                </a:solidFill>
                <a:effectLst/>
                <a:latin typeface="Times New Roman" panose="02020603050405020304" pitchFamily="18" charset="0"/>
                <a:ea typeface="Times New Roman" panose="02020603050405020304" pitchFamily="18" charset="0"/>
              </a:rPr>
              <a:t>elif</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len</a:t>
            </a:r>
            <a:r>
              <a:rPr lang="en-IN" sz="1800" kern="100" dirty="0">
                <a:solidFill>
                  <a:srgbClr val="000000"/>
                </a:solidFill>
                <a:effectLst/>
                <a:latin typeface="Times New Roman" panose="02020603050405020304" pitchFamily="18" charset="0"/>
                <a:ea typeface="Times New Roman" panose="02020603050405020304" pitchFamily="18" charset="0"/>
              </a:rPr>
              <a:t>(values) == 10: </a:t>
            </a:r>
          </a:p>
          <a:p>
            <a:pPr marL="0" marR="2186940" indent="0">
              <a:lnSpc>
                <a:spcPct val="99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model = </a:t>
            </a:r>
            <a:r>
              <a:rPr lang="en-IN" sz="1800" kern="100" dirty="0" err="1">
                <a:solidFill>
                  <a:srgbClr val="000000"/>
                </a:solidFill>
                <a:effectLst/>
                <a:latin typeface="Times New Roman" panose="02020603050405020304" pitchFamily="18" charset="0"/>
                <a:ea typeface="Times New Roman" panose="02020603050405020304" pitchFamily="18" charset="0"/>
              </a:rPr>
              <a:t>pickle.load</a:t>
            </a:r>
            <a:r>
              <a:rPr lang="en-IN" sz="1800" kern="100" dirty="0">
                <a:solidFill>
                  <a:srgbClr val="000000"/>
                </a:solidFill>
                <a:effectLst/>
                <a:latin typeface="Times New Roman" panose="02020603050405020304" pitchFamily="18" charset="0"/>
                <a:ea typeface="Times New Roman" panose="02020603050405020304" pitchFamily="18" charset="0"/>
              </a:rPr>
              <a:t>(open('models/liver.</a:t>
            </a:r>
            <a:r>
              <a:rPr lang="en-IN" sz="1800" kern="100" dirty="0" err="1">
                <a:solidFill>
                  <a:srgbClr val="000000"/>
                </a:solidFill>
                <a:effectLst/>
                <a:latin typeface="Times New Roman" panose="02020603050405020304" pitchFamily="18" charset="0"/>
                <a:ea typeface="Times New Roman" panose="02020603050405020304" pitchFamily="18" charset="0"/>
              </a:rPr>
              <a:t>pkl</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rb</a:t>
            </a:r>
            <a:r>
              <a:rPr lang="en-IN" sz="1800" kern="100" dirty="0">
                <a:solidFill>
                  <a:srgbClr val="000000"/>
                </a:solidFill>
                <a:effectLst/>
                <a:latin typeface="Times New Roman" panose="02020603050405020304" pitchFamily="18" charset="0"/>
                <a:ea typeface="Times New Roman" panose="02020603050405020304" pitchFamily="18" charset="0"/>
              </a:rPr>
              <a:t>'))         values = </a:t>
            </a:r>
            <a:r>
              <a:rPr lang="en-IN" sz="1800" kern="100" dirty="0" err="1">
                <a:solidFill>
                  <a:srgbClr val="000000"/>
                </a:solidFill>
                <a:effectLst/>
                <a:latin typeface="Times New Roman" panose="02020603050405020304" pitchFamily="18" charset="0"/>
                <a:ea typeface="Times New Roman" panose="02020603050405020304" pitchFamily="18" charset="0"/>
              </a:rPr>
              <a:t>np.asarray</a:t>
            </a:r>
            <a:r>
              <a:rPr lang="en-IN" sz="1800" kern="100" dirty="0">
                <a:solidFill>
                  <a:srgbClr val="000000"/>
                </a:solidFill>
                <a:effectLst/>
                <a:latin typeface="Times New Roman" panose="02020603050405020304" pitchFamily="18" charset="0"/>
                <a:ea typeface="Times New Roman" panose="02020603050405020304" pitchFamily="18" charset="0"/>
              </a:rPr>
              <a:t>(values) </a:t>
            </a:r>
          </a:p>
          <a:p>
            <a:pPr marL="0" marR="139065" indent="0">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model.predict</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values.reshape</a:t>
            </a:r>
            <a:r>
              <a:rPr lang="en-IN" sz="1800" kern="100" dirty="0">
                <a:solidFill>
                  <a:srgbClr val="000000"/>
                </a:solidFill>
                <a:effectLst/>
                <a:latin typeface="Times New Roman" panose="02020603050405020304" pitchFamily="18" charset="0"/>
                <a:ea typeface="Times New Roman" panose="02020603050405020304" pitchFamily="18" charset="0"/>
              </a:rPr>
              <a:t>(1, -1))[0] </a:t>
            </a:r>
          </a:p>
          <a:p>
            <a:pPr marL="0" marR="139065" indent="0">
              <a:lnSpc>
                <a:spcPct val="107000"/>
              </a:lnSpc>
              <a:spcAft>
                <a:spcPts val="80"/>
              </a:spcAft>
              <a:buNone/>
            </a:pPr>
            <a:r>
              <a:rPr lang="en-IN" sz="1800" dirty="0">
                <a:solidFill>
                  <a:srgbClr val="000000"/>
                </a:solidFill>
                <a:effectLst/>
                <a:latin typeface="Times New Roman" panose="02020603050405020304" pitchFamily="18" charset="0"/>
                <a:ea typeface="Times New Roman" panose="02020603050405020304" pitchFamily="18" charset="0"/>
              </a:rPr>
              <a:t>@app.route("/") </a:t>
            </a:r>
            <a:endParaRPr lang="en-IN" dirty="0"/>
          </a:p>
        </p:txBody>
      </p:sp>
    </p:spTree>
    <p:extLst>
      <p:ext uri="{BB962C8B-B14F-4D97-AF65-F5344CB8AC3E}">
        <p14:creationId xmlns:p14="http://schemas.microsoft.com/office/powerpoint/2010/main" val="1065773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AFB113-D2BE-DB20-CE97-14B29A4A4926}"/>
              </a:ext>
            </a:extLst>
          </p:cNvPr>
          <p:cNvSpPr>
            <a:spLocks noGrp="1"/>
          </p:cNvSpPr>
          <p:nvPr>
            <p:ph type="body" idx="1"/>
          </p:nvPr>
        </p:nvSpPr>
        <p:spPr>
          <a:xfrm>
            <a:off x="298704" y="121920"/>
            <a:ext cx="8533596" cy="4446955"/>
          </a:xfrm>
        </p:spPr>
        <p:txBody>
          <a:bodyPr>
            <a:normAutofit fontScale="85000" lnSpcReduction="20000"/>
          </a:bodyPr>
          <a:lstStyle/>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extends 'main.html' %}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block content %}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&lt;script&gt;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function </a:t>
            </a:r>
            <a:r>
              <a:rPr lang="en-IN" sz="1800" kern="100" dirty="0" err="1">
                <a:solidFill>
                  <a:srgbClr val="000000"/>
                </a:solidFill>
                <a:effectLst/>
                <a:latin typeface="Times New Roman" panose="02020603050405020304" pitchFamily="18" charset="0"/>
                <a:ea typeface="Times New Roman" panose="02020603050405020304" pitchFamily="18" charset="0"/>
              </a:rPr>
              <a:t>readURL</a:t>
            </a:r>
            <a:r>
              <a:rPr lang="en-IN" sz="1800" kern="100" dirty="0">
                <a:solidFill>
                  <a:srgbClr val="000000"/>
                </a:solidFill>
                <a:effectLst/>
                <a:latin typeface="Times New Roman" panose="02020603050405020304" pitchFamily="18" charset="0"/>
                <a:ea typeface="Times New Roman" panose="02020603050405020304" pitchFamily="18" charset="0"/>
              </a:rPr>
              <a:t>(input) { </a:t>
            </a:r>
          </a:p>
          <a:p>
            <a:pPr marL="0" marR="3206750" indent="0" algn="l">
              <a:lnSpc>
                <a:spcPct val="99000"/>
              </a:lnSpc>
              <a:spcAft>
                <a:spcPts val="1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if (</a:t>
            </a:r>
            <a:r>
              <a:rPr lang="en-IN" sz="1800" kern="100" dirty="0" err="1">
                <a:solidFill>
                  <a:srgbClr val="000000"/>
                </a:solidFill>
                <a:effectLst/>
                <a:latin typeface="Times New Roman" panose="02020603050405020304" pitchFamily="18" charset="0"/>
                <a:ea typeface="Times New Roman" panose="02020603050405020304" pitchFamily="18" charset="0"/>
              </a:rPr>
              <a:t>input.files</a:t>
            </a:r>
            <a:r>
              <a:rPr lang="en-IN" sz="1800" kern="100" dirty="0">
                <a:solidFill>
                  <a:srgbClr val="000000"/>
                </a:solidFill>
                <a:effectLst/>
                <a:latin typeface="Times New Roman" panose="02020603050405020304" pitchFamily="18" charset="0"/>
                <a:ea typeface="Times New Roman" panose="02020603050405020304" pitchFamily="18" charset="0"/>
              </a:rPr>
              <a:t> &amp;&amp; </a:t>
            </a:r>
            <a:r>
              <a:rPr lang="en-IN" sz="1800" kern="100" dirty="0" err="1">
                <a:solidFill>
                  <a:srgbClr val="000000"/>
                </a:solidFill>
                <a:effectLst/>
                <a:latin typeface="Times New Roman" panose="02020603050405020304" pitchFamily="18" charset="0"/>
                <a:ea typeface="Times New Roman" panose="02020603050405020304" pitchFamily="18" charset="0"/>
              </a:rPr>
              <a:t>input.files</a:t>
            </a:r>
            <a:r>
              <a:rPr lang="en-IN" sz="1800" kern="100" dirty="0">
                <a:solidFill>
                  <a:srgbClr val="000000"/>
                </a:solidFill>
                <a:effectLst/>
                <a:latin typeface="Times New Roman" panose="02020603050405020304" pitchFamily="18" charset="0"/>
                <a:ea typeface="Times New Roman" panose="02020603050405020304" pitchFamily="18" charset="0"/>
              </a:rPr>
              <a:t>[0]) {                 var reader = new </a:t>
            </a:r>
            <a:r>
              <a:rPr lang="en-IN" sz="1800" kern="100" dirty="0" err="1">
                <a:solidFill>
                  <a:srgbClr val="000000"/>
                </a:solidFill>
                <a:effectLst/>
                <a:latin typeface="Times New Roman" panose="02020603050405020304" pitchFamily="18" charset="0"/>
                <a:ea typeface="Times New Roman" panose="02020603050405020304" pitchFamily="18" charset="0"/>
              </a:rPr>
              <a:t>FileReader</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39065" indent="0" algn="l">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reader.onload</a:t>
            </a:r>
            <a:r>
              <a:rPr lang="en-IN" sz="1800" kern="100" dirty="0">
                <a:solidFill>
                  <a:srgbClr val="000000"/>
                </a:solidFill>
                <a:effectLst/>
                <a:latin typeface="Times New Roman" panose="02020603050405020304" pitchFamily="18" charset="0"/>
                <a:ea typeface="Times New Roman" panose="02020603050405020304" pitchFamily="18" charset="0"/>
              </a:rPr>
              <a:t> = function (e) {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$('#blah')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attr</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src</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e.target.result</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.width(500)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.height(500);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 </a:t>
            </a:r>
          </a:p>
          <a:p>
            <a:pPr marL="0" marR="139065" indent="0" algn="l">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reader.readAsDataURL</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input.files</a:t>
            </a:r>
            <a:r>
              <a:rPr lang="en-IN" sz="1800" kern="100" dirty="0">
                <a:solidFill>
                  <a:srgbClr val="000000"/>
                </a:solidFill>
                <a:effectLst/>
                <a:latin typeface="Times New Roman" panose="02020603050405020304" pitchFamily="18" charset="0"/>
                <a:ea typeface="Times New Roman" panose="02020603050405020304" pitchFamily="18" charset="0"/>
              </a:rPr>
              <a:t>[0]);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&lt;/script&gt;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if message %}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&lt;div class="alert alert-danger"&gt;{{ message }}&lt;/div&gt; </a:t>
            </a:r>
          </a:p>
          <a:p>
            <a:pPr marL="114300" indent="0">
              <a:buNone/>
            </a:pPr>
            <a:endParaRPr lang="en-IN" dirty="0"/>
          </a:p>
        </p:txBody>
      </p:sp>
    </p:spTree>
    <p:extLst>
      <p:ext uri="{BB962C8B-B14F-4D97-AF65-F5344CB8AC3E}">
        <p14:creationId xmlns:p14="http://schemas.microsoft.com/office/powerpoint/2010/main" val="1545530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4">
            <a:extLst>
              <a:ext uri="{FF2B5EF4-FFF2-40B4-BE49-F238E27FC236}">
                <a16:creationId xmlns:a16="http://schemas.microsoft.com/office/drawing/2014/main" id="{9326D458-4EEA-1E84-095B-48AFD18C4A17}"/>
              </a:ext>
            </a:extLst>
          </p:cNvPr>
          <p:cNvSpPr>
            <a:spLocks noChangeArrowheads="1"/>
          </p:cNvSpPr>
          <p:nvPr/>
        </p:nvSpPr>
        <p:spPr bwMode="auto">
          <a:xfrm>
            <a:off x="1333966" y="0"/>
            <a:ext cx="82353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BFF96204-860C-6573-E8A4-36BDE85247AB}"/>
              </a:ext>
            </a:extLst>
          </p:cNvPr>
          <p:cNvSpPr txBox="1"/>
          <p:nvPr/>
        </p:nvSpPr>
        <p:spPr>
          <a:xfrm>
            <a:off x="453292" y="-5545511"/>
            <a:ext cx="7072922" cy="10619510"/>
          </a:xfrm>
          <a:prstGeom prst="rect">
            <a:avLst/>
          </a:prstGeom>
          <a:noFill/>
        </p:spPr>
        <p:txBody>
          <a:bodyPr wrap="square">
            <a:spAutoFit/>
          </a:bodyPr>
          <a:lstStyle/>
          <a:p>
            <a:pPr marL="74295" marR="4672965" indent="-6350" algn="just">
              <a:lnSpc>
                <a:spcPct val="152000"/>
              </a:lnSpc>
              <a:spcAft>
                <a:spcPts val="20"/>
              </a:spcAft>
            </a:pPr>
            <a:r>
              <a:rPr lang="en-IN" sz="1400" kern="100" dirty="0">
                <a:solidFill>
                  <a:srgbClr val="000000"/>
                </a:solidFill>
                <a:effectLst/>
                <a:latin typeface="Times New Roman" panose="02020603050405020304" pitchFamily="18" charset="0"/>
                <a:ea typeface="Times New Roman" panose="02020603050405020304" pitchFamily="18" charset="0"/>
              </a:rPr>
              <a:t>@app.route("/") def home(): </a:t>
            </a:r>
          </a:p>
          <a:p>
            <a:pPr marL="74295" marR="1270" indent="-6350" algn="just">
              <a:lnSpc>
                <a:spcPct val="107000"/>
              </a:lnSpc>
              <a:spcAft>
                <a:spcPts val="655"/>
              </a:spcAft>
            </a:pPr>
            <a:r>
              <a:rPr lang="en-IN" sz="1400" kern="100" dirty="0">
                <a:solidFill>
                  <a:srgbClr val="000000"/>
                </a:solidFill>
                <a:effectLst/>
                <a:latin typeface="Times New Roman" panose="02020603050405020304" pitchFamily="18" charset="0"/>
                <a:ea typeface="Times New Roman" panose="02020603050405020304" pitchFamily="18" charset="0"/>
              </a:rPr>
              <a:t>    return </a:t>
            </a:r>
            <a:r>
              <a:rPr lang="en-IN" sz="14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400" kern="100" dirty="0">
                <a:solidFill>
                  <a:srgbClr val="000000"/>
                </a:solidFill>
                <a:effectLst/>
                <a:latin typeface="Times New Roman" panose="02020603050405020304" pitchFamily="18" charset="0"/>
                <a:ea typeface="Times New Roman" panose="02020603050405020304" pitchFamily="18" charset="0"/>
              </a:rPr>
              <a:t>('home.html') </a:t>
            </a:r>
          </a:p>
          <a:p>
            <a:pPr marL="71755" marR="126365" indent="-6350" algn="l">
              <a:lnSpc>
                <a:spcPct val="107000"/>
              </a:lnSpc>
              <a:spcAft>
                <a:spcPts val="665"/>
              </a:spcAft>
            </a:pPr>
            <a:r>
              <a:rPr lang="en-IN" sz="1400" kern="100" dirty="0">
                <a:solidFill>
                  <a:srgbClr val="000000"/>
                </a:solidFill>
                <a:effectLst/>
                <a:latin typeface="Times New Roman" panose="02020603050405020304" pitchFamily="18" charset="0"/>
                <a:ea typeface="Times New Roman" panose="02020603050405020304" pitchFamily="18" charset="0"/>
              </a:rPr>
              <a:t> </a:t>
            </a:r>
          </a:p>
          <a:p>
            <a:pPr marL="74295" marR="2180590" indent="-6350" algn="just">
              <a:lnSpc>
                <a:spcPct val="152000"/>
              </a:lnSpc>
              <a:spcAft>
                <a:spcPts val="20"/>
              </a:spcAft>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kern="100" dirty="0">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kern="100" dirty="0">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kern="100" dirty="0">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kern="100" dirty="0">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kern="100" dirty="0">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kern="100" dirty="0">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endParaRPr lang="en-IN" kern="100" dirty="0">
              <a:latin typeface="Times New Roman" panose="02020603050405020304" pitchFamily="18" charset="0"/>
              <a:ea typeface="Times New Roman" panose="02020603050405020304" pitchFamily="18" charset="0"/>
            </a:endParaRPr>
          </a:p>
          <a:p>
            <a:pPr marL="74295" marR="2180590" indent="-6350" algn="just">
              <a:lnSpc>
                <a:spcPct val="152000"/>
              </a:lnSpc>
              <a:spcAft>
                <a:spcPts val="20"/>
              </a:spcAft>
            </a:pPr>
            <a:r>
              <a:rPr lang="en-IN" sz="1400" kern="100" dirty="0">
                <a:solidFill>
                  <a:srgbClr val="000000"/>
                </a:solidFill>
                <a:effectLst/>
                <a:latin typeface="Times New Roman" panose="02020603050405020304" pitchFamily="18" charset="0"/>
                <a:ea typeface="Times New Roman" panose="02020603050405020304" pitchFamily="18" charset="0"/>
              </a:rPr>
              <a:t>@app.route("/diabetes", methods=['GET', 'POST']) def </a:t>
            </a:r>
            <a:r>
              <a:rPr lang="en-IN" sz="1400" kern="100" dirty="0" err="1">
                <a:solidFill>
                  <a:srgbClr val="000000"/>
                </a:solidFill>
                <a:effectLst/>
                <a:latin typeface="Times New Roman" panose="02020603050405020304" pitchFamily="18" charset="0"/>
                <a:ea typeface="Times New Roman" panose="02020603050405020304" pitchFamily="18" charset="0"/>
              </a:rPr>
              <a:t>diabetesPage</a:t>
            </a:r>
            <a:r>
              <a:rPr lang="en-IN" sz="1400" kern="100" dirty="0">
                <a:solidFill>
                  <a:srgbClr val="000000"/>
                </a:solidFill>
                <a:effectLst/>
                <a:latin typeface="Times New Roman" panose="02020603050405020304" pitchFamily="18" charset="0"/>
                <a:ea typeface="Times New Roman" panose="02020603050405020304" pitchFamily="18" charset="0"/>
              </a:rPr>
              <a:t>(): </a:t>
            </a:r>
          </a:p>
          <a:p>
            <a:pPr marL="74295" marR="1270" indent="-6350" algn="just">
              <a:lnSpc>
                <a:spcPct val="107000"/>
              </a:lnSpc>
              <a:spcAft>
                <a:spcPts val="655"/>
              </a:spcAft>
            </a:pPr>
            <a:r>
              <a:rPr lang="en-IN" sz="1400" kern="100" dirty="0">
                <a:solidFill>
                  <a:srgbClr val="000000"/>
                </a:solidFill>
                <a:effectLst/>
                <a:latin typeface="Times New Roman" panose="02020603050405020304" pitchFamily="18" charset="0"/>
                <a:ea typeface="Times New Roman" panose="02020603050405020304" pitchFamily="18" charset="0"/>
              </a:rPr>
              <a:t>    return </a:t>
            </a:r>
            <a:r>
              <a:rPr lang="en-IN" sz="14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400" kern="100" dirty="0">
                <a:solidFill>
                  <a:srgbClr val="000000"/>
                </a:solidFill>
                <a:effectLst/>
                <a:latin typeface="Times New Roman" panose="02020603050405020304" pitchFamily="18" charset="0"/>
                <a:ea typeface="Times New Roman" panose="02020603050405020304" pitchFamily="18" charset="0"/>
              </a:rPr>
              <a:t>('diabetes.html') </a:t>
            </a:r>
          </a:p>
          <a:p>
            <a:pPr marL="71755" marR="126365" indent="-6350" algn="l">
              <a:lnSpc>
                <a:spcPct val="107000"/>
              </a:lnSpc>
              <a:spcAft>
                <a:spcPts val="655"/>
              </a:spcAft>
            </a:pPr>
            <a:r>
              <a:rPr lang="en-IN" sz="1400" kern="100" dirty="0">
                <a:solidFill>
                  <a:srgbClr val="000000"/>
                </a:solidFill>
                <a:effectLst/>
                <a:latin typeface="Times New Roman" panose="02020603050405020304" pitchFamily="18" charset="0"/>
                <a:ea typeface="Times New Roman" panose="02020603050405020304" pitchFamily="18" charset="0"/>
              </a:rPr>
              <a:t> </a:t>
            </a:r>
          </a:p>
          <a:p>
            <a:pPr marL="74295" marR="2300605" indent="-6350" algn="just">
              <a:lnSpc>
                <a:spcPct val="152000"/>
              </a:lnSpc>
              <a:spcAft>
                <a:spcPts val="20"/>
              </a:spcAft>
            </a:pPr>
            <a:r>
              <a:rPr lang="en-IN" sz="1400" kern="100" dirty="0">
                <a:solidFill>
                  <a:srgbClr val="000000"/>
                </a:solidFill>
                <a:effectLst/>
                <a:latin typeface="Times New Roman" panose="02020603050405020304" pitchFamily="18" charset="0"/>
                <a:ea typeface="Times New Roman" panose="02020603050405020304" pitchFamily="18" charset="0"/>
              </a:rPr>
              <a:t>@app.route("/cancer", methods=['GET', 'POST']) def </a:t>
            </a:r>
            <a:r>
              <a:rPr lang="en-IN" sz="1400" kern="100" dirty="0" err="1">
                <a:solidFill>
                  <a:srgbClr val="000000"/>
                </a:solidFill>
                <a:effectLst/>
                <a:latin typeface="Times New Roman" panose="02020603050405020304" pitchFamily="18" charset="0"/>
                <a:ea typeface="Times New Roman" panose="02020603050405020304" pitchFamily="18" charset="0"/>
              </a:rPr>
              <a:t>cancerPage</a:t>
            </a:r>
            <a:r>
              <a:rPr lang="en-IN" sz="1400" kern="100" dirty="0">
                <a:solidFill>
                  <a:srgbClr val="000000"/>
                </a:solidFill>
                <a:effectLst/>
                <a:latin typeface="Times New Roman" panose="02020603050405020304" pitchFamily="18" charset="0"/>
                <a:ea typeface="Times New Roman" panose="02020603050405020304" pitchFamily="18" charset="0"/>
              </a:rPr>
              <a:t>(): </a:t>
            </a:r>
          </a:p>
          <a:p>
            <a:pPr marL="74295" marR="1270" indent="-6350" algn="just">
              <a:lnSpc>
                <a:spcPct val="107000"/>
              </a:lnSpc>
              <a:spcAft>
                <a:spcPts val="20"/>
              </a:spcAft>
            </a:pPr>
            <a:r>
              <a:rPr lang="en-IN" sz="1400" kern="100" dirty="0">
                <a:solidFill>
                  <a:srgbClr val="000000"/>
                </a:solidFill>
                <a:effectLst/>
                <a:latin typeface="Times New Roman" panose="02020603050405020304" pitchFamily="18" charset="0"/>
                <a:ea typeface="Times New Roman" panose="02020603050405020304" pitchFamily="18" charset="0"/>
              </a:rPr>
              <a:t>    return </a:t>
            </a:r>
            <a:r>
              <a:rPr lang="en-IN" sz="14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400" kern="100" dirty="0">
                <a:solidFill>
                  <a:srgbClr val="000000"/>
                </a:solidFill>
                <a:effectLst/>
                <a:latin typeface="Times New Roman" panose="02020603050405020304" pitchFamily="18" charset="0"/>
                <a:ea typeface="Times New Roman" panose="02020603050405020304" pitchFamily="18" charset="0"/>
              </a:rPr>
              <a:t>('breast_cancer.html') </a:t>
            </a:r>
          </a:p>
          <a:p>
            <a:pPr marL="71755" marR="126365" indent="-6350" algn="l">
              <a:lnSpc>
                <a:spcPct val="107000"/>
              </a:lnSpc>
              <a:spcAft>
                <a:spcPts val="655"/>
              </a:spcAft>
            </a:pPr>
            <a:r>
              <a:rPr lang="en-IN" sz="1400" kern="100" dirty="0">
                <a:solidFill>
                  <a:srgbClr val="000000"/>
                </a:solidFill>
                <a:effectLst/>
                <a:latin typeface="Times New Roman" panose="02020603050405020304" pitchFamily="18" charset="0"/>
                <a:ea typeface="Times New Roman" panose="02020603050405020304" pitchFamily="18" charset="0"/>
              </a:rPr>
              <a:t> </a:t>
            </a:r>
          </a:p>
          <a:p>
            <a:pPr marL="74295" marR="1270" indent="-6350" algn="just">
              <a:lnSpc>
                <a:spcPct val="107000"/>
              </a:lnSpc>
              <a:spcAft>
                <a:spcPts val="670"/>
              </a:spcAft>
            </a:pPr>
            <a:r>
              <a:rPr lang="en-IN" sz="1400" kern="100" dirty="0">
                <a:solidFill>
                  <a:srgbClr val="000000"/>
                </a:solidFill>
                <a:effectLst/>
                <a:latin typeface="Times New Roman" panose="02020603050405020304" pitchFamily="18" charset="0"/>
                <a:ea typeface="Times New Roman" panose="02020603050405020304" pitchFamily="18" charset="0"/>
              </a:rPr>
              <a:t>@app.route("/heart", methods=['GET', 'POST'])</a:t>
            </a:r>
            <a:r>
              <a:rPr lang="en-IN" sz="1100" kern="100" dirty="0">
                <a:solidFill>
                  <a:srgbClr val="000000"/>
                </a:solidFill>
                <a:effectLst/>
                <a:latin typeface="Times New Roman" panose="02020603050405020304" pitchFamily="18" charset="0"/>
                <a:ea typeface="Times New Roman" panose="02020603050405020304" pitchFamily="18" charset="0"/>
              </a:rPr>
              <a:t> </a:t>
            </a:r>
            <a:r>
              <a:rPr lang="en-IN" sz="1400" kern="100" dirty="0">
                <a:solidFill>
                  <a:srgbClr val="000000"/>
                </a:solidFill>
                <a:effectLst/>
                <a:latin typeface="Times New Roman" panose="02020603050405020304" pitchFamily="18" charset="0"/>
                <a:ea typeface="Times New Roman" panose="02020603050405020304" pitchFamily="18" charset="0"/>
              </a:rPr>
              <a:t>if </a:t>
            </a:r>
            <a:r>
              <a:rPr lang="en-IN" sz="1400" kern="100" dirty="0" err="1">
                <a:solidFill>
                  <a:srgbClr val="000000"/>
                </a:solidFill>
                <a:effectLst/>
                <a:latin typeface="Times New Roman" panose="02020603050405020304" pitchFamily="18" charset="0"/>
                <a:ea typeface="Times New Roman" panose="02020603050405020304" pitchFamily="18" charset="0"/>
              </a:rPr>
              <a:t>request.method</a:t>
            </a:r>
            <a:r>
              <a:rPr lang="en-IN" sz="1400" kern="100" dirty="0">
                <a:solidFill>
                  <a:srgbClr val="000000"/>
                </a:solidFill>
                <a:effectLst/>
                <a:latin typeface="Times New Roman" panose="02020603050405020304" pitchFamily="18" charset="0"/>
                <a:ea typeface="Times New Roman" panose="02020603050405020304" pitchFamily="18" charset="0"/>
              </a:rPr>
              <a:t> == 'POST': </a:t>
            </a:r>
          </a:p>
          <a:p>
            <a:pPr marL="68580" marR="1136015" indent="-6350" algn="l">
              <a:lnSpc>
                <a:spcPct val="149000"/>
              </a:lnSpc>
              <a:spcAft>
                <a:spcPts val="20"/>
              </a:spcAft>
            </a:pPr>
            <a:r>
              <a:rPr lang="en-IN" sz="1400" kern="100" dirty="0">
                <a:solidFill>
                  <a:srgbClr val="000000"/>
                </a:solidFill>
                <a:effectLst/>
                <a:latin typeface="Times New Roman" panose="02020603050405020304" pitchFamily="18" charset="0"/>
                <a:ea typeface="Times New Roman" panose="02020603050405020304" pitchFamily="18" charset="0"/>
              </a:rPr>
              <a:t>            </a:t>
            </a:r>
            <a:r>
              <a:rPr lang="en-IN" sz="1400" kern="100" dirty="0" err="1">
                <a:solidFill>
                  <a:srgbClr val="000000"/>
                </a:solidFill>
                <a:effectLst/>
                <a:latin typeface="Times New Roman" panose="02020603050405020304" pitchFamily="18" charset="0"/>
                <a:ea typeface="Times New Roman" panose="02020603050405020304" pitchFamily="18" charset="0"/>
              </a:rPr>
              <a:t>to_predict_dict</a:t>
            </a:r>
            <a:r>
              <a:rPr lang="en-IN" sz="1400" kern="100" dirty="0">
                <a:solidFill>
                  <a:srgbClr val="000000"/>
                </a:solidFill>
                <a:effectLst/>
                <a:latin typeface="Times New Roman" panose="02020603050405020304" pitchFamily="18" charset="0"/>
                <a:ea typeface="Times New Roman" panose="02020603050405020304" pitchFamily="18" charset="0"/>
              </a:rPr>
              <a:t> = </a:t>
            </a:r>
            <a:r>
              <a:rPr lang="en-IN" sz="1400" kern="100" dirty="0" err="1">
                <a:solidFill>
                  <a:srgbClr val="000000"/>
                </a:solidFill>
                <a:effectLst/>
                <a:latin typeface="Times New Roman" panose="02020603050405020304" pitchFamily="18" charset="0"/>
                <a:ea typeface="Times New Roman" panose="02020603050405020304" pitchFamily="18" charset="0"/>
              </a:rPr>
              <a:t>request.form.to_dict</a:t>
            </a:r>
            <a:r>
              <a:rPr lang="en-IN" sz="1400" kern="100" dirty="0">
                <a:solidFill>
                  <a:srgbClr val="000000"/>
                </a:solidFill>
                <a:effectLst/>
                <a:latin typeface="Times New Roman" panose="02020603050405020304" pitchFamily="18" charset="0"/>
                <a:ea typeface="Times New Roman" panose="02020603050405020304" pitchFamily="18" charset="0"/>
              </a:rPr>
              <a:t>()             </a:t>
            </a:r>
            <a:r>
              <a:rPr lang="en-IN" sz="1400" kern="100" dirty="0" err="1">
                <a:solidFill>
                  <a:srgbClr val="000000"/>
                </a:solidFill>
                <a:effectLst/>
                <a:latin typeface="Times New Roman" panose="02020603050405020304" pitchFamily="18" charset="0"/>
                <a:ea typeface="Times New Roman" panose="02020603050405020304" pitchFamily="18" charset="0"/>
              </a:rPr>
              <a:t>to_predict_list</a:t>
            </a:r>
            <a:r>
              <a:rPr lang="en-IN" sz="1400" kern="100" dirty="0">
                <a:solidFill>
                  <a:srgbClr val="000000"/>
                </a:solidFill>
                <a:effectLst/>
                <a:latin typeface="Times New Roman" panose="02020603050405020304" pitchFamily="18" charset="0"/>
                <a:ea typeface="Times New Roman" panose="02020603050405020304" pitchFamily="18" charset="0"/>
              </a:rPr>
              <a:t> = list(map(float, list(</a:t>
            </a:r>
            <a:r>
              <a:rPr lang="en-IN" sz="1400" kern="100" dirty="0" err="1">
                <a:solidFill>
                  <a:srgbClr val="000000"/>
                </a:solidFill>
                <a:effectLst/>
                <a:latin typeface="Times New Roman" panose="02020603050405020304" pitchFamily="18" charset="0"/>
                <a:ea typeface="Times New Roman" panose="02020603050405020304" pitchFamily="18" charset="0"/>
              </a:rPr>
              <a:t>to_predict_dict.values</a:t>
            </a:r>
            <a:r>
              <a:rPr lang="en-IN" sz="1400" kern="100" dirty="0">
                <a:solidFill>
                  <a:srgbClr val="000000"/>
                </a:solidFill>
                <a:effectLst/>
                <a:latin typeface="Times New Roman" panose="02020603050405020304" pitchFamily="18" charset="0"/>
                <a:ea typeface="Times New Roman" panose="02020603050405020304" pitchFamily="18" charset="0"/>
              </a:rPr>
              <a:t>())))             pred = predict(</a:t>
            </a:r>
            <a:r>
              <a:rPr lang="en-IN" sz="1400" kern="100" dirty="0" err="1">
                <a:solidFill>
                  <a:srgbClr val="000000"/>
                </a:solidFill>
                <a:effectLst/>
                <a:latin typeface="Times New Roman" panose="02020603050405020304" pitchFamily="18" charset="0"/>
                <a:ea typeface="Times New Roman" panose="02020603050405020304" pitchFamily="18" charset="0"/>
              </a:rPr>
              <a:t>to_predict_list</a:t>
            </a:r>
            <a:r>
              <a:rPr lang="en-IN" sz="1400" kern="100" dirty="0">
                <a:solidFill>
                  <a:srgbClr val="000000"/>
                </a:solidFill>
                <a:effectLst/>
                <a:latin typeface="Times New Roman" panose="02020603050405020304" pitchFamily="18" charset="0"/>
                <a:ea typeface="Times New Roman" panose="02020603050405020304" pitchFamily="18" charset="0"/>
              </a:rPr>
              <a:t>, 'models/diabetes.h5')     except Exception as e: </a:t>
            </a:r>
          </a:p>
          <a:p>
            <a:pPr marL="74295" marR="1687195" indent="-6350" algn="just">
              <a:lnSpc>
                <a:spcPct val="152000"/>
              </a:lnSpc>
              <a:spcAft>
                <a:spcPts val="20"/>
              </a:spcAft>
            </a:pPr>
            <a:r>
              <a:rPr lang="en-IN" sz="1400" kern="100" dirty="0">
                <a:solidFill>
                  <a:srgbClr val="000000"/>
                </a:solidFill>
                <a:effectLst/>
                <a:latin typeface="Times New Roman" panose="02020603050405020304" pitchFamily="18" charset="0"/>
                <a:ea typeface="Times New Roman" panose="02020603050405020304" pitchFamily="18" charset="0"/>
              </a:rPr>
              <a:t>        message = </a:t>
            </a:r>
            <a:r>
              <a:rPr lang="en-IN" sz="1400" kern="100" dirty="0" err="1">
                <a:solidFill>
                  <a:srgbClr val="000000"/>
                </a:solidFill>
                <a:effectLst/>
                <a:latin typeface="Times New Roman" panose="02020603050405020304" pitchFamily="18" charset="0"/>
                <a:ea typeface="Times New Roman" panose="02020603050405020304" pitchFamily="18" charset="0"/>
              </a:rPr>
              <a:t>f"Error</a:t>
            </a:r>
            <a:r>
              <a:rPr lang="en-IN" sz="1400" kern="100" dirty="0">
                <a:solidFill>
                  <a:srgbClr val="000000"/>
                </a:solidFill>
                <a:effectLst/>
                <a:latin typeface="Times New Roman" panose="02020603050405020304" pitchFamily="18" charset="0"/>
                <a:ea typeface="Times New Roman" panose="02020603050405020304" pitchFamily="18" charset="0"/>
              </a:rPr>
              <a:t>: {str(e)}"         return </a:t>
            </a:r>
            <a:r>
              <a:rPr lang="en-IN" sz="14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400" kern="100" dirty="0">
                <a:solidFill>
                  <a:srgbClr val="000000"/>
                </a:solidFill>
                <a:effectLst/>
                <a:latin typeface="Times New Roman" panose="02020603050405020304" pitchFamily="18" charset="0"/>
                <a:ea typeface="Times New Roman" panose="02020603050405020304" pitchFamily="18" charset="0"/>
              </a:rPr>
              <a:t>("home.html", message=message) </a:t>
            </a:r>
          </a:p>
          <a:p>
            <a:pPr marL="71755" marR="126365" indent="-6350" algn="l">
              <a:lnSpc>
                <a:spcPct val="107000"/>
              </a:lnSpc>
              <a:spcAft>
                <a:spcPts val="655"/>
              </a:spcAft>
            </a:pPr>
            <a:r>
              <a:rPr lang="en-IN" sz="1400" kern="100" dirty="0">
                <a:solidFill>
                  <a:srgbClr val="000000"/>
                </a:solidFill>
                <a:effectLst/>
                <a:latin typeface="Times New Roman" panose="02020603050405020304" pitchFamily="18" charset="0"/>
                <a:ea typeface="Times New Roman" panose="02020603050405020304" pitchFamily="18" charset="0"/>
              </a:rPr>
              <a:t> </a:t>
            </a:r>
          </a:p>
          <a:p>
            <a:pPr marL="74295" marR="1270" indent="-6350" algn="just">
              <a:lnSpc>
                <a:spcPct val="107000"/>
              </a:lnSpc>
              <a:spcAft>
                <a:spcPts val="655"/>
              </a:spcAft>
            </a:pPr>
            <a:r>
              <a:rPr lang="en-IN" sz="1400" kern="100" dirty="0">
                <a:solidFill>
                  <a:srgbClr val="000000"/>
                </a:solidFill>
                <a:effectLst/>
                <a:latin typeface="Times New Roman" panose="02020603050405020304" pitchFamily="18" charset="0"/>
                <a:ea typeface="Times New Roman" panose="02020603050405020304" pitchFamily="18" charset="0"/>
              </a:rPr>
              <a:t>    return </a:t>
            </a:r>
            <a:r>
              <a:rPr lang="en-IN" sz="14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400" kern="100" dirty="0">
                <a:solidFill>
                  <a:srgbClr val="000000"/>
                </a:solidFill>
                <a:effectLst/>
                <a:latin typeface="Times New Roman" panose="02020603050405020304" pitchFamily="18" charset="0"/>
                <a:ea typeface="Times New Roman" panose="02020603050405020304" pitchFamily="18" charset="0"/>
              </a:rPr>
              <a:t>('predict.html', pred=pred) </a:t>
            </a:r>
          </a:p>
        </p:txBody>
      </p:sp>
    </p:spTree>
    <p:extLst>
      <p:ext uri="{BB962C8B-B14F-4D97-AF65-F5344CB8AC3E}">
        <p14:creationId xmlns:p14="http://schemas.microsoft.com/office/powerpoint/2010/main" val="3324707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A8E422-31C5-686F-52B1-F8759900F9A5}"/>
              </a:ext>
            </a:extLst>
          </p:cNvPr>
          <p:cNvSpPr>
            <a:spLocks noGrp="1"/>
          </p:cNvSpPr>
          <p:nvPr>
            <p:ph type="body" idx="1"/>
          </p:nvPr>
        </p:nvSpPr>
        <p:spPr>
          <a:xfrm>
            <a:off x="311700" y="493776"/>
            <a:ext cx="8520600" cy="4075099"/>
          </a:xfrm>
        </p:spPr>
        <p:txBody>
          <a:bodyPr>
            <a:normAutofit fontScale="62500" lnSpcReduction="20000"/>
          </a:bodyPr>
          <a:lstStyle/>
          <a:p>
            <a:pPr marL="0" marR="1930400" indent="0" algn="l">
              <a:lnSpc>
                <a:spcPct val="98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def home():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('home.html') </a:t>
            </a:r>
          </a:p>
          <a:p>
            <a:pPr marL="0" marR="139065" indent="0" algn="l">
              <a:lnSpc>
                <a:spcPct val="107000"/>
              </a:lnSpc>
              <a:spcAft>
                <a:spcPts val="8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173480" indent="0" algn="l">
              <a:lnSpc>
                <a:spcPct val="99000"/>
              </a:lnSpc>
              <a:spcAft>
                <a:spcPts val="1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@app.route("/diabetes", methods=['GET', 'POST']) def </a:t>
            </a:r>
            <a:r>
              <a:rPr lang="en-IN" sz="1800" kern="100" dirty="0" err="1">
                <a:solidFill>
                  <a:srgbClr val="000000"/>
                </a:solidFill>
                <a:effectLst/>
                <a:latin typeface="Times New Roman" panose="02020603050405020304" pitchFamily="18" charset="0"/>
                <a:ea typeface="Times New Roman" panose="02020603050405020304" pitchFamily="18" charset="0"/>
              </a:rPr>
              <a:t>diabetesPage</a:t>
            </a: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('diabetes.html') </a:t>
            </a:r>
          </a:p>
          <a:p>
            <a:pPr marL="0" marR="139065" indent="0" algn="l">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275715" indent="0" algn="l">
              <a:lnSpc>
                <a:spcPct val="99000"/>
              </a:lnSpc>
              <a:spcAft>
                <a:spcPts val="1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@app.route("/cancer", methods=['GET', 'POST']) def </a:t>
            </a:r>
            <a:r>
              <a:rPr lang="en-IN" sz="1800" kern="100" dirty="0" err="1">
                <a:solidFill>
                  <a:srgbClr val="000000"/>
                </a:solidFill>
                <a:effectLst/>
                <a:latin typeface="Times New Roman" panose="02020603050405020304" pitchFamily="18" charset="0"/>
                <a:ea typeface="Times New Roman" panose="02020603050405020304" pitchFamily="18" charset="0"/>
              </a:rPr>
              <a:t>cancerPage</a:t>
            </a: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('breast_cancer.html') </a:t>
            </a:r>
          </a:p>
          <a:p>
            <a:pPr marL="0" marR="139065" indent="0" algn="l">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367155" indent="0" algn="l">
              <a:lnSpc>
                <a:spcPct val="99000"/>
              </a:lnSpc>
              <a:spcAft>
                <a:spcPts val="1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@app.route("/heart", methods=['GET', 'POST']) def </a:t>
            </a:r>
            <a:r>
              <a:rPr lang="en-IN" sz="1800" kern="100" dirty="0" err="1">
                <a:solidFill>
                  <a:srgbClr val="000000"/>
                </a:solidFill>
                <a:effectLst/>
                <a:latin typeface="Times New Roman" panose="02020603050405020304" pitchFamily="18" charset="0"/>
                <a:ea typeface="Times New Roman" panose="02020603050405020304" pitchFamily="18" charset="0"/>
              </a:rPr>
              <a:t>heartPage</a:t>
            </a: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('heart.html') </a:t>
            </a:r>
          </a:p>
          <a:p>
            <a:pPr marL="0" marR="139065" indent="0" algn="l">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257300" indent="0" algn="l">
              <a:lnSpc>
                <a:spcPct val="99000"/>
              </a:lnSpc>
              <a:spcAft>
                <a:spcPts val="1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@app.route("/kidney", methods=['GET', 'POST']) def </a:t>
            </a:r>
            <a:r>
              <a:rPr lang="en-IN" sz="1800" kern="100" dirty="0" err="1">
                <a:solidFill>
                  <a:srgbClr val="000000"/>
                </a:solidFill>
                <a:effectLst/>
                <a:latin typeface="Times New Roman" panose="02020603050405020304" pitchFamily="18" charset="0"/>
                <a:ea typeface="Times New Roman" panose="02020603050405020304" pitchFamily="18" charset="0"/>
              </a:rPr>
              <a:t>kidneyPage</a:t>
            </a: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('kidney.html') </a:t>
            </a:r>
          </a:p>
          <a:p>
            <a:pPr marL="0" marR="139065" indent="0" algn="l">
              <a:lnSpc>
                <a:spcPct val="107000"/>
              </a:lnSpc>
              <a:spcAft>
                <a:spcPts val="8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393190" indent="0" algn="l">
              <a:lnSpc>
                <a:spcPct val="99000"/>
              </a:lnSpc>
              <a:spcAft>
                <a:spcPts val="1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@app.route("/liver", methods=['GET', 'POST']) def </a:t>
            </a:r>
            <a:r>
              <a:rPr lang="en-IN" sz="1800" kern="100" dirty="0" err="1">
                <a:solidFill>
                  <a:srgbClr val="000000"/>
                </a:solidFill>
                <a:effectLst/>
                <a:latin typeface="Times New Roman" panose="02020603050405020304" pitchFamily="18" charset="0"/>
                <a:ea typeface="Times New Roman" panose="02020603050405020304" pitchFamily="18" charset="0"/>
              </a:rPr>
              <a:t>liverPage</a:t>
            </a: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('liver.html') </a:t>
            </a:r>
          </a:p>
          <a:p>
            <a:pPr marL="0" marR="139065" indent="0" algn="l">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214755" indent="0" algn="l">
              <a:lnSpc>
                <a:spcPct val="99000"/>
              </a:lnSpc>
              <a:spcAft>
                <a:spcPts val="1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@app.route("/malaria", methods=['GET', 'POST']) def </a:t>
            </a:r>
            <a:r>
              <a:rPr lang="en-IN" sz="1800" kern="100" dirty="0" err="1">
                <a:solidFill>
                  <a:srgbClr val="000000"/>
                </a:solidFill>
                <a:effectLst/>
                <a:latin typeface="Times New Roman" panose="02020603050405020304" pitchFamily="18" charset="0"/>
                <a:ea typeface="Times New Roman" panose="02020603050405020304" pitchFamily="18" charset="0"/>
              </a:rPr>
              <a:t>malariaPage</a:t>
            </a: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('malaria.html') </a:t>
            </a:r>
          </a:p>
          <a:p>
            <a:pPr marL="0" marR="139065" indent="0" algn="l">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761365" indent="0" algn="just">
              <a:lnSpc>
                <a:spcPct val="99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@app.route("/pneumonia", methods=['GET', 'POST']) def </a:t>
            </a:r>
            <a:r>
              <a:rPr lang="en-IN" sz="1800" kern="100" dirty="0" err="1">
                <a:solidFill>
                  <a:srgbClr val="000000"/>
                </a:solidFill>
                <a:effectLst/>
                <a:latin typeface="Times New Roman" panose="02020603050405020304" pitchFamily="18" charset="0"/>
                <a:ea typeface="Times New Roman" panose="02020603050405020304" pitchFamily="18" charset="0"/>
              </a:rPr>
              <a:t>pneumoniaPage</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('pneumonia.html') </a:t>
            </a:r>
          </a:p>
          <a:p>
            <a:pPr marL="0" marR="139065" indent="0" algn="l">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173480" indent="0" algn="l">
              <a:lnSpc>
                <a:spcPct val="99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@app.route("/predict", methods = ['POST', 'GET']) def </a:t>
            </a:r>
            <a:r>
              <a:rPr lang="en-IN" sz="1800" kern="100" dirty="0" err="1">
                <a:solidFill>
                  <a:srgbClr val="000000"/>
                </a:solidFill>
                <a:effectLst/>
                <a:latin typeface="Times New Roman" panose="02020603050405020304" pitchFamily="18" charset="0"/>
                <a:ea typeface="Times New Roman" panose="02020603050405020304" pitchFamily="18" charset="0"/>
              </a:rPr>
              <a:t>predictPage</a:t>
            </a:r>
            <a:r>
              <a:rPr lang="en-IN" sz="1800" kern="100" dirty="0">
                <a:solidFill>
                  <a:srgbClr val="000000"/>
                </a:solidFill>
                <a:effectLst/>
                <a:latin typeface="Times New Roman" panose="02020603050405020304" pitchFamily="18" charset="0"/>
                <a:ea typeface="Times New Roman" panose="02020603050405020304" pitchFamily="18" charset="0"/>
              </a:rPr>
              <a:t>():     try:         if </a:t>
            </a:r>
            <a:r>
              <a:rPr lang="en-IN" sz="1800" kern="100" dirty="0" err="1">
                <a:solidFill>
                  <a:srgbClr val="000000"/>
                </a:solidFill>
                <a:effectLst/>
                <a:latin typeface="Times New Roman" panose="02020603050405020304" pitchFamily="18" charset="0"/>
                <a:ea typeface="Times New Roman" panose="02020603050405020304" pitchFamily="18" charset="0"/>
              </a:rPr>
              <a:t>request.method</a:t>
            </a:r>
            <a:r>
              <a:rPr lang="en-IN" sz="1800" kern="100" dirty="0">
                <a:solidFill>
                  <a:srgbClr val="000000"/>
                </a:solidFill>
                <a:effectLst/>
                <a:latin typeface="Times New Roman" panose="02020603050405020304" pitchFamily="18" charset="0"/>
                <a:ea typeface="Times New Roman" panose="02020603050405020304" pitchFamily="18" charset="0"/>
              </a:rPr>
              <a:t> == 'POST':             </a:t>
            </a:r>
            <a:r>
              <a:rPr lang="en-IN" sz="1800" kern="100" dirty="0" err="1">
                <a:solidFill>
                  <a:srgbClr val="000000"/>
                </a:solidFill>
                <a:effectLst/>
                <a:latin typeface="Times New Roman" panose="02020603050405020304" pitchFamily="18" charset="0"/>
                <a:ea typeface="Times New Roman" panose="02020603050405020304" pitchFamily="18" charset="0"/>
              </a:rPr>
              <a:t>to_predict_dict</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request.form.to_dict</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40005" indent="0" algn="l">
              <a:lnSpc>
                <a:spcPct val="99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to_predict_list</a:t>
            </a:r>
            <a:r>
              <a:rPr lang="en-IN" sz="1800" kern="100" dirty="0">
                <a:solidFill>
                  <a:srgbClr val="000000"/>
                </a:solidFill>
                <a:effectLst/>
                <a:latin typeface="Times New Roman" panose="02020603050405020304" pitchFamily="18" charset="0"/>
                <a:ea typeface="Times New Roman" panose="02020603050405020304" pitchFamily="18" charset="0"/>
              </a:rPr>
              <a:t> = list(map(float, list(</a:t>
            </a:r>
            <a:r>
              <a:rPr lang="en-IN" sz="1800" kern="100" dirty="0" err="1">
                <a:solidFill>
                  <a:srgbClr val="000000"/>
                </a:solidFill>
                <a:effectLst/>
                <a:latin typeface="Times New Roman" panose="02020603050405020304" pitchFamily="18" charset="0"/>
                <a:ea typeface="Times New Roman" panose="02020603050405020304" pitchFamily="18" charset="0"/>
              </a:rPr>
              <a:t>to_predict_dict.values</a:t>
            </a:r>
            <a:r>
              <a:rPr lang="en-IN" sz="1800" kern="100" dirty="0">
                <a:solidFill>
                  <a:srgbClr val="000000"/>
                </a:solidFill>
                <a:effectLst/>
                <a:latin typeface="Times New Roman" panose="02020603050405020304" pitchFamily="18" charset="0"/>
                <a:ea typeface="Times New Roman" panose="02020603050405020304" pitchFamily="18" charset="0"/>
              </a:rPr>
              <a:t>())))             pred = predict(</a:t>
            </a:r>
            <a:r>
              <a:rPr lang="en-IN" sz="1800" kern="100" dirty="0" err="1">
                <a:solidFill>
                  <a:srgbClr val="000000"/>
                </a:solidFill>
                <a:effectLst/>
                <a:latin typeface="Times New Roman" panose="02020603050405020304" pitchFamily="18" charset="0"/>
                <a:ea typeface="Times New Roman" panose="02020603050405020304" pitchFamily="18" charset="0"/>
              </a:rPr>
              <a:t>to_predict_list</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to_predict_dict</a:t>
            </a:r>
            <a:r>
              <a:rPr lang="en-IN" sz="1800" kern="100" dirty="0">
                <a:solidFill>
                  <a:srgbClr val="000000"/>
                </a:solidFill>
                <a:effectLst/>
                <a:latin typeface="Times New Roman" panose="02020603050405020304" pitchFamily="18" charset="0"/>
                <a:ea typeface="Times New Roman" panose="02020603050405020304" pitchFamily="18" charset="0"/>
              </a:rPr>
              <a:t>)     except: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message = "Please enter valid Data"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("home.html", message = message) </a:t>
            </a:r>
          </a:p>
          <a:p>
            <a:pPr marL="0" marR="139065" indent="0" algn="l">
              <a:lnSpc>
                <a:spcPct val="107000"/>
              </a:lnSpc>
              <a:spcAft>
                <a:spcPts val="7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('predict.html', pred = pred) </a:t>
            </a:r>
          </a:p>
          <a:p>
            <a:pPr marL="0" marR="139065" indent="0" algn="l">
              <a:lnSpc>
                <a:spcPct val="107000"/>
              </a:lnSpc>
              <a:spcAft>
                <a:spcPts val="9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114300" indent="0">
              <a:buNone/>
            </a:pPr>
            <a:r>
              <a:rPr lang="en-IN" sz="1800" dirty="0">
                <a:solidFill>
                  <a:srgbClr val="000000"/>
                </a:solidFill>
                <a:effectLst/>
                <a:latin typeface="Times New Roman" panose="02020603050405020304" pitchFamily="18" charset="0"/>
                <a:ea typeface="Times New Roman" panose="02020603050405020304" pitchFamily="18" charset="0"/>
              </a:rPr>
              <a:t>@app.route("/malariapredict", methods = ['POST', 'GET']) </a:t>
            </a:r>
            <a:endParaRPr lang="en-IN" dirty="0"/>
          </a:p>
        </p:txBody>
      </p:sp>
    </p:spTree>
    <p:extLst>
      <p:ext uri="{BB962C8B-B14F-4D97-AF65-F5344CB8AC3E}">
        <p14:creationId xmlns:p14="http://schemas.microsoft.com/office/powerpoint/2010/main" val="591685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62C875-F907-069F-CFAF-CC68175FEE94}"/>
              </a:ext>
            </a:extLst>
          </p:cNvPr>
          <p:cNvSpPr>
            <a:spLocks noGrp="1"/>
          </p:cNvSpPr>
          <p:nvPr>
            <p:ph type="body" idx="1"/>
          </p:nvPr>
        </p:nvSpPr>
        <p:spPr>
          <a:xfrm>
            <a:off x="311700" y="499872"/>
            <a:ext cx="8520600" cy="4069003"/>
          </a:xfrm>
        </p:spPr>
        <p:txBody>
          <a:bodyPr>
            <a:normAutofit fontScale="70000" lnSpcReduction="20000"/>
          </a:bodyPr>
          <a:lstStyle/>
          <a:p>
            <a:pPr marL="0" marR="3912870" indent="0" algn="l">
              <a:lnSpc>
                <a:spcPct val="99000"/>
              </a:lnSpc>
              <a:spcAft>
                <a:spcPts val="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def </a:t>
            </a:r>
            <a:r>
              <a:rPr lang="en-IN" sz="1800" kern="100" dirty="0" err="1">
                <a:solidFill>
                  <a:srgbClr val="000000"/>
                </a:solidFill>
                <a:effectLst/>
                <a:latin typeface="Times New Roman" panose="02020603050405020304" pitchFamily="18" charset="0"/>
                <a:ea typeface="Times New Roman" panose="02020603050405020304" pitchFamily="18" charset="0"/>
              </a:rPr>
              <a:t>malariapredictPage</a:t>
            </a:r>
            <a:r>
              <a:rPr lang="en-IN" sz="1800" kern="100" dirty="0">
                <a:solidFill>
                  <a:srgbClr val="000000"/>
                </a:solidFill>
                <a:effectLst/>
                <a:latin typeface="Times New Roman" panose="02020603050405020304" pitchFamily="18" charset="0"/>
                <a:ea typeface="Times New Roman" panose="02020603050405020304" pitchFamily="18" charset="0"/>
              </a:rPr>
              <a:t>():     if </a:t>
            </a:r>
            <a:r>
              <a:rPr lang="en-IN" sz="1800" kern="100" dirty="0" err="1">
                <a:solidFill>
                  <a:srgbClr val="000000"/>
                </a:solidFill>
                <a:effectLst/>
                <a:latin typeface="Times New Roman" panose="02020603050405020304" pitchFamily="18" charset="0"/>
                <a:ea typeface="Times New Roman" panose="02020603050405020304" pitchFamily="18" charset="0"/>
              </a:rPr>
              <a:t>request.method</a:t>
            </a:r>
            <a:r>
              <a:rPr lang="en-IN" sz="1800" kern="100" dirty="0">
                <a:solidFill>
                  <a:srgbClr val="000000"/>
                </a:solidFill>
                <a:effectLst/>
                <a:latin typeface="Times New Roman" panose="02020603050405020304" pitchFamily="18" charset="0"/>
                <a:ea typeface="Times New Roman" panose="02020603050405020304" pitchFamily="18" charset="0"/>
              </a:rPr>
              <a:t> == 'POST':         try:             if 'image' in </a:t>
            </a:r>
            <a:r>
              <a:rPr lang="en-IN" sz="1800" kern="100" dirty="0" err="1">
                <a:solidFill>
                  <a:srgbClr val="000000"/>
                </a:solidFill>
                <a:effectLst/>
                <a:latin typeface="Times New Roman" panose="02020603050405020304" pitchFamily="18" charset="0"/>
                <a:ea typeface="Times New Roman" panose="02020603050405020304" pitchFamily="18" charset="0"/>
              </a:rPr>
              <a:t>request.files</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2677160" indent="0" algn="l">
              <a:lnSpc>
                <a:spcPct val="99000"/>
              </a:lnSpc>
              <a:spcAft>
                <a:spcPts val="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Image.open</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request.files</a:t>
            </a:r>
            <a:r>
              <a:rPr lang="en-IN" sz="1800" kern="100" dirty="0">
                <a:solidFill>
                  <a:srgbClr val="000000"/>
                </a:solidFill>
                <a:effectLst/>
                <a:latin typeface="Times New Roman" panose="02020603050405020304" pitchFamily="18" charset="0"/>
                <a:ea typeface="Times New Roman" panose="02020603050405020304" pitchFamily="18" charset="0"/>
              </a:rPr>
              <a:t>['image'])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img.resize</a:t>
            </a:r>
            <a:r>
              <a:rPr lang="en-IN" sz="1800" kern="100" dirty="0">
                <a:solidFill>
                  <a:srgbClr val="000000"/>
                </a:solidFill>
                <a:effectLst/>
                <a:latin typeface="Times New Roman" panose="02020603050405020304" pitchFamily="18" charset="0"/>
                <a:ea typeface="Times New Roman" panose="02020603050405020304" pitchFamily="18" charset="0"/>
              </a:rPr>
              <a:t>((36,36))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np.asarray</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img.reshape</a:t>
            </a:r>
            <a:r>
              <a:rPr lang="en-IN" sz="1800" kern="100" dirty="0">
                <a:solidFill>
                  <a:srgbClr val="000000"/>
                </a:solidFill>
                <a:effectLst/>
                <a:latin typeface="Times New Roman" panose="02020603050405020304" pitchFamily="18" charset="0"/>
                <a:ea typeface="Times New Roman" panose="02020603050405020304" pitchFamily="18" charset="0"/>
              </a:rPr>
              <a:t>((1,36,36,3))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img.astype</a:t>
            </a:r>
            <a:r>
              <a:rPr lang="en-IN" sz="1800" kern="100" dirty="0">
                <a:solidFill>
                  <a:srgbClr val="000000"/>
                </a:solidFill>
                <a:effectLst/>
                <a:latin typeface="Times New Roman" panose="02020603050405020304" pitchFamily="18" charset="0"/>
                <a:ea typeface="Times New Roman" panose="02020603050405020304" pitchFamily="18" charset="0"/>
              </a:rPr>
              <a:t>(np.float64)                 model = </a:t>
            </a:r>
            <a:r>
              <a:rPr lang="en-IN" sz="1800" kern="100" dirty="0" err="1">
                <a:solidFill>
                  <a:srgbClr val="000000"/>
                </a:solidFill>
                <a:effectLst/>
                <a:latin typeface="Times New Roman" panose="02020603050405020304" pitchFamily="18" charset="0"/>
                <a:ea typeface="Times New Roman" panose="02020603050405020304" pitchFamily="18" charset="0"/>
              </a:rPr>
              <a:t>load_model</a:t>
            </a:r>
            <a:r>
              <a:rPr lang="en-IN" sz="1800" kern="100" dirty="0">
                <a:solidFill>
                  <a:srgbClr val="000000"/>
                </a:solidFill>
                <a:effectLst/>
                <a:latin typeface="Times New Roman" panose="02020603050405020304" pitchFamily="18" charset="0"/>
                <a:ea typeface="Times New Roman" panose="02020603050405020304" pitchFamily="18" charset="0"/>
              </a:rPr>
              <a:t>("models/malaria.h5")                 pred = </a:t>
            </a:r>
            <a:r>
              <a:rPr lang="en-IN" sz="1800" kern="100" dirty="0" err="1">
                <a:solidFill>
                  <a:srgbClr val="000000"/>
                </a:solidFill>
                <a:effectLst/>
                <a:latin typeface="Times New Roman" panose="02020603050405020304" pitchFamily="18" charset="0"/>
                <a:ea typeface="Times New Roman" panose="02020603050405020304" pitchFamily="18" charset="0"/>
              </a:rPr>
              <a:t>np.argmax</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model.predict</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)[0])         except: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message = "Please upload an Image" </a:t>
            </a:r>
          </a:p>
          <a:p>
            <a:pPr marL="0" marR="1452880" indent="0" algn="l">
              <a:lnSpc>
                <a:spcPct val="99000"/>
              </a:lnSpc>
              <a:spcAft>
                <a:spcPts val="1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('malaria.html', message = message)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('malaria_predict.html', pred = pred) </a:t>
            </a:r>
          </a:p>
          <a:p>
            <a:pPr marL="0" marR="139065" indent="0" algn="l">
              <a:lnSpc>
                <a:spcPct val="107000"/>
              </a:lnSpc>
              <a:spcAft>
                <a:spcPts val="8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2115820" indent="0" algn="l">
              <a:lnSpc>
                <a:spcPct val="99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@app.route("/pneumoniapredict", methods = ['POST', 'GET']) def </a:t>
            </a:r>
            <a:r>
              <a:rPr lang="en-IN" sz="1800" kern="100" dirty="0" err="1">
                <a:solidFill>
                  <a:srgbClr val="000000"/>
                </a:solidFill>
                <a:effectLst/>
                <a:latin typeface="Times New Roman" panose="02020603050405020304" pitchFamily="18" charset="0"/>
                <a:ea typeface="Times New Roman" panose="02020603050405020304" pitchFamily="18" charset="0"/>
              </a:rPr>
              <a:t>pneumoniapredictPage</a:t>
            </a:r>
            <a:r>
              <a:rPr lang="en-IN" sz="1800" kern="100" dirty="0">
                <a:solidFill>
                  <a:srgbClr val="000000"/>
                </a:solidFill>
                <a:effectLst/>
                <a:latin typeface="Times New Roman" panose="02020603050405020304" pitchFamily="18" charset="0"/>
                <a:ea typeface="Times New Roman" panose="02020603050405020304" pitchFamily="18" charset="0"/>
              </a:rPr>
              <a:t>():     if </a:t>
            </a:r>
            <a:r>
              <a:rPr lang="en-IN" sz="1800" kern="100" dirty="0" err="1">
                <a:solidFill>
                  <a:srgbClr val="000000"/>
                </a:solidFill>
                <a:effectLst/>
                <a:latin typeface="Times New Roman" panose="02020603050405020304" pitchFamily="18" charset="0"/>
                <a:ea typeface="Times New Roman" panose="02020603050405020304" pitchFamily="18" charset="0"/>
              </a:rPr>
              <a:t>request.method</a:t>
            </a:r>
            <a:r>
              <a:rPr lang="en-IN" sz="1800" kern="100" dirty="0">
                <a:solidFill>
                  <a:srgbClr val="000000"/>
                </a:solidFill>
                <a:effectLst/>
                <a:latin typeface="Times New Roman" panose="02020603050405020304" pitchFamily="18" charset="0"/>
                <a:ea typeface="Times New Roman" panose="02020603050405020304" pitchFamily="18" charset="0"/>
              </a:rPr>
              <a:t> == 'POST':         try:             if 'image' in </a:t>
            </a:r>
            <a:r>
              <a:rPr lang="en-IN" sz="1800" kern="100" dirty="0" err="1">
                <a:solidFill>
                  <a:srgbClr val="000000"/>
                </a:solidFill>
                <a:effectLst/>
                <a:latin typeface="Times New Roman" panose="02020603050405020304" pitchFamily="18" charset="0"/>
                <a:ea typeface="Times New Roman" panose="02020603050405020304" pitchFamily="18" charset="0"/>
              </a:rPr>
              <a:t>request.files</a:t>
            </a: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2067560" indent="0" algn="l">
              <a:lnSpc>
                <a:spcPct val="99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Image.open</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request.files</a:t>
            </a:r>
            <a:r>
              <a:rPr lang="en-IN" sz="1800" kern="100" dirty="0">
                <a:solidFill>
                  <a:srgbClr val="000000"/>
                </a:solidFill>
                <a:effectLst/>
                <a:latin typeface="Times New Roman" panose="02020603050405020304" pitchFamily="18" charset="0"/>
                <a:ea typeface="Times New Roman" panose="02020603050405020304" pitchFamily="18" charset="0"/>
              </a:rPr>
              <a:t>['image']).convert('L')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img.resize</a:t>
            </a:r>
            <a:r>
              <a:rPr lang="en-IN" sz="1800" kern="100" dirty="0">
                <a:solidFill>
                  <a:srgbClr val="000000"/>
                </a:solidFill>
                <a:effectLst/>
                <a:latin typeface="Times New Roman" panose="02020603050405020304" pitchFamily="18" charset="0"/>
                <a:ea typeface="Times New Roman" panose="02020603050405020304" pitchFamily="18" charset="0"/>
              </a:rPr>
              <a:t>((36,36))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np.asarray</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img.reshape</a:t>
            </a:r>
            <a:r>
              <a:rPr lang="en-IN" sz="1800" kern="100" dirty="0">
                <a:solidFill>
                  <a:srgbClr val="000000"/>
                </a:solidFill>
                <a:effectLst/>
                <a:latin typeface="Times New Roman" panose="02020603050405020304" pitchFamily="18" charset="0"/>
                <a:ea typeface="Times New Roman" panose="02020603050405020304" pitchFamily="18" charset="0"/>
              </a:rPr>
              <a:t>((1,36,36,1))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 / 255.0 </a:t>
            </a:r>
          </a:p>
          <a:p>
            <a:pPr marL="0" marR="2276475" indent="0" algn="l">
              <a:lnSpc>
                <a:spcPct val="99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model = </a:t>
            </a:r>
            <a:r>
              <a:rPr lang="en-IN" sz="1800" kern="100" dirty="0" err="1">
                <a:solidFill>
                  <a:srgbClr val="000000"/>
                </a:solidFill>
                <a:effectLst/>
                <a:latin typeface="Times New Roman" panose="02020603050405020304" pitchFamily="18" charset="0"/>
                <a:ea typeface="Times New Roman" panose="02020603050405020304" pitchFamily="18" charset="0"/>
              </a:rPr>
              <a:t>load_model</a:t>
            </a:r>
            <a:r>
              <a:rPr lang="en-IN" sz="1800" kern="100" dirty="0">
                <a:solidFill>
                  <a:srgbClr val="000000"/>
                </a:solidFill>
                <a:effectLst/>
                <a:latin typeface="Times New Roman" panose="02020603050405020304" pitchFamily="18" charset="0"/>
                <a:ea typeface="Times New Roman" panose="02020603050405020304" pitchFamily="18" charset="0"/>
              </a:rPr>
              <a:t>("models/pneumonia.h5")                 pred = </a:t>
            </a:r>
            <a:r>
              <a:rPr lang="en-IN" sz="1800" kern="100" dirty="0" err="1">
                <a:solidFill>
                  <a:srgbClr val="000000"/>
                </a:solidFill>
                <a:effectLst/>
                <a:latin typeface="Times New Roman" panose="02020603050405020304" pitchFamily="18" charset="0"/>
                <a:ea typeface="Times New Roman" panose="02020603050405020304" pitchFamily="18" charset="0"/>
              </a:rPr>
              <a:t>np.argmax</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model.predict</a:t>
            </a:r>
            <a:r>
              <a:rPr lang="en-IN" sz="1800" kern="100" dirty="0">
                <a:solidFill>
                  <a:srgbClr val="000000"/>
                </a:solidFill>
                <a:effectLst/>
                <a:latin typeface="Times New Roman" panose="02020603050405020304" pitchFamily="18" charset="0"/>
                <a:ea typeface="Times New Roman" panose="02020603050405020304" pitchFamily="18" charset="0"/>
              </a:rPr>
              <a:t>(</a:t>
            </a:r>
            <a:r>
              <a:rPr lang="en-IN" sz="1800" kern="100" dirty="0" err="1">
                <a:solidFill>
                  <a:srgbClr val="000000"/>
                </a:solidFill>
                <a:effectLst/>
                <a:latin typeface="Times New Roman" panose="02020603050405020304" pitchFamily="18" charset="0"/>
                <a:ea typeface="Times New Roman" panose="02020603050405020304" pitchFamily="18" charset="0"/>
              </a:rPr>
              <a:t>img</a:t>
            </a:r>
            <a:r>
              <a:rPr lang="en-IN" sz="1800" kern="100" dirty="0">
                <a:solidFill>
                  <a:srgbClr val="000000"/>
                </a:solidFill>
                <a:effectLst/>
                <a:latin typeface="Times New Roman" panose="02020603050405020304" pitchFamily="18" charset="0"/>
                <a:ea typeface="Times New Roman" panose="02020603050405020304" pitchFamily="18" charset="0"/>
              </a:rPr>
              <a:t>)[0])         except: </a:t>
            </a:r>
          </a:p>
          <a:p>
            <a:pPr marL="0" marR="1637030" indent="0" algn="l">
              <a:lnSpc>
                <a:spcPct val="99000"/>
              </a:lnSpc>
              <a:spcAft>
                <a:spcPts val="1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message = "Please upload an Image"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('pneumonia.html', message = message)     return </a:t>
            </a:r>
            <a:r>
              <a:rPr lang="en-IN" sz="1800" kern="100" dirty="0" err="1">
                <a:solidFill>
                  <a:srgbClr val="000000"/>
                </a:solidFill>
                <a:effectLst/>
                <a:latin typeface="Times New Roman" panose="02020603050405020304" pitchFamily="18" charset="0"/>
                <a:ea typeface="Times New Roman" panose="02020603050405020304" pitchFamily="18" charset="0"/>
              </a:rPr>
              <a:t>render_template</a:t>
            </a:r>
            <a:r>
              <a:rPr lang="en-IN" sz="1800" kern="100" dirty="0">
                <a:solidFill>
                  <a:srgbClr val="000000"/>
                </a:solidFill>
                <a:effectLst/>
                <a:latin typeface="Times New Roman" panose="02020603050405020304" pitchFamily="18" charset="0"/>
                <a:ea typeface="Times New Roman" panose="02020603050405020304" pitchFamily="18" charset="0"/>
              </a:rPr>
              <a:t>('pneumonia_predict.html', pred = pred) </a:t>
            </a:r>
          </a:p>
          <a:p>
            <a:pPr marL="0" marR="139065" indent="0" algn="l">
              <a:lnSpc>
                <a:spcPct val="107000"/>
              </a:lnSpc>
              <a:spcAft>
                <a:spcPts val="8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0" marR="139065" indent="0" algn="l">
              <a:lnSpc>
                <a:spcPct val="107000"/>
              </a:lnSpc>
              <a:spcAft>
                <a:spcPts val="1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if __name__ == '__main__': </a:t>
            </a:r>
          </a:p>
          <a:p>
            <a:pPr marL="114300" indent="0">
              <a:buNone/>
            </a:pPr>
            <a:r>
              <a:rPr lang="en-IN" sz="1800" dirty="0" err="1">
                <a:solidFill>
                  <a:srgbClr val="000000"/>
                </a:solidFill>
                <a:effectLst/>
                <a:latin typeface="Times New Roman" panose="02020603050405020304" pitchFamily="18" charset="0"/>
                <a:ea typeface="Times New Roman" panose="02020603050405020304" pitchFamily="18" charset="0"/>
              </a:rPr>
              <a:t>app.run</a:t>
            </a:r>
            <a:r>
              <a:rPr lang="en-IN" sz="1800" dirty="0">
                <a:solidFill>
                  <a:srgbClr val="000000"/>
                </a:solidFill>
                <a:effectLst/>
                <a:latin typeface="Times New Roman" panose="02020603050405020304" pitchFamily="18" charset="0"/>
                <a:ea typeface="Times New Roman" panose="02020603050405020304" pitchFamily="18" charset="0"/>
              </a:rPr>
              <a:t>(debug = True) </a:t>
            </a:r>
            <a:endParaRPr lang="en-IN" dirty="0"/>
          </a:p>
        </p:txBody>
      </p:sp>
    </p:spTree>
    <p:extLst>
      <p:ext uri="{BB962C8B-B14F-4D97-AF65-F5344CB8AC3E}">
        <p14:creationId xmlns:p14="http://schemas.microsoft.com/office/powerpoint/2010/main" val="309509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C97D-41FC-7582-BDE3-96F30054EF12}"/>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INTRODUCTION</a:t>
            </a:r>
            <a:r>
              <a:rPr lang="en-IN" dirty="0"/>
              <a:t> </a:t>
            </a:r>
          </a:p>
        </p:txBody>
      </p:sp>
      <p:sp>
        <p:nvSpPr>
          <p:cNvPr id="3" name="Text Placeholder 2">
            <a:extLst>
              <a:ext uri="{FF2B5EF4-FFF2-40B4-BE49-F238E27FC236}">
                <a16:creationId xmlns:a16="http://schemas.microsoft.com/office/drawing/2014/main" id="{B5243483-6838-AEF8-D4C3-247DB0CA7F68}"/>
              </a:ext>
            </a:extLst>
          </p:cNvPr>
          <p:cNvSpPr>
            <a:spLocks noGrp="1"/>
          </p:cNvSpPr>
          <p:nvPr>
            <p:ph type="body" idx="1"/>
          </p:nvPr>
        </p:nvSpPr>
        <p:spPr/>
        <p:txBody>
          <a:bodyPr>
            <a:normAutofit/>
          </a:bodyPr>
          <a:lstStyle/>
          <a:p>
            <a:pPr algn="just">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rPr>
              <a:t>Pneumonia is an acute pulmonary infection that can be caused by bacteria, viruses, or fungi and infects the lungs, causing inflammation of the air sacs and pleural effusion, a condition in which the lung is filled with fluid.</a:t>
            </a:r>
          </a:p>
          <a:p>
            <a:pPr algn="just">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rPr>
              <a:t> It accounts for more than 15% of deaths in children under the age of five years. Pneumonia is most common in underdeveloped and developing countries, where overpopulation, pollution, and unhygienic environmental conditions exacerbate the situation, and medical resources are scanty. </a:t>
            </a:r>
          </a:p>
          <a:p>
            <a:pPr algn="just">
              <a:buFont typeface="Wingdings" panose="05000000000000000000" pitchFamily="2" charset="2"/>
              <a:buChar char="Ø"/>
            </a:pPr>
            <a:r>
              <a:rPr lang="en-IN" sz="1600" dirty="0">
                <a:solidFill>
                  <a:srgbClr val="000000"/>
                </a:solidFill>
                <a:effectLst/>
                <a:latin typeface="Times New Roman" panose="02020603050405020304" pitchFamily="18" charset="0"/>
                <a:ea typeface="Times New Roman" panose="02020603050405020304" pitchFamily="18" charset="0"/>
              </a:rPr>
              <a:t>Therefore, early diagnosis and management can play a pivotal role in preventing the disease from becoming fatal. Radiological examination of the lungs using computed tomography (CT), magnetic resonance imaging (MRI), or radiography (X-rays) is frequently used for diagnosis. X-ray imaging constitutes a non-invasive and relatively inexpensive examination of the lungs. </a:t>
            </a:r>
            <a:endParaRPr lang="en-IN" sz="1600" dirty="0"/>
          </a:p>
        </p:txBody>
      </p:sp>
    </p:spTree>
    <p:extLst>
      <p:ext uri="{BB962C8B-B14F-4D97-AF65-F5344CB8AC3E}">
        <p14:creationId xmlns:p14="http://schemas.microsoft.com/office/powerpoint/2010/main" val="2445667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D15B28E-01A5-E302-97F5-C121F9E61358}"/>
              </a:ext>
            </a:extLst>
          </p:cNvPr>
          <p:cNvGraphicFramePr>
            <a:graphicFrameLocks noGrp="1"/>
          </p:cNvGraphicFramePr>
          <p:nvPr>
            <p:extLst>
              <p:ext uri="{D42A27DB-BD31-4B8C-83A1-F6EECF244321}">
                <p14:modId xmlns:p14="http://schemas.microsoft.com/office/powerpoint/2010/main" val="239834077"/>
              </p:ext>
            </p:extLst>
          </p:nvPr>
        </p:nvGraphicFramePr>
        <p:xfrm>
          <a:off x="2074127" y="141249"/>
          <a:ext cx="4705813" cy="4713711"/>
        </p:xfrm>
        <a:graphic>
          <a:graphicData uri="http://schemas.openxmlformats.org/drawingml/2006/table">
            <a:tbl>
              <a:tblPr firstRow="1" firstCol="1" bandRow="1">
                <a:tableStyleId>{5C22544A-7EE6-4342-B048-85BDC9FD1C3A}</a:tableStyleId>
              </a:tblPr>
              <a:tblGrid>
                <a:gridCol w="4705813">
                  <a:extLst>
                    <a:ext uri="{9D8B030D-6E8A-4147-A177-3AD203B41FA5}">
                      <a16:colId xmlns:a16="http://schemas.microsoft.com/office/drawing/2014/main" val="2140203493"/>
                    </a:ext>
                  </a:extLst>
                </a:gridCol>
              </a:tblGrid>
              <a:tr h="4713711">
                <a:tc>
                  <a:txBody>
                    <a:bodyPr/>
                    <a:lstStyle/>
                    <a:p>
                      <a:pPr marL="6350" marR="1930400" indent="-6350" algn="l">
                        <a:lnSpc>
                          <a:spcPct val="98000"/>
                        </a:lnSpc>
                        <a:spcAft>
                          <a:spcPts val="25"/>
                        </a:spcAft>
                      </a:pPr>
                      <a:r>
                        <a:rPr lang="en-IN" sz="500" kern="100" dirty="0">
                          <a:effectLst/>
                        </a:rPr>
                        <a:t>def home():     return </a:t>
                      </a:r>
                      <a:r>
                        <a:rPr lang="en-IN" sz="500" kern="100" dirty="0" err="1">
                          <a:effectLst/>
                        </a:rPr>
                        <a:t>render_template</a:t>
                      </a:r>
                      <a:r>
                        <a:rPr lang="en-IN" sz="500" kern="100" dirty="0">
                          <a:effectLst/>
                        </a:rPr>
                        <a:t>('home.html') </a:t>
                      </a:r>
                    </a:p>
                    <a:p>
                      <a:pPr marL="6350" marR="139065" indent="-6350" algn="l">
                        <a:lnSpc>
                          <a:spcPct val="107000"/>
                        </a:lnSpc>
                        <a:spcAft>
                          <a:spcPts val="80"/>
                        </a:spcAft>
                      </a:pPr>
                      <a:r>
                        <a:rPr lang="en-IN" sz="500" kern="100" dirty="0">
                          <a:effectLst/>
                        </a:rPr>
                        <a:t> </a:t>
                      </a:r>
                    </a:p>
                    <a:p>
                      <a:pPr marL="6350" marR="1173480" indent="-6350" algn="l">
                        <a:lnSpc>
                          <a:spcPct val="99000"/>
                        </a:lnSpc>
                        <a:spcAft>
                          <a:spcPts val="10"/>
                        </a:spcAft>
                      </a:pPr>
                      <a:r>
                        <a:rPr lang="en-IN" sz="500" kern="100" dirty="0">
                          <a:effectLst/>
                        </a:rPr>
                        <a:t>@app.route("/diabetes", methods=['GET', 'POST']) def </a:t>
                      </a:r>
                      <a:r>
                        <a:rPr lang="en-IN" sz="500" kern="100" dirty="0" err="1">
                          <a:effectLst/>
                        </a:rPr>
                        <a:t>diabetesPage</a:t>
                      </a:r>
                      <a:r>
                        <a:rPr lang="en-IN" sz="500" kern="100" dirty="0">
                          <a:effectLst/>
                        </a:rPr>
                        <a:t>():     return </a:t>
                      </a:r>
                      <a:r>
                        <a:rPr lang="en-IN" sz="500" kern="100" dirty="0" err="1">
                          <a:effectLst/>
                        </a:rPr>
                        <a:t>render_template</a:t>
                      </a:r>
                      <a:r>
                        <a:rPr lang="en-IN" sz="500" kern="100" dirty="0">
                          <a:effectLst/>
                        </a:rPr>
                        <a:t>('diabetes.html') </a:t>
                      </a:r>
                    </a:p>
                    <a:p>
                      <a:pPr marL="6350" marR="139065" indent="-6350" algn="l">
                        <a:lnSpc>
                          <a:spcPct val="107000"/>
                        </a:lnSpc>
                        <a:spcAft>
                          <a:spcPts val="70"/>
                        </a:spcAft>
                      </a:pPr>
                      <a:r>
                        <a:rPr lang="en-IN" sz="500" kern="100" dirty="0">
                          <a:effectLst/>
                        </a:rPr>
                        <a:t> </a:t>
                      </a:r>
                    </a:p>
                    <a:p>
                      <a:pPr marL="6350" marR="1275715" indent="-6350" algn="l">
                        <a:lnSpc>
                          <a:spcPct val="99000"/>
                        </a:lnSpc>
                        <a:spcAft>
                          <a:spcPts val="10"/>
                        </a:spcAft>
                      </a:pPr>
                      <a:r>
                        <a:rPr lang="en-IN" sz="500" kern="100" dirty="0">
                          <a:effectLst/>
                        </a:rPr>
                        <a:t>@app.route("/cancer", methods=['GET', 'POST']) def </a:t>
                      </a:r>
                      <a:r>
                        <a:rPr lang="en-IN" sz="500" kern="100" dirty="0" err="1">
                          <a:effectLst/>
                        </a:rPr>
                        <a:t>cancerPage</a:t>
                      </a:r>
                      <a:r>
                        <a:rPr lang="en-IN" sz="500" kern="100" dirty="0">
                          <a:effectLst/>
                        </a:rPr>
                        <a:t>():     return </a:t>
                      </a:r>
                      <a:r>
                        <a:rPr lang="en-IN" sz="500" kern="100" dirty="0" err="1">
                          <a:effectLst/>
                        </a:rPr>
                        <a:t>render_template</a:t>
                      </a:r>
                      <a:r>
                        <a:rPr lang="en-IN" sz="500" kern="100" dirty="0">
                          <a:effectLst/>
                        </a:rPr>
                        <a:t>('breast_cancer.html') </a:t>
                      </a:r>
                    </a:p>
                    <a:p>
                      <a:pPr marL="6350" marR="139065" indent="-6350" algn="l">
                        <a:lnSpc>
                          <a:spcPct val="107000"/>
                        </a:lnSpc>
                        <a:spcAft>
                          <a:spcPts val="70"/>
                        </a:spcAft>
                      </a:pPr>
                      <a:r>
                        <a:rPr lang="en-IN" sz="500" kern="100" dirty="0">
                          <a:effectLst/>
                        </a:rPr>
                        <a:t> </a:t>
                      </a:r>
                    </a:p>
                    <a:p>
                      <a:pPr marL="6350" marR="1367155" indent="-6350" algn="l">
                        <a:lnSpc>
                          <a:spcPct val="99000"/>
                        </a:lnSpc>
                        <a:spcAft>
                          <a:spcPts val="10"/>
                        </a:spcAft>
                      </a:pPr>
                      <a:r>
                        <a:rPr lang="en-IN" sz="500" kern="100" dirty="0">
                          <a:effectLst/>
                        </a:rPr>
                        <a:t>@app.route("/heart", methods=['GET', 'POST']) def </a:t>
                      </a:r>
                      <a:r>
                        <a:rPr lang="en-IN" sz="500" kern="100" dirty="0" err="1">
                          <a:effectLst/>
                        </a:rPr>
                        <a:t>heartPage</a:t>
                      </a:r>
                      <a:r>
                        <a:rPr lang="en-IN" sz="500" kern="100" dirty="0">
                          <a:effectLst/>
                        </a:rPr>
                        <a:t>():     return </a:t>
                      </a:r>
                      <a:r>
                        <a:rPr lang="en-IN" sz="500" kern="100" dirty="0" err="1">
                          <a:effectLst/>
                        </a:rPr>
                        <a:t>render_template</a:t>
                      </a:r>
                      <a:r>
                        <a:rPr lang="en-IN" sz="500" kern="100" dirty="0">
                          <a:effectLst/>
                        </a:rPr>
                        <a:t>('heart.html') </a:t>
                      </a:r>
                    </a:p>
                    <a:p>
                      <a:pPr marL="6350" marR="139065" indent="-6350" algn="l">
                        <a:lnSpc>
                          <a:spcPct val="107000"/>
                        </a:lnSpc>
                        <a:spcAft>
                          <a:spcPts val="70"/>
                        </a:spcAft>
                      </a:pPr>
                      <a:r>
                        <a:rPr lang="en-IN" sz="500" kern="100" dirty="0">
                          <a:effectLst/>
                        </a:rPr>
                        <a:t> </a:t>
                      </a:r>
                    </a:p>
                    <a:p>
                      <a:pPr marL="6350" marR="1257300" indent="-6350" algn="l">
                        <a:lnSpc>
                          <a:spcPct val="99000"/>
                        </a:lnSpc>
                        <a:spcAft>
                          <a:spcPts val="10"/>
                        </a:spcAft>
                      </a:pPr>
                      <a:r>
                        <a:rPr lang="en-IN" sz="500" kern="100" dirty="0">
                          <a:effectLst/>
                        </a:rPr>
                        <a:t>@app.route("/kidney", methods=['GET', 'POST']) def </a:t>
                      </a:r>
                      <a:r>
                        <a:rPr lang="en-IN" sz="500" kern="100" dirty="0" err="1">
                          <a:effectLst/>
                        </a:rPr>
                        <a:t>kidneyPage</a:t>
                      </a:r>
                      <a:r>
                        <a:rPr lang="en-IN" sz="500" kern="100" dirty="0">
                          <a:effectLst/>
                        </a:rPr>
                        <a:t>():     return </a:t>
                      </a:r>
                      <a:r>
                        <a:rPr lang="en-IN" sz="500" kern="100" dirty="0" err="1">
                          <a:effectLst/>
                        </a:rPr>
                        <a:t>render_template</a:t>
                      </a:r>
                      <a:r>
                        <a:rPr lang="en-IN" sz="500" kern="100" dirty="0">
                          <a:effectLst/>
                        </a:rPr>
                        <a:t>('kidney.html') </a:t>
                      </a:r>
                    </a:p>
                    <a:p>
                      <a:pPr marL="6350" marR="139065" indent="-6350" algn="l">
                        <a:lnSpc>
                          <a:spcPct val="107000"/>
                        </a:lnSpc>
                        <a:spcAft>
                          <a:spcPts val="80"/>
                        </a:spcAft>
                      </a:pPr>
                      <a:r>
                        <a:rPr lang="en-IN" sz="500" kern="100" dirty="0">
                          <a:effectLst/>
                        </a:rPr>
                        <a:t> </a:t>
                      </a:r>
                    </a:p>
                    <a:p>
                      <a:pPr marL="6350" marR="1393190" indent="-6350" algn="l">
                        <a:lnSpc>
                          <a:spcPct val="99000"/>
                        </a:lnSpc>
                        <a:spcAft>
                          <a:spcPts val="10"/>
                        </a:spcAft>
                      </a:pPr>
                      <a:r>
                        <a:rPr lang="en-IN" sz="500" kern="100" dirty="0">
                          <a:effectLst/>
                        </a:rPr>
                        <a:t>@app.route("/liver", methods=['GET', 'POST']) def </a:t>
                      </a:r>
                      <a:r>
                        <a:rPr lang="en-IN" sz="500" kern="100" dirty="0" err="1">
                          <a:effectLst/>
                        </a:rPr>
                        <a:t>liverPage</a:t>
                      </a:r>
                      <a:r>
                        <a:rPr lang="en-IN" sz="500" kern="100" dirty="0">
                          <a:effectLst/>
                        </a:rPr>
                        <a:t>():     return </a:t>
                      </a:r>
                      <a:r>
                        <a:rPr lang="en-IN" sz="500" kern="100" dirty="0" err="1">
                          <a:effectLst/>
                        </a:rPr>
                        <a:t>render_template</a:t>
                      </a:r>
                      <a:r>
                        <a:rPr lang="en-IN" sz="500" kern="100" dirty="0">
                          <a:effectLst/>
                        </a:rPr>
                        <a:t>('liver.html') </a:t>
                      </a:r>
                    </a:p>
                    <a:p>
                      <a:pPr marL="6350" marR="139065" indent="-6350" algn="l">
                        <a:lnSpc>
                          <a:spcPct val="107000"/>
                        </a:lnSpc>
                        <a:spcAft>
                          <a:spcPts val="70"/>
                        </a:spcAft>
                      </a:pPr>
                      <a:r>
                        <a:rPr lang="en-IN" sz="500" kern="100" dirty="0">
                          <a:effectLst/>
                        </a:rPr>
                        <a:t> </a:t>
                      </a:r>
                    </a:p>
                    <a:p>
                      <a:pPr marL="6350" marR="1214755" indent="-6350" algn="l">
                        <a:lnSpc>
                          <a:spcPct val="99000"/>
                        </a:lnSpc>
                        <a:spcAft>
                          <a:spcPts val="10"/>
                        </a:spcAft>
                      </a:pPr>
                      <a:r>
                        <a:rPr lang="en-IN" sz="500" kern="100" dirty="0">
                          <a:effectLst/>
                        </a:rPr>
                        <a:t>@app.route("/malaria", methods=['GET', 'POST']) def </a:t>
                      </a:r>
                      <a:r>
                        <a:rPr lang="en-IN" sz="500" kern="100" dirty="0" err="1">
                          <a:effectLst/>
                        </a:rPr>
                        <a:t>malariaPage</a:t>
                      </a:r>
                      <a:r>
                        <a:rPr lang="en-IN" sz="500" kern="100" dirty="0">
                          <a:effectLst/>
                        </a:rPr>
                        <a:t>():     return </a:t>
                      </a:r>
                      <a:r>
                        <a:rPr lang="en-IN" sz="500" kern="100" dirty="0" err="1">
                          <a:effectLst/>
                        </a:rPr>
                        <a:t>render_template</a:t>
                      </a:r>
                      <a:r>
                        <a:rPr lang="en-IN" sz="500" kern="100" dirty="0">
                          <a:effectLst/>
                        </a:rPr>
                        <a:t>('malaria.html') </a:t>
                      </a:r>
                    </a:p>
                    <a:p>
                      <a:pPr marL="6350" marR="139065" indent="-6350" algn="l">
                        <a:lnSpc>
                          <a:spcPct val="107000"/>
                        </a:lnSpc>
                        <a:spcAft>
                          <a:spcPts val="70"/>
                        </a:spcAft>
                      </a:pPr>
                      <a:r>
                        <a:rPr lang="en-IN" sz="500" kern="100" dirty="0">
                          <a:effectLst/>
                        </a:rPr>
                        <a:t> </a:t>
                      </a:r>
                    </a:p>
                    <a:p>
                      <a:pPr marL="6350" marR="761365" indent="-6350" algn="just">
                        <a:lnSpc>
                          <a:spcPct val="99000"/>
                        </a:lnSpc>
                        <a:spcAft>
                          <a:spcPts val="15"/>
                        </a:spcAft>
                      </a:pPr>
                      <a:r>
                        <a:rPr lang="en-IN" sz="500" kern="100" dirty="0">
                          <a:effectLst/>
                        </a:rPr>
                        <a:t>@app.route("/pneumonia", methods=['GET', 'POST']) def </a:t>
                      </a:r>
                      <a:r>
                        <a:rPr lang="en-IN" sz="500" kern="100" dirty="0" err="1">
                          <a:effectLst/>
                        </a:rPr>
                        <a:t>pneumoniaPage</a:t>
                      </a:r>
                      <a:r>
                        <a:rPr lang="en-IN" sz="500" kern="100" dirty="0">
                          <a:effectLst/>
                        </a:rPr>
                        <a:t>(): </a:t>
                      </a:r>
                    </a:p>
                    <a:p>
                      <a:pPr marL="6350" marR="139065" indent="-6350" algn="l">
                        <a:lnSpc>
                          <a:spcPct val="107000"/>
                        </a:lnSpc>
                        <a:spcAft>
                          <a:spcPts val="15"/>
                        </a:spcAft>
                      </a:pPr>
                      <a:r>
                        <a:rPr lang="en-IN" sz="500" kern="100" dirty="0">
                          <a:effectLst/>
                        </a:rPr>
                        <a:t>    return </a:t>
                      </a:r>
                      <a:r>
                        <a:rPr lang="en-IN" sz="500" kern="100" dirty="0" err="1">
                          <a:effectLst/>
                        </a:rPr>
                        <a:t>render_template</a:t>
                      </a:r>
                      <a:r>
                        <a:rPr lang="en-IN" sz="500" kern="100" dirty="0">
                          <a:effectLst/>
                        </a:rPr>
                        <a:t>('pneumonia.html') </a:t>
                      </a:r>
                    </a:p>
                    <a:p>
                      <a:pPr marL="6350" marR="139065" indent="-6350" algn="l">
                        <a:lnSpc>
                          <a:spcPct val="107000"/>
                        </a:lnSpc>
                        <a:spcAft>
                          <a:spcPts val="70"/>
                        </a:spcAft>
                      </a:pPr>
                      <a:r>
                        <a:rPr lang="en-IN" sz="500" kern="100" dirty="0">
                          <a:effectLst/>
                        </a:rPr>
                        <a:t> </a:t>
                      </a:r>
                    </a:p>
                    <a:p>
                      <a:pPr marL="6350" marR="1173480" indent="-6350" algn="l">
                        <a:lnSpc>
                          <a:spcPct val="99000"/>
                        </a:lnSpc>
                        <a:spcAft>
                          <a:spcPts val="15"/>
                        </a:spcAft>
                      </a:pPr>
                      <a:r>
                        <a:rPr lang="en-IN" sz="500" kern="100" dirty="0">
                          <a:effectLst/>
                        </a:rPr>
                        <a:t>@app.route("/predict", methods = ['POST', 'GET']) def </a:t>
                      </a:r>
                      <a:r>
                        <a:rPr lang="en-IN" sz="500" kern="100" dirty="0" err="1">
                          <a:effectLst/>
                        </a:rPr>
                        <a:t>predictPage</a:t>
                      </a:r>
                      <a:r>
                        <a:rPr lang="en-IN" sz="500" kern="100" dirty="0">
                          <a:effectLst/>
                        </a:rPr>
                        <a:t>():     try:         if </a:t>
                      </a:r>
                      <a:r>
                        <a:rPr lang="en-IN" sz="500" kern="100" dirty="0" err="1">
                          <a:effectLst/>
                        </a:rPr>
                        <a:t>request.method</a:t>
                      </a:r>
                      <a:r>
                        <a:rPr lang="en-IN" sz="500" kern="100" dirty="0">
                          <a:effectLst/>
                        </a:rPr>
                        <a:t> == 'POST':             </a:t>
                      </a:r>
                      <a:r>
                        <a:rPr lang="en-IN" sz="500" kern="100" dirty="0" err="1">
                          <a:effectLst/>
                        </a:rPr>
                        <a:t>to_predict_dict</a:t>
                      </a:r>
                      <a:r>
                        <a:rPr lang="en-IN" sz="500" kern="100" dirty="0">
                          <a:effectLst/>
                        </a:rPr>
                        <a:t> = </a:t>
                      </a:r>
                      <a:r>
                        <a:rPr lang="en-IN" sz="500" kern="100" dirty="0" err="1">
                          <a:effectLst/>
                        </a:rPr>
                        <a:t>request.form.to_dict</a:t>
                      </a:r>
                      <a:r>
                        <a:rPr lang="en-IN" sz="500" kern="100" dirty="0">
                          <a:effectLst/>
                        </a:rPr>
                        <a:t>() </a:t>
                      </a:r>
                    </a:p>
                    <a:p>
                      <a:pPr marL="6350" marR="40005" indent="-6350" algn="l">
                        <a:lnSpc>
                          <a:spcPct val="99000"/>
                        </a:lnSpc>
                        <a:spcAft>
                          <a:spcPts val="15"/>
                        </a:spcAft>
                      </a:pPr>
                      <a:r>
                        <a:rPr lang="en-IN" sz="500" kern="100" dirty="0">
                          <a:effectLst/>
                        </a:rPr>
                        <a:t>            </a:t>
                      </a:r>
                      <a:r>
                        <a:rPr lang="en-IN" sz="500" kern="100" dirty="0" err="1">
                          <a:effectLst/>
                        </a:rPr>
                        <a:t>to_predict_list</a:t>
                      </a:r>
                      <a:r>
                        <a:rPr lang="en-IN" sz="500" kern="100" dirty="0">
                          <a:effectLst/>
                        </a:rPr>
                        <a:t> = list(map(float, list(</a:t>
                      </a:r>
                      <a:r>
                        <a:rPr lang="en-IN" sz="500" kern="100" dirty="0" err="1">
                          <a:effectLst/>
                        </a:rPr>
                        <a:t>to_predict_dict.values</a:t>
                      </a:r>
                      <a:r>
                        <a:rPr lang="en-IN" sz="500" kern="100" dirty="0">
                          <a:effectLst/>
                        </a:rPr>
                        <a:t>())))             pred = predict(</a:t>
                      </a:r>
                      <a:r>
                        <a:rPr lang="en-IN" sz="500" kern="100" dirty="0" err="1">
                          <a:effectLst/>
                        </a:rPr>
                        <a:t>to_predict_list</a:t>
                      </a:r>
                      <a:r>
                        <a:rPr lang="en-IN" sz="500" kern="100" dirty="0">
                          <a:effectLst/>
                        </a:rPr>
                        <a:t>, </a:t>
                      </a:r>
                      <a:r>
                        <a:rPr lang="en-IN" sz="500" kern="100" dirty="0" err="1">
                          <a:effectLst/>
                        </a:rPr>
                        <a:t>to_predict_dict</a:t>
                      </a:r>
                      <a:r>
                        <a:rPr lang="en-IN" sz="500" kern="100" dirty="0">
                          <a:effectLst/>
                        </a:rPr>
                        <a:t>)     except: </a:t>
                      </a:r>
                    </a:p>
                    <a:p>
                      <a:pPr marL="6350" marR="139065" indent="-6350" algn="l">
                        <a:lnSpc>
                          <a:spcPct val="107000"/>
                        </a:lnSpc>
                        <a:spcAft>
                          <a:spcPts val="15"/>
                        </a:spcAft>
                      </a:pPr>
                      <a:r>
                        <a:rPr lang="en-IN" sz="500" kern="100" dirty="0">
                          <a:effectLst/>
                        </a:rPr>
                        <a:t>        message = "Please enter valid Data" </a:t>
                      </a:r>
                    </a:p>
                    <a:p>
                      <a:pPr marL="6350" marR="139065" indent="-6350" algn="l">
                        <a:lnSpc>
                          <a:spcPct val="107000"/>
                        </a:lnSpc>
                        <a:spcAft>
                          <a:spcPts val="15"/>
                        </a:spcAft>
                      </a:pPr>
                      <a:r>
                        <a:rPr lang="en-IN" sz="500" kern="100" dirty="0">
                          <a:effectLst/>
                        </a:rPr>
                        <a:t>        return </a:t>
                      </a:r>
                      <a:r>
                        <a:rPr lang="en-IN" sz="500" kern="100" dirty="0" err="1">
                          <a:effectLst/>
                        </a:rPr>
                        <a:t>render_template</a:t>
                      </a:r>
                      <a:r>
                        <a:rPr lang="en-IN" sz="500" kern="100" dirty="0">
                          <a:effectLst/>
                        </a:rPr>
                        <a:t>("home.html", message = message) </a:t>
                      </a:r>
                    </a:p>
                    <a:p>
                      <a:pPr marL="6350" marR="139065" indent="-6350" algn="l">
                        <a:lnSpc>
                          <a:spcPct val="107000"/>
                        </a:lnSpc>
                        <a:spcAft>
                          <a:spcPts val="70"/>
                        </a:spcAft>
                      </a:pPr>
                      <a:r>
                        <a:rPr lang="en-IN" sz="500" kern="100" dirty="0">
                          <a:effectLst/>
                        </a:rPr>
                        <a:t> </a:t>
                      </a:r>
                    </a:p>
                    <a:p>
                      <a:pPr marL="6350" marR="139065" indent="-6350" algn="l">
                        <a:lnSpc>
                          <a:spcPct val="107000"/>
                        </a:lnSpc>
                        <a:spcAft>
                          <a:spcPts val="15"/>
                        </a:spcAft>
                      </a:pPr>
                      <a:r>
                        <a:rPr lang="en-IN" sz="500" kern="100" dirty="0">
                          <a:effectLst/>
                        </a:rPr>
                        <a:t>    return </a:t>
                      </a:r>
                      <a:r>
                        <a:rPr lang="en-IN" sz="500" kern="100" dirty="0" err="1">
                          <a:effectLst/>
                        </a:rPr>
                        <a:t>render_template</a:t>
                      </a:r>
                      <a:r>
                        <a:rPr lang="en-IN" sz="500" kern="100" dirty="0">
                          <a:effectLst/>
                        </a:rPr>
                        <a:t>('predict.html', pred = pred) </a:t>
                      </a:r>
                    </a:p>
                    <a:p>
                      <a:pPr marL="6350" marR="139065" indent="-6350" algn="l">
                        <a:lnSpc>
                          <a:spcPct val="107000"/>
                        </a:lnSpc>
                        <a:spcAft>
                          <a:spcPts val="95"/>
                        </a:spcAft>
                      </a:pPr>
                      <a:r>
                        <a:rPr lang="en-IN" sz="500" kern="100" dirty="0">
                          <a:effectLst/>
                        </a:rPr>
                        <a:t> </a:t>
                      </a:r>
                    </a:p>
                    <a:p>
                      <a:pPr marL="6350" marR="139065" indent="-6350" algn="l">
                        <a:lnSpc>
                          <a:spcPct val="107000"/>
                        </a:lnSpc>
                        <a:spcAft>
                          <a:spcPts val="15"/>
                        </a:spcAft>
                      </a:pPr>
                      <a:r>
                        <a:rPr lang="en-IN" sz="500" kern="100" dirty="0">
                          <a:effectLst/>
                        </a:rPr>
                        <a:t>@app.route("/malariapredict", methods = ['POST', 'GET']) </a:t>
                      </a:r>
                      <a:endParaRPr lang="en-IN" sz="5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4052" marR="30491" marT="7689" marB="0"/>
                </a:tc>
                <a:extLst>
                  <a:ext uri="{0D108BD9-81ED-4DB2-BD59-A6C34878D82A}">
                    <a16:rowId xmlns:a16="http://schemas.microsoft.com/office/drawing/2014/main" val="258492190"/>
                  </a:ext>
                </a:extLst>
              </a:tr>
            </a:tbl>
          </a:graphicData>
        </a:graphic>
      </p:graphicFrame>
    </p:spTree>
    <p:extLst>
      <p:ext uri="{BB962C8B-B14F-4D97-AF65-F5344CB8AC3E}">
        <p14:creationId xmlns:p14="http://schemas.microsoft.com/office/powerpoint/2010/main" val="3802766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1E82-88C5-1752-E32E-DBDCD199C414}"/>
              </a:ext>
            </a:extLst>
          </p:cNvPr>
          <p:cNvSpPr>
            <a:spLocks noGrp="1"/>
          </p:cNvSpPr>
          <p:nvPr>
            <p:ph type="title"/>
          </p:nvPr>
        </p:nvSpPr>
        <p:spPr>
          <a:xfrm>
            <a:off x="311700" y="0"/>
            <a:ext cx="8520600" cy="1017725"/>
          </a:xfrm>
        </p:spPr>
        <p:txBody>
          <a:bodyPr>
            <a:normAutofit fontScale="90000"/>
          </a:bodyPr>
          <a:lstStyle/>
          <a:p>
            <a:pPr marL="6350" marR="139065" indent="-6350">
              <a:lnSpc>
                <a:spcPct val="107000"/>
              </a:lnSpc>
              <a:spcAft>
                <a:spcPts val="1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b="1" kern="100" dirty="0">
                <a:solidFill>
                  <a:srgbClr val="000000"/>
                </a:solidFill>
                <a:effectLst/>
                <a:latin typeface="Times New Roman" panose="02020603050405020304" pitchFamily="18" charset="0"/>
                <a:ea typeface="Times New Roman" panose="02020603050405020304" pitchFamily="18" charset="0"/>
              </a:rPr>
              <a:t>Deploying in Heroku Cloud Platform: </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b="1" kern="100" dirty="0">
                <a:solidFill>
                  <a:srgbClr val="000000"/>
                </a:solidFill>
                <a:effectLst/>
                <a:latin typeface="Times New Roman" panose="02020603050405020304" pitchFamily="18" charset="0"/>
                <a:ea typeface="Times New Roman" panose="02020603050405020304" pitchFamily="18" charset="0"/>
              </a:rPr>
              <a:t> </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Install the </a:t>
            </a:r>
            <a:r>
              <a:rPr lang="en-IN" sz="1800" b="1" kern="100" dirty="0">
                <a:solidFill>
                  <a:srgbClr val="000000"/>
                </a:solidFill>
                <a:effectLst/>
                <a:latin typeface="Times New Roman" panose="02020603050405020304" pitchFamily="18" charset="0"/>
                <a:ea typeface="Times New Roman" panose="02020603050405020304" pitchFamily="18" charset="0"/>
              </a:rPr>
              <a:t>Heroku CLI</a:t>
            </a:r>
            <a:r>
              <a:rPr lang="en-IN" sz="1800" kern="100" dirty="0">
                <a:solidFill>
                  <a:srgbClr val="000000"/>
                </a:solidFill>
                <a:effectLst/>
                <a:latin typeface="Times New Roman" panose="02020603050405020304" pitchFamily="18" charset="0"/>
                <a:ea typeface="Times New Roman" panose="02020603050405020304" pitchFamily="18" charset="0"/>
              </a:rPr>
              <a:t> </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E7C85CB1-F288-2603-27E4-5E28510220AD}"/>
              </a:ext>
            </a:extLst>
          </p:cNvPr>
          <p:cNvPicPr/>
          <p:nvPr/>
        </p:nvPicPr>
        <p:blipFill>
          <a:blip r:embed="rId2"/>
          <a:stretch>
            <a:fillRect/>
          </a:stretch>
        </p:blipFill>
        <p:spPr>
          <a:xfrm>
            <a:off x="1133856" y="1274064"/>
            <a:ext cx="6409944" cy="2969323"/>
          </a:xfrm>
          <a:prstGeom prst="rect">
            <a:avLst/>
          </a:prstGeom>
        </p:spPr>
      </p:pic>
    </p:spTree>
    <p:extLst>
      <p:ext uri="{BB962C8B-B14F-4D97-AF65-F5344CB8AC3E}">
        <p14:creationId xmlns:p14="http://schemas.microsoft.com/office/powerpoint/2010/main" val="4239514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F74F-D30B-B87B-AA4F-192DA987F24D}"/>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SAMPLE SCREEN</a:t>
            </a:r>
          </a:p>
        </p:txBody>
      </p:sp>
      <p:pic>
        <p:nvPicPr>
          <p:cNvPr id="4" name="Picture 3">
            <a:extLst>
              <a:ext uri="{FF2B5EF4-FFF2-40B4-BE49-F238E27FC236}">
                <a16:creationId xmlns:a16="http://schemas.microsoft.com/office/drawing/2014/main" id="{CFA10890-B634-2411-9C0D-1A3BC6921539}"/>
              </a:ext>
            </a:extLst>
          </p:cNvPr>
          <p:cNvPicPr/>
          <p:nvPr/>
        </p:nvPicPr>
        <p:blipFill>
          <a:blip r:embed="rId2"/>
          <a:stretch>
            <a:fillRect/>
          </a:stretch>
        </p:blipFill>
        <p:spPr>
          <a:xfrm>
            <a:off x="1600200" y="900747"/>
            <a:ext cx="5943600" cy="3342005"/>
          </a:xfrm>
          <a:prstGeom prst="rect">
            <a:avLst/>
          </a:prstGeom>
        </p:spPr>
      </p:pic>
    </p:spTree>
    <p:extLst>
      <p:ext uri="{BB962C8B-B14F-4D97-AF65-F5344CB8AC3E}">
        <p14:creationId xmlns:p14="http://schemas.microsoft.com/office/powerpoint/2010/main" val="2454579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40B5C3-F581-26E0-AFA3-B03F89E09C34}"/>
              </a:ext>
            </a:extLst>
          </p:cNvPr>
          <p:cNvPicPr/>
          <p:nvPr/>
        </p:nvPicPr>
        <p:blipFill>
          <a:blip r:embed="rId2"/>
          <a:stretch>
            <a:fillRect/>
          </a:stretch>
        </p:blipFill>
        <p:spPr>
          <a:xfrm>
            <a:off x="1600200" y="901700"/>
            <a:ext cx="5943600" cy="3340100"/>
          </a:xfrm>
          <a:prstGeom prst="rect">
            <a:avLst/>
          </a:prstGeom>
        </p:spPr>
      </p:pic>
    </p:spTree>
    <p:extLst>
      <p:ext uri="{BB962C8B-B14F-4D97-AF65-F5344CB8AC3E}">
        <p14:creationId xmlns:p14="http://schemas.microsoft.com/office/powerpoint/2010/main" val="1041467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12dc5df66de_1_1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SAMPLE OUTPUT - </a:t>
            </a:r>
            <a:r>
              <a:rPr lang="en" b="1">
                <a:solidFill>
                  <a:srgbClr val="B45F06"/>
                </a:solidFill>
                <a:latin typeface="Times New Roman"/>
                <a:ea typeface="Times New Roman"/>
                <a:cs typeface="Times New Roman"/>
                <a:sym typeface="Times New Roman"/>
              </a:rPr>
              <a:t>NORMAL</a:t>
            </a:r>
            <a:endParaRPr b="1">
              <a:solidFill>
                <a:srgbClr val="B45F06"/>
              </a:solidFill>
              <a:latin typeface="Times New Roman"/>
              <a:ea typeface="Times New Roman"/>
              <a:cs typeface="Times New Roman"/>
              <a:sym typeface="Times New Roman"/>
            </a:endParaRPr>
          </a:p>
        </p:txBody>
      </p:sp>
      <p:sp>
        <p:nvSpPr>
          <p:cNvPr id="135" name="Google Shape;135;g12dc5df66de_1_1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36" name="Google Shape;136;g12dc5df66de_1_13"/>
          <p:cNvPicPr preferRelativeResize="0"/>
          <p:nvPr/>
        </p:nvPicPr>
        <p:blipFill rotWithShape="1">
          <a:blip r:embed="rId3">
            <a:alphaModFix/>
          </a:blip>
          <a:srcRect l="16953" t="24388" r="19883" b="41275"/>
          <a:stretch/>
        </p:blipFill>
        <p:spPr>
          <a:xfrm>
            <a:off x="1592950" y="3707425"/>
            <a:ext cx="5775799" cy="572700"/>
          </a:xfrm>
          <a:prstGeom prst="rect">
            <a:avLst/>
          </a:prstGeom>
          <a:noFill/>
          <a:ln>
            <a:noFill/>
          </a:ln>
        </p:spPr>
      </p:pic>
      <p:pic>
        <p:nvPicPr>
          <p:cNvPr id="137" name="Google Shape;137;g12dc5df66de_1_13"/>
          <p:cNvPicPr preferRelativeResize="0"/>
          <p:nvPr/>
        </p:nvPicPr>
        <p:blipFill>
          <a:blip r:embed="rId4">
            <a:alphaModFix/>
          </a:blip>
          <a:stretch>
            <a:fillRect/>
          </a:stretch>
        </p:blipFill>
        <p:spPr>
          <a:xfrm>
            <a:off x="3100700" y="1415600"/>
            <a:ext cx="2503332" cy="178949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2dc5df66de_1_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Times New Roman"/>
                <a:ea typeface="Times New Roman"/>
                <a:cs typeface="Times New Roman"/>
                <a:sym typeface="Times New Roman"/>
              </a:rPr>
              <a:t>SAMPLE OUTPUT - </a:t>
            </a:r>
            <a:r>
              <a:rPr lang="en" b="1" dirty="0">
                <a:solidFill>
                  <a:srgbClr val="B45F06"/>
                </a:solidFill>
                <a:latin typeface="Times New Roman"/>
                <a:ea typeface="Times New Roman"/>
                <a:cs typeface="Times New Roman"/>
                <a:sym typeface="Times New Roman"/>
              </a:rPr>
              <a:t>PNEUMONIA</a:t>
            </a:r>
            <a:endParaRPr b="1" dirty="0">
              <a:solidFill>
                <a:srgbClr val="B45F06"/>
              </a:solidFill>
              <a:latin typeface="Times New Roman"/>
              <a:ea typeface="Times New Roman"/>
              <a:cs typeface="Times New Roman"/>
              <a:sym typeface="Times New Roman"/>
            </a:endParaRPr>
          </a:p>
        </p:txBody>
      </p:sp>
      <p:sp>
        <p:nvSpPr>
          <p:cNvPr id="143" name="Google Shape;143;g12dc5df66de_1_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144" name="Google Shape;144;g12dc5df66de_1_7"/>
          <p:cNvPicPr preferRelativeResize="0"/>
          <p:nvPr/>
        </p:nvPicPr>
        <p:blipFill rotWithShape="1">
          <a:blip r:embed="rId3">
            <a:alphaModFix/>
          </a:blip>
          <a:srcRect l="4044" t="12183" r="4035" b="45497"/>
          <a:stretch/>
        </p:blipFill>
        <p:spPr>
          <a:xfrm>
            <a:off x="1361875" y="3720825"/>
            <a:ext cx="6128449" cy="741725"/>
          </a:xfrm>
          <a:prstGeom prst="rect">
            <a:avLst/>
          </a:prstGeom>
          <a:noFill/>
          <a:ln>
            <a:noFill/>
          </a:ln>
        </p:spPr>
      </p:pic>
      <p:pic>
        <p:nvPicPr>
          <p:cNvPr id="145" name="Google Shape;145;g12dc5df66de_1_7"/>
          <p:cNvPicPr preferRelativeResize="0"/>
          <p:nvPr/>
        </p:nvPicPr>
        <p:blipFill>
          <a:blip r:embed="rId4">
            <a:alphaModFix/>
          </a:blip>
          <a:stretch>
            <a:fillRect/>
          </a:stretch>
        </p:blipFill>
        <p:spPr>
          <a:xfrm>
            <a:off x="2991250" y="1556600"/>
            <a:ext cx="3123901" cy="2006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8B879-F7FA-6C39-9E41-F6F2111661FC}"/>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CLASS AND TARGET DISTRUBUTION</a:t>
            </a:r>
          </a:p>
        </p:txBody>
      </p:sp>
      <p:pic>
        <p:nvPicPr>
          <p:cNvPr id="4" name="Picture 3">
            <a:extLst>
              <a:ext uri="{FF2B5EF4-FFF2-40B4-BE49-F238E27FC236}">
                <a16:creationId xmlns:a16="http://schemas.microsoft.com/office/drawing/2014/main" id="{A27D777A-145B-5275-8506-B62158262943}"/>
              </a:ext>
            </a:extLst>
          </p:cNvPr>
          <p:cNvPicPr/>
          <p:nvPr/>
        </p:nvPicPr>
        <p:blipFill>
          <a:blip r:embed="rId2"/>
          <a:stretch>
            <a:fillRect/>
          </a:stretch>
        </p:blipFill>
        <p:spPr>
          <a:xfrm>
            <a:off x="365760" y="1017725"/>
            <a:ext cx="6737604" cy="2919275"/>
          </a:xfrm>
          <a:prstGeom prst="rect">
            <a:avLst/>
          </a:prstGeom>
        </p:spPr>
      </p:pic>
    </p:spTree>
    <p:extLst>
      <p:ext uri="{BB962C8B-B14F-4D97-AF65-F5344CB8AC3E}">
        <p14:creationId xmlns:p14="http://schemas.microsoft.com/office/powerpoint/2010/main" val="3744779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EE901-B5A1-992A-E4C1-2BB585E01364}"/>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TARGET FOR CHEST EXAMS</a:t>
            </a:r>
          </a:p>
        </p:txBody>
      </p:sp>
      <p:pic>
        <p:nvPicPr>
          <p:cNvPr id="4" name="Picture 3">
            <a:extLst>
              <a:ext uri="{FF2B5EF4-FFF2-40B4-BE49-F238E27FC236}">
                <a16:creationId xmlns:a16="http://schemas.microsoft.com/office/drawing/2014/main" id="{68A3CE44-3931-20DF-EDE5-323DCC0B1B6D}"/>
              </a:ext>
            </a:extLst>
          </p:cNvPr>
          <p:cNvPicPr/>
          <p:nvPr/>
        </p:nvPicPr>
        <p:blipFill>
          <a:blip r:embed="rId2"/>
          <a:stretch>
            <a:fillRect/>
          </a:stretch>
        </p:blipFill>
        <p:spPr>
          <a:xfrm>
            <a:off x="1505712" y="1103376"/>
            <a:ext cx="6150864" cy="3048000"/>
          </a:xfrm>
          <a:prstGeom prst="rect">
            <a:avLst/>
          </a:prstGeom>
        </p:spPr>
      </p:pic>
    </p:spTree>
    <p:extLst>
      <p:ext uri="{BB962C8B-B14F-4D97-AF65-F5344CB8AC3E}">
        <p14:creationId xmlns:p14="http://schemas.microsoft.com/office/powerpoint/2010/main" val="2168626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CEB6-6274-1F3A-630B-51F639198125}"/>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FLOWCHART</a:t>
            </a:r>
          </a:p>
        </p:txBody>
      </p:sp>
      <p:pic>
        <p:nvPicPr>
          <p:cNvPr id="4" name="Picture 3">
            <a:extLst>
              <a:ext uri="{FF2B5EF4-FFF2-40B4-BE49-F238E27FC236}">
                <a16:creationId xmlns:a16="http://schemas.microsoft.com/office/drawing/2014/main" id="{44B41D59-4C28-9D55-06F5-C4CE149E2D32}"/>
              </a:ext>
            </a:extLst>
          </p:cNvPr>
          <p:cNvPicPr/>
          <p:nvPr/>
        </p:nvPicPr>
        <p:blipFill>
          <a:blip r:embed="rId2"/>
          <a:stretch>
            <a:fillRect/>
          </a:stretch>
        </p:blipFill>
        <p:spPr>
          <a:xfrm>
            <a:off x="2676207" y="1324610"/>
            <a:ext cx="3791585" cy="2494280"/>
          </a:xfrm>
          <a:prstGeom prst="rect">
            <a:avLst/>
          </a:prstGeom>
        </p:spPr>
      </p:pic>
    </p:spTree>
    <p:extLst>
      <p:ext uri="{BB962C8B-B14F-4D97-AF65-F5344CB8AC3E}">
        <p14:creationId xmlns:p14="http://schemas.microsoft.com/office/powerpoint/2010/main" val="102178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EC97-0460-8A2F-2DFD-DD3F81528956}"/>
              </a:ext>
            </a:extLst>
          </p:cNvPr>
          <p:cNvSpPr>
            <a:spLocks noGrp="1"/>
          </p:cNvSpPr>
          <p:nvPr>
            <p:ph type="title"/>
          </p:nvPr>
        </p:nvSpPr>
        <p:spPr/>
        <p:txBody>
          <a:bodyPr>
            <a:normAutofit fontScale="90000"/>
          </a:bodyPr>
          <a:lstStyle/>
          <a:p>
            <a:pPr algn="ctr"/>
            <a:br>
              <a:rPr lang="en-IN" sz="1800" b="1" kern="100" dirty="0">
                <a:solidFill>
                  <a:srgbClr val="000000"/>
                </a:solidFill>
                <a:effectLst/>
                <a:latin typeface="Times New Roman" panose="02020603050405020304" pitchFamily="18" charset="0"/>
                <a:ea typeface="Times New Roman" panose="02020603050405020304" pitchFamily="18" charset="0"/>
              </a:rPr>
            </a:br>
            <a:r>
              <a:rPr lang="en-IN" sz="1800" b="1" kern="100" dirty="0">
                <a:solidFill>
                  <a:srgbClr val="000000"/>
                </a:solidFill>
                <a:effectLst/>
                <a:latin typeface="Times New Roman" panose="02020603050405020304" pitchFamily="18" charset="0"/>
                <a:ea typeface="Times New Roman" panose="02020603050405020304" pitchFamily="18" charset="0"/>
              </a:rPr>
              <a:t>MAXIMUM AGE OF PERSON WITH PNEUOMINA IS AROUND 45</a:t>
            </a:r>
            <a:endParaRPr lang="en-IN" b="1" dirty="0"/>
          </a:p>
        </p:txBody>
      </p:sp>
      <p:pic>
        <p:nvPicPr>
          <p:cNvPr id="4" name="Picture 3">
            <a:extLst>
              <a:ext uri="{FF2B5EF4-FFF2-40B4-BE49-F238E27FC236}">
                <a16:creationId xmlns:a16="http://schemas.microsoft.com/office/drawing/2014/main" id="{5E0FF7E4-773D-DE16-BC4F-FF858C6A64DD}"/>
              </a:ext>
            </a:extLst>
          </p:cNvPr>
          <p:cNvPicPr/>
          <p:nvPr/>
        </p:nvPicPr>
        <p:blipFill>
          <a:blip r:embed="rId2"/>
          <a:stretch>
            <a:fillRect/>
          </a:stretch>
        </p:blipFill>
        <p:spPr>
          <a:xfrm>
            <a:off x="1685607" y="1062355"/>
            <a:ext cx="5772785" cy="3018790"/>
          </a:xfrm>
          <a:prstGeom prst="rect">
            <a:avLst/>
          </a:prstGeom>
        </p:spPr>
      </p:pic>
    </p:spTree>
    <p:extLst>
      <p:ext uri="{BB962C8B-B14F-4D97-AF65-F5344CB8AC3E}">
        <p14:creationId xmlns:p14="http://schemas.microsoft.com/office/powerpoint/2010/main" val="138977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12dc5df66de_0_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2781"/>
              <a:buFont typeface="Arial"/>
              <a:buNone/>
            </a:pPr>
            <a:r>
              <a:rPr lang="en" sz="3020" b="1" dirty="0">
                <a:latin typeface="Times New Roman"/>
                <a:ea typeface="Times New Roman"/>
                <a:cs typeface="Times New Roman"/>
                <a:sym typeface="Times New Roman"/>
              </a:rPr>
              <a:t>EXISTING SYSTEM</a:t>
            </a:r>
            <a:endParaRPr sz="3020" b="1"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82" name="Google Shape;82;g12dc5df66de_0_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marR="139700" lvl="0" indent="-285750" algn="just" rtl="0">
              <a:spcBef>
                <a:spcPts val="0"/>
              </a:spcBef>
              <a:spcAft>
                <a:spcPts val="1100"/>
              </a:spcAft>
              <a:buFont typeface="Wingdings" panose="05000000000000000000" pitchFamily="2" charset="2"/>
              <a:buChar char="Ø"/>
            </a:pPr>
            <a:r>
              <a:rPr lang="en" sz="1600" dirty="0">
                <a:solidFill>
                  <a:schemeClr val="dk1"/>
                </a:solidFill>
                <a:highlight>
                  <a:schemeClr val="lt1"/>
                </a:highlight>
                <a:latin typeface="Times New Roman"/>
                <a:ea typeface="Times New Roman"/>
                <a:cs typeface="Times New Roman"/>
                <a:sym typeface="Times New Roman"/>
              </a:rPr>
              <a:t>The success of deep learning algorithms in analyzing medical images, </a:t>
            </a:r>
            <a:r>
              <a:rPr lang="en" sz="1600" b="1" dirty="0">
                <a:solidFill>
                  <a:schemeClr val="dk1"/>
                </a:solidFill>
                <a:highlight>
                  <a:schemeClr val="lt1"/>
                </a:highlight>
                <a:latin typeface="Times New Roman"/>
                <a:ea typeface="Times New Roman"/>
                <a:cs typeface="Times New Roman"/>
                <a:sym typeface="Times New Roman"/>
              </a:rPr>
              <a:t>Convolutional Neural Networks (CNNs)</a:t>
            </a:r>
            <a:r>
              <a:rPr lang="en" sz="1600" dirty="0">
                <a:solidFill>
                  <a:schemeClr val="dk1"/>
                </a:solidFill>
                <a:highlight>
                  <a:schemeClr val="lt1"/>
                </a:highlight>
                <a:latin typeface="Times New Roman"/>
                <a:ea typeface="Times New Roman"/>
                <a:cs typeface="Times New Roman"/>
                <a:sym typeface="Times New Roman"/>
              </a:rPr>
              <a:t> have gained much attention for disease classification.</a:t>
            </a:r>
          </a:p>
          <a:p>
            <a:pPr marL="285750" marR="139700" lvl="0" indent="-285750" algn="just" rtl="0">
              <a:spcBef>
                <a:spcPts val="0"/>
              </a:spcBef>
              <a:spcAft>
                <a:spcPts val="1100"/>
              </a:spcAft>
              <a:buFont typeface="Wingdings" panose="05000000000000000000" pitchFamily="2" charset="2"/>
              <a:buChar char="Ø"/>
            </a:pPr>
            <a:r>
              <a:rPr lang="en" sz="1600" dirty="0">
                <a:solidFill>
                  <a:schemeClr val="dk1"/>
                </a:solidFill>
                <a:highlight>
                  <a:schemeClr val="lt1"/>
                </a:highlight>
                <a:latin typeface="Times New Roman"/>
                <a:ea typeface="Times New Roman"/>
                <a:cs typeface="Times New Roman"/>
                <a:sym typeface="Times New Roman"/>
              </a:rPr>
              <a:t> In addition, features learned by pre-trained CNN models on large-scale datasets are much useful in image classification tasks. </a:t>
            </a:r>
          </a:p>
          <a:p>
            <a:pPr marL="285750" marR="139700" lvl="0" indent="-285750" algn="just" rtl="0">
              <a:spcBef>
                <a:spcPts val="0"/>
              </a:spcBef>
              <a:spcAft>
                <a:spcPts val="1100"/>
              </a:spcAft>
              <a:buFont typeface="Wingdings" panose="05000000000000000000" pitchFamily="2" charset="2"/>
              <a:buChar char="Ø"/>
            </a:pPr>
            <a:r>
              <a:rPr lang="en" sz="1600" dirty="0">
                <a:solidFill>
                  <a:schemeClr val="dk1"/>
                </a:solidFill>
                <a:highlight>
                  <a:schemeClr val="lt1"/>
                </a:highlight>
                <a:latin typeface="Times New Roman"/>
                <a:ea typeface="Times New Roman"/>
                <a:cs typeface="Times New Roman"/>
                <a:sym typeface="Times New Roman"/>
              </a:rPr>
              <a:t>The functionality of pre-trained CNN models utilized as feature-extractors followed by different classifiers for the classification of abnormal and normal chest X-Rays. The system is build using CNN model to detect pneumonia in the given x-ray image</a:t>
            </a:r>
            <a:r>
              <a:rPr lang="en" sz="1600" dirty="0">
                <a:solidFill>
                  <a:srgbClr val="24292F"/>
                </a:solidFill>
                <a:highlight>
                  <a:schemeClr val="lt1"/>
                </a:highlight>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6BC6-0F36-F807-3C19-16CD961B47E8}"/>
              </a:ext>
            </a:extLst>
          </p:cNvPr>
          <p:cNvSpPr>
            <a:spLocks noGrp="1"/>
          </p:cNvSpPr>
          <p:nvPr>
            <p:ph type="title"/>
          </p:nvPr>
        </p:nvSpPr>
        <p:spPr/>
        <p:txBody>
          <a:bodyPr>
            <a:normAutofit fontScale="90000"/>
          </a:bodyPr>
          <a:lstStyle/>
          <a:p>
            <a:pPr algn="ctr"/>
            <a:r>
              <a:rPr lang="en-IN" sz="1800" b="1" kern="100" dirty="0">
                <a:solidFill>
                  <a:srgbClr val="000000"/>
                </a:solidFill>
                <a:effectLst/>
                <a:latin typeface="Times New Roman" panose="02020603050405020304" pitchFamily="18" charset="0"/>
                <a:ea typeface="Times New Roman" panose="02020603050405020304" pitchFamily="18" charset="0"/>
              </a:rPr>
              <a:t>OUTPUT</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D50F357A-C3D1-33A2-7435-CC9363DD9413}"/>
              </a:ext>
            </a:extLst>
          </p:cNvPr>
          <p:cNvPicPr/>
          <p:nvPr/>
        </p:nvPicPr>
        <p:blipFill>
          <a:blip r:embed="rId2"/>
          <a:stretch>
            <a:fillRect/>
          </a:stretch>
        </p:blipFill>
        <p:spPr>
          <a:xfrm>
            <a:off x="365760" y="1243584"/>
            <a:ext cx="8520600" cy="3054096"/>
          </a:xfrm>
          <a:prstGeom prst="rect">
            <a:avLst/>
          </a:prstGeom>
        </p:spPr>
      </p:pic>
    </p:spTree>
    <p:extLst>
      <p:ext uri="{BB962C8B-B14F-4D97-AF65-F5344CB8AC3E}">
        <p14:creationId xmlns:p14="http://schemas.microsoft.com/office/powerpoint/2010/main" val="2809598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65D6-770A-B710-B72A-BA106577973E}"/>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VALIDATION DATASET</a:t>
            </a:r>
          </a:p>
        </p:txBody>
      </p:sp>
      <p:pic>
        <p:nvPicPr>
          <p:cNvPr id="4" name="Picture 3">
            <a:extLst>
              <a:ext uri="{FF2B5EF4-FFF2-40B4-BE49-F238E27FC236}">
                <a16:creationId xmlns:a16="http://schemas.microsoft.com/office/drawing/2014/main" id="{7A18C6C4-0177-469B-F189-7ACDF5F6A6BC}"/>
              </a:ext>
            </a:extLst>
          </p:cNvPr>
          <p:cNvPicPr/>
          <p:nvPr/>
        </p:nvPicPr>
        <p:blipFill>
          <a:blip r:embed="rId2"/>
          <a:stretch>
            <a:fillRect/>
          </a:stretch>
        </p:blipFill>
        <p:spPr>
          <a:xfrm>
            <a:off x="2653347" y="1271905"/>
            <a:ext cx="3837305" cy="2599690"/>
          </a:xfrm>
          <a:prstGeom prst="rect">
            <a:avLst/>
          </a:prstGeom>
        </p:spPr>
      </p:pic>
    </p:spTree>
    <p:extLst>
      <p:ext uri="{BB962C8B-B14F-4D97-AF65-F5344CB8AC3E}">
        <p14:creationId xmlns:p14="http://schemas.microsoft.com/office/powerpoint/2010/main" val="855775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6937-5B55-7151-A984-94D2DABFBC8C}"/>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INPUT</a:t>
            </a:r>
          </a:p>
        </p:txBody>
      </p:sp>
      <p:pic>
        <p:nvPicPr>
          <p:cNvPr id="4" name="Picture 3">
            <a:extLst>
              <a:ext uri="{FF2B5EF4-FFF2-40B4-BE49-F238E27FC236}">
                <a16:creationId xmlns:a16="http://schemas.microsoft.com/office/drawing/2014/main" id="{666F8DC9-86DC-1C69-9F8A-B5A4DEFF7EEC}"/>
              </a:ext>
            </a:extLst>
          </p:cNvPr>
          <p:cNvPicPr/>
          <p:nvPr/>
        </p:nvPicPr>
        <p:blipFill>
          <a:blip r:embed="rId2"/>
          <a:stretch>
            <a:fillRect/>
          </a:stretch>
        </p:blipFill>
        <p:spPr>
          <a:xfrm>
            <a:off x="1993392" y="1286255"/>
            <a:ext cx="4045458" cy="3412219"/>
          </a:xfrm>
          <a:prstGeom prst="rect">
            <a:avLst/>
          </a:prstGeom>
        </p:spPr>
      </p:pic>
    </p:spTree>
    <p:extLst>
      <p:ext uri="{BB962C8B-B14F-4D97-AF65-F5344CB8AC3E}">
        <p14:creationId xmlns:p14="http://schemas.microsoft.com/office/powerpoint/2010/main" val="2114486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0D48-80DA-1343-346A-D25824548CEE}"/>
              </a:ext>
            </a:extLst>
          </p:cNvPr>
          <p:cNvSpPr>
            <a:spLocks noGrp="1"/>
          </p:cNvSpPr>
          <p:nvPr>
            <p:ph type="title"/>
          </p:nvPr>
        </p:nvSpPr>
        <p:spPr/>
        <p:txBody>
          <a:bodyPr>
            <a:normAutofit fontScale="90000"/>
          </a:bodyPr>
          <a:lstStyle/>
          <a:p>
            <a:r>
              <a:rPr lang="en-IN" sz="1800" kern="100" dirty="0" err="1">
                <a:solidFill>
                  <a:srgbClr val="000000"/>
                </a:solidFill>
                <a:effectLst/>
                <a:latin typeface="Times New Roman" panose="02020603050405020304" pitchFamily="18" charset="0"/>
                <a:ea typeface="Times New Roman" panose="02020603050405020304" pitchFamily="18" charset="0"/>
              </a:rPr>
              <a:t>training_data.head</a:t>
            </a: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Out[24] </a:t>
            </a: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C6AD0CD7-E7D6-B3B7-0D70-E6B40D7EC32B}"/>
              </a:ext>
            </a:extLst>
          </p:cNvPr>
          <p:cNvPicPr/>
          <p:nvPr/>
        </p:nvPicPr>
        <p:blipFill>
          <a:blip r:embed="rId2"/>
          <a:stretch>
            <a:fillRect/>
          </a:stretch>
        </p:blipFill>
        <p:spPr>
          <a:xfrm>
            <a:off x="688848" y="1261872"/>
            <a:ext cx="6854952" cy="2228088"/>
          </a:xfrm>
          <a:prstGeom prst="rect">
            <a:avLst/>
          </a:prstGeom>
        </p:spPr>
      </p:pic>
    </p:spTree>
    <p:extLst>
      <p:ext uri="{BB962C8B-B14F-4D97-AF65-F5344CB8AC3E}">
        <p14:creationId xmlns:p14="http://schemas.microsoft.com/office/powerpoint/2010/main" val="714921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EBDF-99E3-8BBC-4DCD-D56AA3F7EBFA}"/>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TEST CASES</a:t>
            </a:r>
          </a:p>
        </p:txBody>
      </p:sp>
      <p:graphicFrame>
        <p:nvGraphicFramePr>
          <p:cNvPr id="4" name="Table 3">
            <a:extLst>
              <a:ext uri="{FF2B5EF4-FFF2-40B4-BE49-F238E27FC236}">
                <a16:creationId xmlns:a16="http://schemas.microsoft.com/office/drawing/2014/main" id="{5CA163B7-C4B9-38F5-D9FA-B6764626B507}"/>
              </a:ext>
            </a:extLst>
          </p:cNvPr>
          <p:cNvGraphicFramePr>
            <a:graphicFrameLocks noGrp="1"/>
          </p:cNvGraphicFramePr>
          <p:nvPr/>
        </p:nvGraphicFramePr>
        <p:xfrm>
          <a:off x="1608772" y="1670939"/>
          <a:ext cx="5926455" cy="2378712"/>
        </p:xfrm>
        <a:graphic>
          <a:graphicData uri="http://schemas.openxmlformats.org/drawingml/2006/table">
            <a:tbl>
              <a:tblPr firstRow="1" firstCol="1" bandRow="1">
                <a:tableStyleId>{5C22544A-7EE6-4342-B048-85BDC9FD1C3A}</a:tableStyleId>
              </a:tblPr>
              <a:tblGrid>
                <a:gridCol w="553085">
                  <a:extLst>
                    <a:ext uri="{9D8B030D-6E8A-4147-A177-3AD203B41FA5}">
                      <a16:colId xmlns:a16="http://schemas.microsoft.com/office/drawing/2014/main" val="2114930345"/>
                    </a:ext>
                  </a:extLst>
                </a:gridCol>
                <a:gridCol w="900430">
                  <a:extLst>
                    <a:ext uri="{9D8B030D-6E8A-4147-A177-3AD203B41FA5}">
                      <a16:colId xmlns:a16="http://schemas.microsoft.com/office/drawing/2014/main" val="3074759197"/>
                    </a:ext>
                  </a:extLst>
                </a:gridCol>
                <a:gridCol w="523240">
                  <a:extLst>
                    <a:ext uri="{9D8B030D-6E8A-4147-A177-3AD203B41FA5}">
                      <a16:colId xmlns:a16="http://schemas.microsoft.com/office/drawing/2014/main" val="2811627316"/>
                    </a:ext>
                  </a:extLst>
                </a:gridCol>
                <a:gridCol w="864235">
                  <a:extLst>
                    <a:ext uri="{9D8B030D-6E8A-4147-A177-3AD203B41FA5}">
                      <a16:colId xmlns:a16="http://schemas.microsoft.com/office/drawing/2014/main" val="2710896037"/>
                    </a:ext>
                  </a:extLst>
                </a:gridCol>
                <a:gridCol w="1416050">
                  <a:extLst>
                    <a:ext uri="{9D8B030D-6E8A-4147-A177-3AD203B41FA5}">
                      <a16:colId xmlns:a16="http://schemas.microsoft.com/office/drawing/2014/main" val="2726525965"/>
                    </a:ext>
                  </a:extLst>
                </a:gridCol>
                <a:gridCol w="1213485">
                  <a:extLst>
                    <a:ext uri="{9D8B030D-6E8A-4147-A177-3AD203B41FA5}">
                      <a16:colId xmlns:a16="http://schemas.microsoft.com/office/drawing/2014/main" val="3600315039"/>
                    </a:ext>
                  </a:extLst>
                </a:gridCol>
                <a:gridCol w="455930">
                  <a:extLst>
                    <a:ext uri="{9D8B030D-6E8A-4147-A177-3AD203B41FA5}">
                      <a16:colId xmlns:a16="http://schemas.microsoft.com/office/drawing/2014/main" val="569468081"/>
                    </a:ext>
                  </a:extLst>
                </a:gridCol>
              </a:tblGrid>
              <a:tr h="407035">
                <a:tc>
                  <a:txBody>
                    <a:bodyPr/>
                    <a:lstStyle/>
                    <a:p>
                      <a:pPr marL="1270" marR="139065" indent="-6350" algn="l">
                        <a:lnSpc>
                          <a:spcPct val="107000"/>
                        </a:lnSpc>
                        <a:spcAft>
                          <a:spcPts val="15"/>
                        </a:spcAft>
                      </a:pPr>
                      <a:r>
                        <a:rPr lang="en-IN" sz="1200" kern="100">
                          <a:effectLst/>
                        </a:rPr>
                        <a:t>Test </a:t>
                      </a:r>
                    </a:p>
                    <a:p>
                      <a:pPr marL="1270" marR="139065" indent="-6350" algn="just">
                        <a:lnSpc>
                          <a:spcPct val="107000"/>
                        </a:lnSpc>
                        <a:spcAft>
                          <a:spcPts val="15"/>
                        </a:spcAft>
                      </a:pPr>
                      <a:r>
                        <a:rPr lang="en-IN" sz="1200" kern="100">
                          <a:effectLst/>
                        </a:rPr>
                        <a:t>Case Id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Test Cases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just">
                        <a:lnSpc>
                          <a:spcPct val="107000"/>
                        </a:lnSpc>
                        <a:spcAft>
                          <a:spcPts val="15"/>
                        </a:spcAft>
                      </a:pPr>
                      <a:r>
                        <a:rPr lang="en-IN" sz="1200" kern="100">
                          <a:effectLst/>
                        </a:rPr>
                        <a:t>Priority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Input Test Data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200" kern="100">
                          <a:effectLst/>
                        </a:rPr>
                        <a:t>Expected Results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Output Results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200" kern="100">
                          <a:effectLst/>
                        </a:rPr>
                        <a:t>Pass / Fail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extLst>
                  <a:ext uri="{0D108BD9-81ED-4DB2-BD59-A6C34878D82A}">
                    <a16:rowId xmlns:a16="http://schemas.microsoft.com/office/drawing/2014/main" val="1851423881"/>
                  </a:ext>
                </a:extLst>
              </a:tr>
              <a:tr h="394970">
                <a:tc>
                  <a:txBody>
                    <a:bodyPr/>
                    <a:lstStyle/>
                    <a:p>
                      <a:pPr marL="1270" marR="139065" indent="-6350" algn="l">
                        <a:lnSpc>
                          <a:spcPct val="107000"/>
                        </a:lnSpc>
                        <a:spcAft>
                          <a:spcPts val="15"/>
                        </a:spcAft>
                      </a:pPr>
                      <a:r>
                        <a:rPr lang="en-IN" sz="1200" kern="100">
                          <a:effectLst/>
                        </a:rPr>
                        <a:t>TC01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Gender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000" kern="100">
                          <a:effectLst/>
                        </a:rPr>
                        <a:t>A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X Ray from Test dataset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200" kern="100">
                          <a:effectLst/>
                        </a:rPr>
                        <a:t>Male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Male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200" kern="100">
                          <a:effectLst/>
                        </a:rPr>
                        <a:t>Pass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extLst>
                  <a:ext uri="{0D108BD9-81ED-4DB2-BD59-A6C34878D82A}">
                    <a16:rowId xmlns:a16="http://schemas.microsoft.com/office/drawing/2014/main" val="2958438852"/>
                  </a:ext>
                </a:extLst>
              </a:tr>
              <a:tr h="397510">
                <a:tc>
                  <a:txBody>
                    <a:bodyPr/>
                    <a:lstStyle/>
                    <a:p>
                      <a:pPr marL="1270" marR="139065" indent="-6350" algn="l">
                        <a:lnSpc>
                          <a:spcPct val="107000"/>
                        </a:lnSpc>
                        <a:spcAft>
                          <a:spcPts val="15"/>
                        </a:spcAft>
                      </a:pPr>
                      <a:r>
                        <a:rPr lang="en-IN" sz="1200" kern="100">
                          <a:effectLst/>
                        </a:rPr>
                        <a:t>TC02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Age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000" kern="100">
                          <a:effectLst/>
                        </a:rPr>
                        <a:t>A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000" kern="100">
                          <a:effectLst/>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26035" indent="-6350" algn="l">
                        <a:lnSpc>
                          <a:spcPct val="107000"/>
                        </a:lnSpc>
                        <a:spcAft>
                          <a:spcPts val="15"/>
                        </a:spcAft>
                      </a:pPr>
                      <a:r>
                        <a:rPr lang="en-IN" sz="1200" kern="100">
                          <a:effectLst/>
                        </a:rPr>
                        <a:t>Notification should be received properly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Alert Message received properly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200" kern="100">
                          <a:effectLst/>
                        </a:rPr>
                        <a:t>Pass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extLst>
                  <a:ext uri="{0D108BD9-81ED-4DB2-BD59-A6C34878D82A}">
                    <a16:rowId xmlns:a16="http://schemas.microsoft.com/office/drawing/2014/main" val="3387683316"/>
                  </a:ext>
                </a:extLst>
              </a:tr>
              <a:tr h="402590">
                <a:tc>
                  <a:txBody>
                    <a:bodyPr/>
                    <a:lstStyle/>
                    <a:p>
                      <a:pPr marL="1270" marR="139065" indent="-6350" algn="l">
                        <a:lnSpc>
                          <a:spcPct val="107000"/>
                        </a:lnSpc>
                        <a:spcAft>
                          <a:spcPts val="15"/>
                        </a:spcAft>
                      </a:pPr>
                      <a:r>
                        <a:rPr lang="en-IN" sz="1200" kern="100">
                          <a:effectLst/>
                        </a:rPr>
                        <a:t>TC03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Detect </a:t>
                      </a:r>
                    </a:p>
                    <a:p>
                      <a:pPr marL="1270" marR="139065" indent="-6350" algn="l">
                        <a:lnSpc>
                          <a:spcPct val="107000"/>
                        </a:lnSpc>
                        <a:spcAft>
                          <a:spcPts val="15"/>
                        </a:spcAft>
                      </a:pPr>
                      <a:r>
                        <a:rPr lang="en-IN" sz="1200" kern="100">
                          <a:effectLst/>
                        </a:rPr>
                        <a:t>Pneumonia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200" kern="100">
                          <a:effectLst/>
                        </a:rPr>
                        <a:t>A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X Ray from Test dataset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200" kern="100">
                          <a:effectLst/>
                        </a:rPr>
                        <a:t>Pneumonia Detected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1270" marR="139065" indent="-6350" algn="l">
                        <a:lnSpc>
                          <a:spcPct val="107000"/>
                        </a:lnSpc>
                        <a:spcAft>
                          <a:spcPts val="15"/>
                        </a:spcAft>
                      </a:pPr>
                      <a:r>
                        <a:rPr lang="en-IN" sz="1200" kern="100">
                          <a:effectLst/>
                        </a:rPr>
                        <a:t>Pneumonia Detected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tc>
                  <a:txBody>
                    <a:bodyPr/>
                    <a:lstStyle/>
                    <a:p>
                      <a:pPr marL="6350" marR="139065" indent="-6350" algn="l">
                        <a:lnSpc>
                          <a:spcPct val="107000"/>
                        </a:lnSpc>
                        <a:spcAft>
                          <a:spcPts val="15"/>
                        </a:spcAft>
                      </a:pPr>
                      <a:r>
                        <a:rPr lang="en-IN" sz="1200" kern="100" dirty="0">
                          <a:effectLst/>
                        </a:rPr>
                        <a:t>Pass </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7305" marR="0" marT="20955" marB="0"/>
                </a:tc>
                <a:extLst>
                  <a:ext uri="{0D108BD9-81ED-4DB2-BD59-A6C34878D82A}">
                    <a16:rowId xmlns:a16="http://schemas.microsoft.com/office/drawing/2014/main" val="4022918856"/>
                  </a:ext>
                </a:extLst>
              </a:tr>
            </a:tbl>
          </a:graphicData>
        </a:graphic>
      </p:graphicFrame>
    </p:spTree>
    <p:extLst>
      <p:ext uri="{BB962C8B-B14F-4D97-AF65-F5344CB8AC3E}">
        <p14:creationId xmlns:p14="http://schemas.microsoft.com/office/powerpoint/2010/main" val="21602381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p:nvPr/>
        </p:nvSpPr>
        <p:spPr>
          <a:xfrm>
            <a:off x="155583" y="999825"/>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2800" b="1" i="0" u="none" strike="noStrike" cap="none" dirty="0">
                <a:solidFill>
                  <a:srgbClr val="1A1A1A"/>
                </a:solidFill>
                <a:latin typeface="Times New Roman"/>
                <a:ea typeface="Times New Roman"/>
                <a:cs typeface="Times New Roman"/>
                <a:sym typeface="Times New Roman"/>
              </a:rPr>
              <a:t>ADVANTAGE</a:t>
            </a:r>
            <a:r>
              <a:rPr lang="en" sz="2800" b="1" dirty="0">
                <a:solidFill>
                  <a:srgbClr val="1A1A1A"/>
                </a:solidFill>
                <a:latin typeface="Times New Roman"/>
                <a:ea typeface="Times New Roman"/>
                <a:cs typeface="Times New Roman"/>
                <a:sym typeface="Times New Roman"/>
              </a:rPr>
              <a:t>S</a:t>
            </a:r>
            <a:endParaRPr sz="2800" b="1" i="0" u="none" strike="noStrike" cap="none" dirty="0">
              <a:solidFill>
                <a:srgbClr val="1A1A1A"/>
              </a:solidFill>
              <a:latin typeface="Times New Roman"/>
              <a:ea typeface="Times New Roman"/>
              <a:cs typeface="Times New Roman"/>
              <a:sym typeface="Times New Roman"/>
            </a:endParaRPr>
          </a:p>
        </p:txBody>
      </p:sp>
      <p:sp>
        <p:nvSpPr>
          <p:cNvPr id="151" name="Google Shape;151;p6"/>
          <p:cNvSpPr txBox="1"/>
          <p:nvPr/>
        </p:nvSpPr>
        <p:spPr>
          <a:xfrm>
            <a:off x="1941300" y="1572525"/>
            <a:ext cx="5261400" cy="14526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15000"/>
              </a:lnSpc>
              <a:spcBef>
                <a:spcPts val="0"/>
              </a:spcBef>
              <a:spcAft>
                <a:spcPts val="0"/>
              </a:spcAft>
              <a:buClr>
                <a:schemeClr val="dk1"/>
              </a:buClr>
              <a:buSzPts val="1900"/>
              <a:buFont typeface="Wingdings" panose="05000000000000000000" pitchFamily="2" charset="2"/>
              <a:buChar char="Ø"/>
            </a:pPr>
            <a:r>
              <a:rPr lang="en" sz="1600" b="0" i="0" u="none" strike="noStrike" cap="none" dirty="0">
                <a:solidFill>
                  <a:schemeClr val="dk1"/>
                </a:solidFill>
                <a:latin typeface="Times New Roman"/>
                <a:ea typeface="Times New Roman"/>
                <a:cs typeface="Times New Roman"/>
                <a:sym typeface="Times New Roman"/>
              </a:rPr>
              <a:t>As we are using CNN model this can run in system with lesser RAM</a:t>
            </a:r>
            <a:endParaRPr sz="1600" b="0" i="0" u="none" strike="noStrike" cap="none" dirty="0">
              <a:solidFill>
                <a:schemeClr val="dk1"/>
              </a:solidFill>
              <a:latin typeface="Times New Roman"/>
              <a:ea typeface="Times New Roman"/>
              <a:cs typeface="Times New Roman"/>
              <a:sym typeface="Times New Roman"/>
            </a:endParaRPr>
          </a:p>
          <a:p>
            <a:pPr marL="457200" marR="0" lvl="0" indent="-349250" algn="l" rtl="0">
              <a:lnSpc>
                <a:spcPct val="115000"/>
              </a:lnSpc>
              <a:spcBef>
                <a:spcPts val="0"/>
              </a:spcBef>
              <a:spcAft>
                <a:spcPts val="0"/>
              </a:spcAft>
              <a:buClr>
                <a:schemeClr val="dk1"/>
              </a:buClr>
              <a:buSzPts val="1900"/>
              <a:buFont typeface="Wingdings" panose="05000000000000000000" pitchFamily="2" charset="2"/>
              <a:buChar char="Ø"/>
            </a:pPr>
            <a:r>
              <a:rPr lang="en" sz="1600" b="0" i="0" u="none" strike="noStrike" cap="none" dirty="0">
                <a:solidFill>
                  <a:schemeClr val="dk1"/>
                </a:solidFill>
                <a:latin typeface="Times New Roman"/>
                <a:ea typeface="Times New Roman"/>
                <a:cs typeface="Times New Roman"/>
                <a:sym typeface="Times New Roman"/>
              </a:rPr>
              <a:t>Low cost to build</a:t>
            </a:r>
            <a:endParaRPr sz="1600" b="0" i="0" u="none" strike="noStrike" cap="none" dirty="0">
              <a:solidFill>
                <a:schemeClr val="dk1"/>
              </a:solidFill>
              <a:latin typeface="Times New Roman"/>
              <a:ea typeface="Times New Roman"/>
              <a:cs typeface="Times New Roman"/>
              <a:sym typeface="Times New Roman"/>
            </a:endParaRPr>
          </a:p>
          <a:p>
            <a:pPr marL="457200" marR="0" lvl="0" indent="-349250" algn="l" rtl="0">
              <a:lnSpc>
                <a:spcPct val="115000"/>
              </a:lnSpc>
              <a:spcBef>
                <a:spcPts val="0"/>
              </a:spcBef>
              <a:spcAft>
                <a:spcPts val="0"/>
              </a:spcAft>
              <a:buClr>
                <a:schemeClr val="dk1"/>
              </a:buClr>
              <a:buSzPts val="1900"/>
              <a:buFont typeface="Wingdings" panose="05000000000000000000" pitchFamily="2" charset="2"/>
              <a:buChar char="Ø"/>
            </a:pPr>
            <a:r>
              <a:rPr lang="en" sz="1600" b="0" i="0" u="none" strike="noStrike" cap="none" dirty="0">
                <a:solidFill>
                  <a:schemeClr val="dk1"/>
                </a:solidFill>
                <a:latin typeface="Times New Roman"/>
                <a:ea typeface="Times New Roman"/>
                <a:cs typeface="Times New Roman"/>
                <a:sym typeface="Times New Roman"/>
              </a:rPr>
              <a:t>Ability to covertly</a:t>
            </a:r>
            <a:endParaRPr sz="1600" b="0" i="0" u="none" strike="noStrike" cap="none" dirty="0">
              <a:solidFill>
                <a:schemeClr val="dk1"/>
              </a:solidFill>
              <a:latin typeface="Times New Roman"/>
              <a:ea typeface="Times New Roman"/>
              <a:cs typeface="Times New Roman"/>
              <a:sym typeface="Times New Roman"/>
            </a:endParaRPr>
          </a:p>
        </p:txBody>
      </p:sp>
      <p:sp>
        <p:nvSpPr>
          <p:cNvPr id="152" name="Google Shape;152;p6"/>
          <p:cNvSpPr txBox="1"/>
          <p:nvPr/>
        </p:nvSpPr>
        <p:spPr>
          <a:xfrm>
            <a:off x="207622" y="3028305"/>
            <a:ext cx="8520600" cy="572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2800" b="1" i="0" u="none" strike="noStrike" cap="none" dirty="0">
                <a:solidFill>
                  <a:srgbClr val="1A1A1A"/>
                </a:solidFill>
                <a:latin typeface="Times New Roman"/>
                <a:ea typeface="Times New Roman"/>
                <a:cs typeface="Times New Roman"/>
                <a:sym typeface="Times New Roman"/>
              </a:rPr>
              <a:t>DISADVANTAGE</a:t>
            </a:r>
            <a:r>
              <a:rPr lang="en" sz="2800" b="1" dirty="0">
                <a:solidFill>
                  <a:srgbClr val="1A1A1A"/>
                </a:solidFill>
                <a:latin typeface="Times New Roman"/>
                <a:ea typeface="Times New Roman"/>
                <a:cs typeface="Times New Roman"/>
                <a:sym typeface="Times New Roman"/>
              </a:rPr>
              <a:t>S</a:t>
            </a:r>
            <a:endParaRPr sz="2800" b="1" i="0" u="none" strike="noStrike" cap="none" dirty="0">
              <a:solidFill>
                <a:srgbClr val="1A1A1A"/>
              </a:solidFill>
              <a:latin typeface="Times New Roman"/>
              <a:ea typeface="Times New Roman"/>
              <a:cs typeface="Times New Roman"/>
              <a:sym typeface="Times New Roman"/>
            </a:endParaRPr>
          </a:p>
        </p:txBody>
      </p:sp>
      <p:sp>
        <p:nvSpPr>
          <p:cNvPr id="153" name="Google Shape;153;p6"/>
          <p:cNvSpPr txBox="1"/>
          <p:nvPr/>
        </p:nvSpPr>
        <p:spPr>
          <a:xfrm>
            <a:off x="2002100" y="3804461"/>
            <a:ext cx="4345200" cy="1077000"/>
          </a:xfrm>
          <a:prstGeom prst="rect">
            <a:avLst/>
          </a:prstGeom>
          <a:noFill/>
          <a:ln>
            <a:noFill/>
          </a:ln>
        </p:spPr>
        <p:txBody>
          <a:bodyPr spcFirstLastPara="1" wrap="square" lIns="91425" tIns="91425" rIns="91425" bIns="91425" anchor="t" anchorCtr="0">
            <a:normAutofit/>
          </a:bodyPr>
          <a:lstStyle/>
          <a:p>
            <a:pPr marL="393700" marR="0" lvl="0" indent="-285750" algn="l" rtl="0">
              <a:lnSpc>
                <a:spcPct val="115000"/>
              </a:lnSpc>
              <a:spcBef>
                <a:spcPts val="0"/>
              </a:spcBef>
              <a:spcAft>
                <a:spcPts val="0"/>
              </a:spcAft>
              <a:buClr>
                <a:schemeClr val="dk1"/>
              </a:buClr>
              <a:buSzPts val="1900"/>
              <a:buFont typeface="Wingdings" panose="05000000000000000000" pitchFamily="2" charset="2"/>
              <a:buChar char="Ø"/>
            </a:pPr>
            <a:r>
              <a:rPr lang="en" sz="1600" b="0" i="0" u="none" strike="noStrike" cap="none" dirty="0">
                <a:solidFill>
                  <a:schemeClr val="dk1"/>
                </a:solidFill>
                <a:latin typeface="Times New Roman"/>
                <a:ea typeface="Times New Roman"/>
                <a:cs typeface="Times New Roman"/>
                <a:sym typeface="Times New Roman"/>
              </a:rPr>
              <a:t>Needs large set of annotated data</a:t>
            </a:r>
            <a:endParaRPr sz="1600" b="0" i="0" u="none" strike="noStrike" cap="none" dirty="0">
              <a:solidFill>
                <a:schemeClr val="dk1"/>
              </a:solidFill>
              <a:latin typeface="Times New Roman"/>
              <a:ea typeface="Times New Roman"/>
              <a:cs typeface="Times New Roman"/>
              <a:sym typeface="Times New Roman"/>
            </a:endParaRPr>
          </a:p>
          <a:p>
            <a:pPr marL="393700" marR="0" lvl="0" indent="-285750" algn="l" rtl="0">
              <a:lnSpc>
                <a:spcPct val="115000"/>
              </a:lnSpc>
              <a:spcBef>
                <a:spcPts val="0"/>
              </a:spcBef>
              <a:spcAft>
                <a:spcPts val="0"/>
              </a:spcAft>
              <a:buClr>
                <a:schemeClr val="dk1"/>
              </a:buClr>
              <a:buSzPts val="1900"/>
              <a:buFont typeface="Wingdings" panose="05000000000000000000" pitchFamily="2" charset="2"/>
              <a:buChar char="Ø"/>
            </a:pPr>
            <a:r>
              <a:rPr lang="en" sz="1600" dirty="0">
                <a:solidFill>
                  <a:schemeClr val="dk1"/>
                </a:solidFill>
                <a:latin typeface="Times New Roman"/>
                <a:ea typeface="Times New Roman"/>
                <a:cs typeface="Times New Roman"/>
                <a:sym typeface="Times New Roman"/>
              </a:rPr>
              <a:t>Probability may differ on their obesity.</a:t>
            </a:r>
            <a:endParaRPr sz="16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p:nvPr/>
        </p:nvSpPr>
        <p:spPr>
          <a:xfrm>
            <a:off x="727650" y="438175"/>
            <a:ext cx="7688700" cy="632342"/>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1A1A1A"/>
                </a:solidFill>
                <a:latin typeface="Times New Roman"/>
                <a:ea typeface="Times New Roman"/>
                <a:cs typeface="Times New Roman"/>
                <a:sym typeface="Times New Roman"/>
              </a:rPr>
              <a:t>CONCLUSION</a:t>
            </a:r>
            <a:endParaRPr sz="3000" b="1" i="0" u="none" strike="noStrike" cap="none">
              <a:solidFill>
                <a:srgbClr val="1A1A1A"/>
              </a:solidFill>
              <a:latin typeface="Times New Roman"/>
              <a:ea typeface="Times New Roman"/>
              <a:cs typeface="Times New Roman"/>
              <a:sym typeface="Times New Roman"/>
            </a:endParaRPr>
          </a:p>
        </p:txBody>
      </p:sp>
      <p:sp>
        <p:nvSpPr>
          <p:cNvPr id="159" name="Google Shape;159;p7"/>
          <p:cNvSpPr txBox="1"/>
          <p:nvPr/>
        </p:nvSpPr>
        <p:spPr>
          <a:xfrm>
            <a:off x="779250" y="1382751"/>
            <a:ext cx="7581900" cy="3322574"/>
          </a:xfrm>
          <a:prstGeom prst="rect">
            <a:avLst/>
          </a:prstGeom>
          <a:noFill/>
          <a:ln>
            <a:noFill/>
          </a:ln>
        </p:spPr>
        <p:txBody>
          <a:bodyPr spcFirstLastPara="1" wrap="square" lIns="91425" tIns="91425" rIns="91425" bIns="91425" anchor="t" anchorCtr="0">
            <a:noAutofit/>
          </a:bodyPr>
          <a:lstStyle/>
          <a:p>
            <a:pPr marL="285750" marR="0" lvl="0" indent="-285750" algn="just" rtl="0">
              <a:lnSpc>
                <a:spcPct val="111143"/>
              </a:lnSpc>
              <a:spcBef>
                <a:spcPts val="0"/>
              </a:spcBef>
              <a:spcAft>
                <a:spcPts val="0"/>
              </a:spcAft>
              <a:buClr>
                <a:srgbClr val="000000"/>
              </a:buClr>
              <a:buSzPts val="1615"/>
              <a:buFont typeface="Wingdings" panose="05000000000000000000" pitchFamily="2" charset="2"/>
              <a:buChar char="Ø"/>
            </a:pPr>
            <a:r>
              <a:rPr lang="en" sz="1600" dirty="0">
                <a:solidFill>
                  <a:schemeClr val="dk1"/>
                </a:solidFill>
                <a:highlight>
                  <a:schemeClr val="lt1"/>
                </a:highlight>
                <a:latin typeface="Times New Roman"/>
                <a:ea typeface="Times New Roman"/>
                <a:cs typeface="Times New Roman"/>
                <a:sym typeface="Times New Roman"/>
              </a:rPr>
              <a:t>CNN Deep Learning Algorithm showed better results in pneumonia detection with max accuracy. The deep learning algorithms has its benefits when comparative to machine learning algorithms.</a:t>
            </a:r>
          </a:p>
          <a:p>
            <a:pPr marL="285750" marR="0" lvl="0" indent="-285750" algn="just" rtl="0">
              <a:lnSpc>
                <a:spcPct val="111143"/>
              </a:lnSpc>
              <a:spcBef>
                <a:spcPts val="0"/>
              </a:spcBef>
              <a:spcAft>
                <a:spcPts val="0"/>
              </a:spcAft>
              <a:buClr>
                <a:srgbClr val="000000"/>
              </a:buClr>
              <a:buSzPts val="1615"/>
              <a:buFont typeface="Wingdings" panose="05000000000000000000" pitchFamily="2" charset="2"/>
              <a:buChar char="Ø"/>
            </a:pPr>
            <a:r>
              <a:rPr lang="en" sz="1600" dirty="0">
                <a:solidFill>
                  <a:schemeClr val="dk1"/>
                </a:solidFill>
                <a:highlight>
                  <a:schemeClr val="lt1"/>
                </a:highlight>
                <a:latin typeface="Times New Roman"/>
                <a:ea typeface="Times New Roman"/>
                <a:cs typeface="Times New Roman"/>
                <a:sym typeface="Times New Roman"/>
              </a:rPr>
              <a:t> But the main problem is computational cost and is high. In each and every problem, like detection, prediction, classification, recommendation systems in medical industry adopting deep learning algorithms for better precise decisions. </a:t>
            </a:r>
          </a:p>
          <a:p>
            <a:pPr marL="285750" marR="0" lvl="0" indent="-285750" algn="just" rtl="0">
              <a:lnSpc>
                <a:spcPct val="111143"/>
              </a:lnSpc>
              <a:spcBef>
                <a:spcPts val="0"/>
              </a:spcBef>
              <a:spcAft>
                <a:spcPts val="0"/>
              </a:spcAft>
              <a:buClr>
                <a:srgbClr val="000000"/>
              </a:buClr>
              <a:buSzPts val="1615"/>
              <a:buFont typeface="Wingdings" panose="05000000000000000000" pitchFamily="2" charset="2"/>
              <a:buChar char="Ø"/>
            </a:pPr>
            <a:r>
              <a:rPr lang="en" sz="1600" dirty="0">
                <a:solidFill>
                  <a:schemeClr val="dk1"/>
                </a:solidFill>
                <a:highlight>
                  <a:schemeClr val="lt1"/>
                </a:highlight>
                <a:latin typeface="Times New Roman"/>
                <a:ea typeface="Times New Roman"/>
                <a:cs typeface="Times New Roman"/>
                <a:sym typeface="Times New Roman"/>
              </a:rPr>
              <a:t>Moreover, the deep learning algorithms gives the results in no less than time which could be helpful to doctors in case of treatments.</a:t>
            </a:r>
            <a:endParaRPr sz="16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E72F-CA90-6304-9D31-2E3C9F71BE72}"/>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FUTURE ENHANCEMENT </a:t>
            </a:r>
          </a:p>
        </p:txBody>
      </p:sp>
      <p:sp>
        <p:nvSpPr>
          <p:cNvPr id="3" name="Text Placeholder 2">
            <a:extLst>
              <a:ext uri="{FF2B5EF4-FFF2-40B4-BE49-F238E27FC236}">
                <a16:creationId xmlns:a16="http://schemas.microsoft.com/office/drawing/2014/main" id="{B9509C06-CAC3-F5EE-1245-0E8D2DB1BD1D}"/>
              </a:ext>
            </a:extLst>
          </p:cNvPr>
          <p:cNvSpPr>
            <a:spLocks noGrp="1"/>
          </p:cNvSpPr>
          <p:nvPr>
            <p:ph type="body" idx="1"/>
          </p:nvPr>
        </p:nvSpPr>
        <p:spPr/>
        <p:txBody>
          <a:bodyPr>
            <a:normAutofit/>
          </a:bodyPr>
          <a:lstStyle/>
          <a:p>
            <a:pPr>
              <a:buFont typeface="Wingdings" panose="05000000000000000000" pitchFamily="2" charset="2"/>
              <a:buChar char="Ø"/>
            </a:pPr>
            <a:r>
              <a:rPr lang="en-IN" sz="1600" kern="100" dirty="0">
                <a:solidFill>
                  <a:srgbClr val="000000"/>
                </a:solidFill>
                <a:effectLst/>
                <a:latin typeface="Times New Roman" panose="02020603050405020304" pitchFamily="18" charset="0"/>
                <a:ea typeface="Times New Roman" panose="02020603050405020304" pitchFamily="18" charset="0"/>
              </a:rPr>
              <a:t>In the future, it is hoped that transfer learning models would be trained on this dataset that would outperform these CNN models. </a:t>
            </a:r>
          </a:p>
          <a:p>
            <a:pPr>
              <a:buFont typeface="Wingdings" panose="05000000000000000000" pitchFamily="2" charset="2"/>
              <a:buChar char="Ø"/>
            </a:pPr>
            <a:r>
              <a:rPr lang="en-IN" sz="1600" kern="100" dirty="0">
                <a:solidFill>
                  <a:srgbClr val="000000"/>
                </a:solidFill>
                <a:effectLst/>
                <a:latin typeface="Times New Roman" panose="02020603050405020304" pitchFamily="18" charset="0"/>
                <a:ea typeface="Times New Roman" panose="02020603050405020304" pitchFamily="18" charset="0"/>
              </a:rPr>
              <a:t>It is intended that larger datasets will also be trained using the models presented in the paper. </a:t>
            </a:r>
          </a:p>
          <a:p>
            <a:pPr>
              <a:buFont typeface="Wingdings" panose="05000000000000000000" pitchFamily="2" charset="2"/>
              <a:buChar char="Ø"/>
            </a:pPr>
            <a:r>
              <a:rPr lang="en-IN" sz="1600" kern="100" dirty="0">
                <a:solidFill>
                  <a:srgbClr val="000000"/>
                </a:solidFill>
                <a:effectLst/>
                <a:latin typeface="Times New Roman" panose="02020603050405020304" pitchFamily="18" charset="0"/>
                <a:ea typeface="Times New Roman" panose="02020603050405020304" pitchFamily="18" charset="0"/>
              </a:rPr>
              <a:t>It is also expected that neural network models based on GAN, generative adversarial networks, would also be trained and compared with the existing models </a:t>
            </a:r>
          </a:p>
          <a:p>
            <a:pPr marL="114300" indent="0">
              <a:buNone/>
            </a:pPr>
            <a:endParaRPr lang="en-IN" sz="1600" dirty="0"/>
          </a:p>
        </p:txBody>
      </p:sp>
    </p:spTree>
    <p:extLst>
      <p:ext uri="{BB962C8B-B14F-4D97-AF65-F5344CB8AC3E}">
        <p14:creationId xmlns:p14="http://schemas.microsoft.com/office/powerpoint/2010/main" val="1960814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182B-DD90-7ED7-1872-54899A69074E}"/>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REFERENCE </a:t>
            </a:r>
          </a:p>
        </p:txBody>
      </p:sp>
      <p:sp>
        <p:nvSpPr>
          <p:cNvPr id="3" name="Text Placeholder 2">
            <a:extLst>
              <a:ext uri="{FF2B5EF4-FFF2-40B4-BE49-F238E27FC236}">
                <a16:creationId xmlns:a16="http://schemas.microsoft.com/office/drawing/2014/main" id="{4B0A4D3C-5852-0614-88AB-2E1DE665201D}"/>
              </a:ext>
            </a:extLst>
          </p:cNvPr>
          <p:cNvSpPr>
            <a:spLocks noGrp="1"/>
          </p:cNvSpPr>
          <p:nvPr>
            <p:ph type="body" idx="1"/>
          </p:nvPr>
        </p:nvSpPr>
        <p:spPr/>
        <p:txBody>
          <a:bodyPr>
            <a:normAutofit fontScale="77500" lnSpcReduction="20000"/>
          </a:bodyPr>
          <a:lstStyle/>
          <a:p>
            <a:pPr marL="342900" marR="136525" lvl="0" indent="-342900" algn="just" fontAlgn="base">
              <a:lnSpc>
                <a:spcPct val="150000"/>
              </a:lnSpc>
              <a:spcAft>
                <a:spcPts val="15"/>
              </a:spcAft>
              <a:buClr>
                <a:srgbClr val="000000"/>
              </a:buClr>
              <a:buSzPts val="1200"/>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 Stephen, M. Sain, U. J.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Maduh</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and D.-U. Jeong, "An Efficient Deep Learning Approach to Pneumonia Classification in Healthcare," </a:t>
            </a:r>
            <a:r>
              <a:rPr lang="en-IN" sz="1800" i="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Journal of HealthCare Engineering, </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vol. 2019, 2019. </a:t>
            </a:r>
          </a:p>
          <a:p>
            <a:pPr marL="342900" marR="136525" lvl="0" indent="-342900" algn="just" fontAlgn="base">
              <a:lnSpc>
                <a:spcPct val="150000"/>
              </a:lnSpc>
              <a:spcAft>
                <a:spcPts val="15"/>
              </a:spcAft>
              <a:buClr>
                <a:srgbClr val="000000"/>
              </a:buClr>
              <a:buSzPts val="1200"/>
              <a:buFont typeface="+mj-lt"/>
              <a:buAutoNum type="arabicPeriod"/>
            </a:pP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Nadpara</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H, Kushwaha K, Patel R, Doshi N. A Survey of Cryptographic Techniques to Secure Genomic Data. Vol. 121, Lecture Notes in Networks and Systems. 2020. </a:t>
            </a:r>
          </a:p>
          <a:p>
            <a:pPr marL="342900" marR="136525" lvl="0" indent="-342900" algn="just" fontAlgn="base">
              <a:lnSpc>
                <a:spcPct val="150000"/>
              </a:lnSpc>
              <a:spcAft>
                <a:spcPts val="15"/>
              </a:spcAft>
              <a:buClr>
                <a:srgbClr val="000000"/>
              </a:buClr>
              <a:buSzPts val="1200"/>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Jaiswal AK, Tiwari P, Kumar S, Gupta D, Khanna A, Rodrigues JJPC. Identifying pneumonia in chest X-rays: A deep learning approach.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Meas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 Int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Meas</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Confed. 2019 </a:t>
            </a:r>
          </a:p>
          <a:p>
            <a:pPr marL="342900" marR="136525" lvl="0" indent="-342900" algn="just" fontAlgn="base">
              <a:lnSpc>
                <a:spcPct val="150000"/>
              </a:lnSpc>
              <a:spcAft>
                <a:spcPts val="15"/>
              </a:spcAft>
              <a:buClr>
                <a:srgbClr val="000000"/>
              </a:buClr>
              <a:buSzPts val="1200"/>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Kim DH, MacKinnon T. Artificial intelligence in fracture detection: transfer learning from deep convolutional neural networks. Clin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Radiol</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2018 </a:t>
            </a:r>
          </a:p>
          <a:p>
            <a:pPr marL="342900" marR="136525" lvl="0" indent="-342900" algn="just" fontAlgn="base">
              <a:lnSpc>
                <a:spcPct val="150000"/>
              </a:lnSpc>
              <a:spcAft>
                <a:spcPts val="15"/>
              </a:spcAft>
              <a:buClr>
                <a:srgbClr val="000000"/>
              </a:buClr>
              <a:buSzPts val="1200"/>
              <a:buFont typeface="+mj-lt"/>
              <a:buAutoNum type="arabicPeriod"/>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Rubin J,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Sanghavi</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 Zhao C, Lee K, Qadir A, Xu-Wilson M. Large scale automated reading of frontal and lateral chest x-rays using dual convolutional neural networks. </a:t>
            </a:r>
            <a:r>
              <a:rPr lang="en-IN" sz="18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arXiv</a:t>
            </a: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463550" marR="136525" indent="-6350" algn="just">
              <a:lnSpc>
                <a:spcPct val="107000"/>
              </a:lnSpc>
              <a:spcAft>
                <a:spcPts val="590"/>
              </a:spcAft>
            </a:pPr>
            <a:r>
              <a:rPr lang="en-IN" sz="1800" kern="100" dirty="0">
                <a:solidFill>
                  <a:srgbClr val="000000"/>
                </a:solidFill>
                <a:effectLst/>
                <a:latin typeface="Times New Roman" panose="02020603050405020304" pitchFamily="18" charset="0"/>
                <a:ea typeface="Times New Roman" panose="02020603050405020304" pitchFamily="18" charset="0"/>
              </a:rPr>
              <a:t>2018. </a:t>
            </a:r>
          </a:p>
          <a:p>
            <a:endParaRPr lang="en-IN" dirty="0"/>
          </a:p>
        </p:txBody>
      </p:sp>
    </p:spTree>
    <p:extLst>
      <p:ext uri="{BB962C8B-B14F-4D97-AF65-F5344CB8AC3E}">
        <p14:creationId xmlns:p14="http://schemas.microsoft.com/office/powerpoint/2010/main" val="1437192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229B-72E6-5CB2-B22F-9FE8DC2746EF}"/>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REFERENCE </a:t>
            </a:r>
          </a:p>
        </p:txBody>
      </p:sp>
      <p:sp>
        <p:nvSpPr>
          <p:cNvPr id="3" name="Text Placeholder 2">
            <a:extLst>
              <a:ext uri="{FF2B5EF4-FFF2-40B4-BE49-F238E27FC236}">
                <a16:creationId xmlns:a16="http://schemas.microsoft.com/office/drawing/2014/main" id="{B618D24A-105A-6C43-5E7D-15E2A1A40930}"/>
              </a:ext>
            </a:extLst>
          </p:cNvPr>
          <p:cNvSpPr>
            <a:spLocks noGrp="1"/>
          </p:cNvSpPr>
          <p:nvPr>
            <p:ph type="body" idx="1"/>
          </p:nvPr>
        </p:nvSpPr>
        <p:spPr/>
        <p:txBody>
          <a:bodyPr>
            <a:noAutofit/>
          </a:bodyPr>
          <a:lstStyle/>
          <a:p>
            <a:pPr marL="342900" marR="136525" lvl="0" indent="-342900" algn="just" fontAlgn="base">
              <a:lnSpc>
                <a:spcPct val="150000"/>
              </a:lnSpc>
              <a:spcAft>
                <a:spcPts val="15"/>
              </a:spcAft>
              <a:buClr>
                <a:srgbClr val="000000"/>
              </a:buClr>
              <a:buSzPts val="1200"/>
              <a:buFont typeface="+mj-lt"/>
              <a:buAutoNum type="arabicPeriod"/>
            </a:pP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 Lightweight Deep Learning-Based Pneumonia Detection Approach for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EnergyEfficient</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Medical Systems", </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2"/>
              </a:rPr>
              <a:t>https://www.hindawi.com/journals/wcmc/2021/5556635/ </a:t>
            </a:r>
            <a:endPar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36525" lvl="0" indent="-342900" algn="just" fontAlgn="base">
              <a:lnSpc>
                <a:spcPct val="150000"/>
              </a:lnSpc>
              <a:spcAft>
                <a:spcPts val="15"/>
              </a:spcAft>
              <a:buClr>
                <a:srgbClr val="000000"/>
              </a:buClr>
              <a:buSzPts val="1200"/>
              <a:buFont typeface="+mj-lt"/>
              <a:buAutoNum type="arabicPeriod"/>
            </a:pP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“Pneumonia detection in chest X-ray images using an ensemble of deep learning models” </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3"/>
              </a:rPr>
              <a:t>https://journals.plos.org/plosone/article?id=10.1371/journal.pone.0256630 </a:t>
            </a:r>
            <a:endPar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136525" lvl="0" indent="-342900" algn="just" fontAlgn="base">
              <a:lnSpc>
                <a:spcPct val="107000"/>
              </a:lnSpc>
              <a:spcAft>
                <a:spcPts val="595"/>
              </a:spcAft>
              <a:buClr>
                <a:srgbClr val="000000"/>
              </a:buClr>
              <a:buSzPts val="1200"/>
              <a:buFont typeface="+mj-lt"/>
              <a:buAutoNum type="arabicPeriod"/>
            </a:pP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Deep 	Learning 	for Detecting</a:t>
            </a:r>
            <a:r>
              <a:rPr lang="en-IN" sz="1600"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Pneumonia from X-ray </a:t>
            </a:r>
            <a:r>
              <a:rPr lang="en-IN" sz="1600" u="none" strike="noStrike" kern="100"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Images</a:t>
            </a:r>
            <a:r>
              <a:rPr lang="en-IN" sz="1600" u="none" strike="noStrike" kern="100" dirty="0" err="1">
                <a:solidFill>
                  <a:srgbClr val="000000"/>
                </a:solidFill>
                <a:effectLst/>
                <a:latin typeface="Times New Roman" panose="02020603050405020304" pitchFamily="18" charset="0"/>
                <a:ea typeface="Times New Roman" panose="02020603050405020304" pitchFamily="18" charset="0"/>
                <a:hlinkClick r:id="rId4"/>
              </a:rPr>
              <a:t>"https</a:t>
            </a:r>
            <a:r>
              <a:rPr lang="en-IN" sz="1600" u="none" strike="noStrike" kern="100" dirty="0">
                <a:solidFill>
                  <a:srgbClr val="000000"/>
                </a:solidFill>
                <a:effectLst/>
                <a:latin typeface="Times New Roman" panose="02020603050405020304" pitchFamily="18" charset="0"/>
                <a:ea typeface="Times New Roman" panose="02020603050405020304" pitchFamily="18" charset="0"/>
                <a:hlinkClick r:id="rId4"/>
              </a:rPr>
              <a:t>://towardsdatascience.com/deep-learning-for-detecting-pneumonia-from-x-rayimages-fc9a3d9fdba8"</a:t>
            </a:r>
            <a:r>
              <a:rPr lang="en-IN" sz="1600" kern="100" dirty="0">
                <a:solidFill>
                  <a:srgbClr val="000000"/>
                </a:solidFill>
                <a:effectLst/>
                <a:latin typeface="Times New Roman" panose="02020603050405020304" pitchFamily="18" charset="0"/>
                <a:ea typeface="Times New Roman" panose="02020603050405020304" pitchFamily="18" charset="0"/>
              </a:rPr>
              <a:t> </a:t>
            </a:r>
          </a:p>
          <a:p>
            <a:pPr marL="0" marR="136525" lvl="0" indent="0" algn="just" fontAlgn="base">
              <a:lnSpc>
                <a:spcPct val="150000"/>
              </a:lnSpc>
              <a:spcAft>
                <a:spcPts val="15"/>
              </a:spcAft>
              <a:buClr>
                <a:srgbClr val="000000"/>
              </a:buClr>
              <a:buSzPts val="1200"/>
              <a:buNone/>
            </a:pP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5758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2dc5df66de_0_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2781"/>
              <a:buFont typeface="Arial"/>
              <a:buNone/>
            </a:pPr>
            <a:r>
              <a:rPr lang="en" sz="3020" b="1" dirty="0">
                <a:latin typeface="Times New Roman"/>
                <a:ea typeface="Times New Roman"/>
                <a:cs typeface="Times New Roman"/>
                <a:sym typeface="Times New Roman"/>
              </a:rPr>
              <a:t>PROPOSED SYSTEM</a:t>
            </a:r>
            <a:endParaRPr sz="3020" b="1"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88" name="Google Shape;88;g12dc5df66de_0_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marR="139700" lvl="0" indent="-285750" algn="just" rtl="0">
              <a:spcBef>
                <a:spcPts val="0"/>
              </a:spcBef>
              <a:spcAft>
                <a:spcPts val="1100"/>
              </a:spcAft>
              <a:buClr>
                <a:schemeClr val="dk1"/>
              </a:buClr>
              <a:buSzPts val="1800"/>
              <a:buFont typeface="Wingdings" panose="05000000000000000000" pitchFamily="2" charset="2"/>
              <a:buChar char="Ø"/>
            </a:pPr>
            <a:r>
              <a:rPr lang="en" sz="1600" dirty="0">
                <a:solidFill>
                  <a:schemeClr val="dk1"/>
                </a:solidFill>
                <a:highlight>
                  <a:schemeClr val="lt1"/>
                </a:highlight>
                <a:latin typeface="Times New Roman"/>
                <a:ea typeface="Times New Roman"/>
                <a:cs typeface="Times New Roman"/>
                <a:sym typeface="Times New Roman"/>
              </a:rPr>
              <a:t>We develop an </a:t>
            </a:r>
            <a:r>
              <a:rPr lang="en" sz="1600" b="1" dirty="0">
                <a:solidFill>
                  <a:schemeClr val="dk1"/>
                </a:solidFill>
                <a:highlight>
                  <a:schemeClr val="lt1"/>
                </a:highlight>
                <a:latin typeface="Times New Roman"/>
                <a:ea typeface="Times New Roman"/>
                <a:cs typeface="Times New Roman"/>
                <a:sym typeface="Times New Roman"/>
              </a:rPr>
              <a:t>Web App for algorithm that can detect pneumonia from chest X-rays</a:t>
            </a:r>
            <a:r>
              <a:rPr lang="en" sz="1600" dirty="0">
                <a:solidFill>
                  <a:schemeClr val="dk1"/>
                </a:solidFill>
                <a:highlight>
                  <a:schemeClr val="lt1"/>
                </a:highlight>
                <a:latin typeface="Times New Roman"/>
                <a:ea typeface="Times New Roman"/>
                <a:cs typeface="Times New Roman"/>
                <a:sym typeface="Times New Roman"/>
              </a:rPr>
              <a:t> at a level exceeding practicing radiologists. </a:t>
            </a:r>
          </a:p>
          <a:p>
            <a:pPr marL="285750" marR="139700" lvl="0" indent="-285750" algn="just" rtl="0">
              <a:spcBef>
                <a:spcPts val="0"/>
              </a:spcBef>
              <a:spcAft>
                <a:spcPts val="1100"/>
              </a:spcAft>
              <a:buClr>
                <a:schemeClr val="dk1"/>
              </a:buClr>
              <a:buSzPts val="1800"/>
              <a:buFont typeface="Wingdings" panose="05000000000000000000" pitchFamily="2" charset="2"/>
              <a:buChar char="Ø"/>
            </a:pPr>
            <a:r>
              <a:rPr lang="en" sz="1600" dirty="0">
                <a:solidFill>
                  <a:schemeClr val="dk1"/>
                </a:solidFill>
                <a:highlight>
                  <a:schemeClr val="lt1"/>
                </a:highlight>
                <a:latin typeface="Times New Roman"/>
                <a:ea typeface="Times New Roman"/>
                <a:cs typeface="Times New Roman"/>
                <a:sym typeface="Times New Roman"/>
              </a:rPr>
              <a:t>Our algorithm is CNN with vgg16, CNN with resnet50 and Unet. here our algorithm helps us to predict the amount of disease spread in chest. </a:t>
            </a:r>
          </a:p>
          <a:p>
            <a:pPr marL="285750" marR="139700" lvl="0" indent="-285750" algn="just" rtl="0">
              <a:spcBef>
                <a:spcPts val="0"/>
              </a:spcBef>
              <a:spcAft>
                <a:spcPts val="1100"/>
              </a:spcAft>
              <a:buClr>
                <a:schemeClr val="dk1"/>
              </a:buClr>
              <a:buSzPts val="1800"/>
              <a:buFont typeface="Wingdings" panose="05000000000000000000" pitchFamily="2" charset="2"/>
              <a:buChar char="Ø"/>
            </a:pPr>
            <a:r>
              <a:rPr lang="en" sz="1600" dirty="0">
                <a:solidFill>
                  <a:schemeClr val="dk1"/>
                </a:solidFill>
                <a:highlight>
                  <a:schemeClr val="lt1"/>
                </a:highlight>
                <a:latin typeface="Times New Roman"/>
                <a:ea typeface="Times New Roman"/>
                <a:cs typeface="Times New Roman"/>
                <a:sym typeface="Times New Roman"/>
              </a:rPr>
              <a:t>This Web Application deployed in the cloud platform as real time application.</a:t>
            </a:r>
            <a:endParaRPr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2dc5df66de_1_33"/>
          <p:cNvSpPr txBox="1">
            <a:spLocks noGrp="1"/>
          </p:cNvSpPr>
          <p:nvPr>
            <p:ph type="title"/>
          </p:nvPr>
        </p:nvSpPr>
        <p:spPr>
          <a:xfrm>
            <a:off x="366564" y="-768096"/>
            <a:ext cx="8520600" cy="26695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020" b="1" dirty="0">
                <a:latin typeface="Times New Roman"/>
                <a:ea typeface="Times New Roman"/>
                <a:cs typeface="Times New Roman"/>
                <a:sym typeface="Times New Roman"/>
              </a:rPr>
              <a:t>THANK YOU</a:t>
            </a:r>
            <a:endParaRPr sz="402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A2AB512-06B1-4095-810D-2FDC914D59EB}"/>
              </a:ext>
            </a:extLst>
          </p:cNvPr>
          <p:cNvPicPr>
            <a:picLocks noChangeAspect="1"/>
          </p:cNvPicPr>
          <p:nvPr/>
        </p:nvPicPr>
        <p:blipFill>
          <a:blip r:embed="rId3"/>
          <a:stretch>
            <a:fillRect/>
          </a:stretch>
        </p:blipFill>
        <p:spPr>
          <a:xfrm>
            <a:off x="0" y="877824"/>
            <a:ext cx="9144000" cy="42656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12dc5df66de_1_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latin typeface="Times New Roman"/>
                <a:ea typeface="Times New Roman"/>
                <a:cs typeface="Times New Roman"/>
                <a:sym typeface="Times New Roman"/>
              </a:rPr>
              <a:t>LITERATURE REVIEW</a:t>
            </a:r>
            <a:endParaRPr b="1" dirty="0">
              <a:latin typeface="Times New Roman"/>
              <a:ea typeface="Times New Roman"/>
              <a:cs typeface="Times New Roman"/>
              <a:sym typeface="Times New Roman"/>
            </a:endParaRPr>
          </a:p>
        </p:txBody>
      </p:sp>
      <p:sp>
        <p:nvSpPr>
          <p:cNvPr id="76" name="Google Shape;76;g12dc5df66de_1_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just" rtl="0">
              <a:spcBef>
                <a:spcPts val="0"/>
              </a:spcBef>
              <a:spcAft>
                <a:spcPts val="0"/>
              </a:spcAft>
              <a:buClr>
                <a:schemeClr val="dk1"/>
              </a:buClr>
              <a:buSzPts val="1600"/>
              <a:buFont typeface="Wingdings" panose="05000000000000000000" pitchFamily="2" charset="2"/>
              <a:buChar char="Ø"/>
            </a:pPr>
            <a:r>
              <a:rPr lang="en" sz="1600" b="1" dirty="0">
                <a:solidFill>
                  <a:schemeClr val="dk1"/>
                </a:solidFill>
                <a:latin typeface="Times New Roman"/>
                <a:ea typeface="Times New Roman"/>
                <a:cs typeface="Times New Roman"/>
                <a:sym typeface="Times New Roman"/>
              </a:rPr>
              <a:t>P. K. Pawłowski:</a:t>
            </a:r>
            <a:r>
              <a:rPr lang="en" sz="1600" dirty="0">
                <a:solidFill>
                  <a:schemeClr val="dk1"/>
                </a:solidFill>
                <a:latin typeface="Times New Roman"/>
                <a:ea typeface="Times New Roman"/>
                <a:cs typeface="Times New Roman"/>
                <a:sym typeface="Times New Roman"/>
              </a:rPr>
              <a:t> In this paper, the work was done by Convolutional Neural Network (CNN), which is the deep learning method and tries extract each and every feature init. The dataset used was from Kaggle, online open-source platform to machine learning. Here, the data are in the form X-ray image of pneumonia lungs. They have implemented this training phase on four CNN models and these models were differentiated by dropout layers which are introduced in between them.</a:t>
            </a:r>
            <a:endParaRPr sz="1600" dirty="0">
              <a:solidFill>
                <a:schemeClr val="dk1"/>
              </a:solidFill>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Wingdings" panose="05000000000000000000" pitchFamily="2" charset="2"/>
              <a:buChar char="Ø"/>
            </a:pPr>
            <a:r>
              <a:rPr lang="en" sz="1600" b="1" dirty="0">
                <a:solidFill>
                  <a:schemeClr val="dk1"/>
                </a:solidFill>
                <a:latin typeface="Times New Roman"/>
                <a:ea typeface="Times New Roman"/>
                <a:cs typeface="Times New Roman"/>
                <a:sym typeface="Times New Roman"/>
              </a:rPr>
              <a:t>Arpan Mangal’s :</a:t>
            </a:r>
            <a:r>
              <a:rPr lang="en" sz="1600" dirty="0">
                <a:solidFill>
                  <a:schemeClr val="dk1"/>
                </a:solidFill>
                <a:latin typeface="Times New Roman"/>
                <a:ea typeface="Times New Roman"/>
                <a:cs typeface="Times New Roman"/>
                <a:sym typeface="Times New Roman"/>
              </a:rPr>
              <a:t> had their research on some of the COVID detection using the chest x-rays through the deep learning algorithms. In this work, they created a model with convolution layer and named as CovidNet which helps to detect the COVID-19 disease. As they mentioned that the RTPCR test would take too long time for final results and also highlighted about the time efficiency of their model during detection. The data used for training model was chest X-rays. They claimed that their model works with efficiency of 90.5% with 100% sensitivity. </a:t>
            </a:r>
            <a:endParaRPr sz="16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21A1-C064-21A5-BB46-CB1DC4E0B864}"/>
              </a:ext>
            </a:extLst>
          </p:cNvPr>
          <p:cNvSpPr>
            <a:spLocks noGrp="1"/>
          </p:cNvSpPr>
          <p:nvPr>
            <p:ph type="title"/>
          </p:nvPr>
        </p:nvSpPr>
        <p:spPr/>
        <p:txBody>
          <a:bodyPr>
            <a:normAutofit/>
          </a:bodyPr>
          <a:lstStyle/>
          <a:p>
            <a:pPr algn="ctr"/>
            <a:r>
              <a:rPr lang="en-IN" sz="2000" b="1" dirty="0">
                <a:latin typeface="Times New Roman" panose="02020603050405020304" pitchFamily="18" charset="0"/>
                <a:cs typeface="Times New Roman" panose="02020603050405020304" pitchFamily="18" charset="0"/>
              </a:rPr>
              <a:t>REQUIREMENT ANALYSIS AND SPECIFICATIONS </a:t>
            </a:r>
          </a:p>
        </p:txBody>
      </p:sp>
      <p:sp>
        <p:nvSpPr>
          <p:cNvPr id="3" name="Text Placeholder 2">
            <a:extLst>
              <a:ext uri="{FF2B5EF4-FFF2-40B4-BE49-F238E27FC236}">
                <a16:creationId xmlns:a16="http://schemas.microsoft.com/office/drawing/2014/main" id="{14B77A5D-6A47-3C11-2369-3FF98E87540F}"/>
              </a:ext>
            </a:extLst>
          </p:cNvPr>
          <p:cNvSpPr>
            <a:spLocks noGrp="1"/>
          </p:cNvSpPr>
          <p:nvPr>
            <p:ph type="body" idx="1"/>
          </p:nvPr>
        </p:nvSpPr>
        <p:spPr/>
        <p:txBody>
          <a:bodyPr/>
          <a:lstStyle/>
          <a:p>
            <a:pPr marL="292100" marR="136525" indent="-285750" algn="just">
              <a:lnSpc>
                <a:spcPct val="150000"/>
              </a:lnSpc>
              <a:spcAft>
                <a:spcPts val="15"/>
              </a:spcAft>
              <a:buFont typeface="Wingdings" panose="05000000000000000000" pitchFamily="2" charset="2"/>
              <a:buChar char="Ø"/>
            </a:pPr>
            <a:r>
              <a:rPr lang="en-IN" sz="1600" kern="100" dirty="0">
                <a:solidFill>
                  <a:srgbClr val="000000"/>
                </a:solidFill>
                <a:effectLst/>
                <a:latin typeface="Times New Roman" panose="02020603050405020304" pitchFamily="18" charset="0"/>
                <a:ea typeface="Times New Roman" panose="02020603050405020304" pitchFamily="18" charset="0"/>
              </a:rPr>
              <a:t>The requirement engineering process of feasibility study, requirements elicitation and analysis, requirement specification, requirements validation and requirement management.</a:t>
            </a:r>
          </a:p>
          <a:p>
            <a:pPr marL="292100" marR="136525" indent="-285750" algn="just">
              <a:lnSpc>
                <a:spcPct val="150000"/>
              </a:lnSpc>
              <a:spcAft>
                <a:spcPts val="15"/>
              </a:spcAft>
              <a:buFont typeface="Wingdings" panose="05000000000000000000" pitchFamily="2" charset="2"/>
              <a:buChar char="Ø"/>
            </a:pPr>
            <a:endParaRPr lang="en-IN" sz="1600" kern="100" dirty="0">
              <a:solidFill>
                <a:srgbClr val="000000"/>
              </a:solidFill>
              <a:effectLst/>
              <a:latin typeface="Times New Roman" panose="02020603050405020304" pitchFamily="18" charset="0"/>
              <a:ea typeface="Times New Roman" panose="02020603050405020304" pitchFamily="18" charset="0"/>
            </a:endParaRPr>
          </a:p>
          <a:p>
            <a:pPr marL="292100" marR="136525" indent="-285750" algn="just">
              <a:lnSpc>
                <a:spcPct val="150000"/>
              </a:lnSpc>
              <a:spcAft>
                <a:spcPts val="15"/>
              </a:spcAft>
              <a:buFont typeface="Wingdings" panose="05000000000000000000" pitchFamily="2" charset="2"/>
              <a:buChar char="Ø"/>
            </a:pPr>
            <a:r>
              <a:rPr lang="en-IN" sz="1600" kern="100" dirty="0">
                <a:solidFill>
                  <a:srgbClr val="000000"/>
                </a:solidFill>
                <a:effectLst/>
                <a:latin typeface="Times New Roman" panose="02020603050405020304" pitchFamily="18" charset="0"/>
                <a:ea typeface="Times New Roman" panose="02020603050405020304" pitchFamily="18" charset="0"/>
              </a:rPr>
              <a:t> Requirement elicitation and analysis is an iterative process that can be represented as a spiral of activities, namely requirements discovery, requirements classification and organization, requirement negotiation and requirements documentation. </a:t>
            </a:r>
          </a:p>
          <a:p>
            <a:pPr marL="450850" marR="139065" indent="0" algn="l">
              <a:lnSpc>
                <a:spcPct val="107000"/>
              </a:lnSpc>
              <a:spcAft>
                <a:spcPts val="740"/>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16683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F9D65-6AAF-A060-BCF8-29B29CAD058B}"/>
              </a:ext>
            </a:extLst>
          </p:cNvPr>
          <p:cNvSpPr>
            <a:spLocks noGrp="1"/>
          </p:cNvSpPr>
          <p:nvPr>
            <p:ph type="title"/>
          </p:nvPr>
        </p:nvSpPr>
        <p:spPr/>
        <p:txBody>
          <a:bodyPr>
            <a:normAutofit fontScale="90000"/>
          </a:bodyPr>
          <a:lstStyle/>
          <a:p>
            <a:pPr algn="ctr"/>
            <a:r>
              <a:rPr lang="en-IN" b="1" dirty="0">
                <a:latin typeface="Times New Roman" panose="02020603050405020304" pitchFamily="18" charset="0"/>
                <a:cs typeface="Times New Roman" panose="02020603050405020304" pitchFamily="18" charset="0"/>
              </a:rPr>
              <a:t>FEASIBILITY STUDY</a:t>
            </a:r>
          </a:p>
        </p:txBody>
      </p:sp>
      <p:sp>
        <p:nvSpPr>
          <p:cNvPr id="3" name="Text Placeholder 2">
            <a:extLst>
              <a:ext uri="{FF2B5EF4-FFF2-40B4-BE49-F238E27FC236}">
                <a16:creationId xmlns:a16="http://schemas.microsoft.com/office/drawing/2014/main" id="{9CE07BD7-A928-5E92-5A3B-20315CB83219}"/>
              </a:ext>
            </a:extLst>
          </p:cNvPr>
          <p:cNvSpPr>
            <a:spLocks noGrp="1"/>
          </p:cNvSpPr>
          <p:nvPr>
            <p:ph type="body" idx="1"/>
          </p:nvPr>
        </p:nvSpPr>
        <p:spPr>
          <a:xfrm>
            <a:off x="311700" y="802888"/>
            <a:ext cx="8520600" cy="4073912"/>
          </a:xfrm>
        </p:spPr>
        <p:txBody>
          <a:bodyPr>
            <a:noAutofit/>
          </a:bodyPr>
          <a:lstStyle/>
          <a:p>
            <a:pPr marL="2013585" indent="0">
              <a:lnSpc>
                <a:spcPct val="107000"/>
              </a:lnSpc>
              <a:spcAft>
                <a:spcPts val="445"/>
              </a:spcAft>
              <a:buNone/>
            </a:pPr>
            <a:endParaRPr lang="en-IN" sz="1600" b="1" kern="100" dirty="0">
              <a:solidFill>
                <a:srgbClr val="000000"/>
              </a:solidFill>
              <a:effectLst/>
              <a:latin typeface="Times New Roman" panose="02020603050405020304" pitchFamily="18" charset="0"/>
              <a:ea typeface="Times New Roman" panose="02020603050405020304" pitchFamily="18" charset="0"/>
            </a:endParaRPr>
          </a:p>
          <a:p>
            <a:pPr marL="285750" marR="921385" indent="-285750" algn="just">
              <a:lnSpc>
                <a:spcPct val="150000"/>
              </a:lnSpc>
              <a:spcAft>
                <a:spcPts val="15"/>
              </a:spcAft>
              <a:buFont typeface="Wingdings" panose="05000000000000000000" pitchFamily="2" charset="2"/>
              <a:buChar char="Ø"/>
            </a:pPr>
            <a:r>
              <a:rPr lang="en-IN" sz="1600" kern="100" dirty="0">
                <a:solidFill>
                  <a:srgbClr val="000000"/>
                </a:solidFill>
                <a:effectLst/>
                <a:latin typeface="Times New Roman" panose="02020603050405020304" pitchFamily="18" charset="0"/>
                <a:ea typeface="Times New Roman" panose="02020603050405020304" pitchFamily="18" charset="0"/>
              </a:rPr>
              <a:t> A feasibility study is carried out to select the best system that meets performance requirements. The main aim of the feasibility study activity is to determine that it would be financially and technically feasible to develop the product. </a:t>
            </a:r>
          </a:p>
          <a:p>
            <a:pPr marL="285750" indent="-285750" algn="l">
              <a:lnSpc>
                <a:spcPct val="107000"/>
              </a:lnSpc>
              <a:spcAft>
                <a:spcPts val="445"/>
              </a:spcAft>
              <a:buFont typeface="Wingdings" panose="05000000000000000000" pitchFamily="2" charset="2"/>
              <a:buChar char="Ø"/>
            </a:pPr>
            <a:r>
              <a:rPr lang="en-IN" sz="1600" b="1" kern="100" dirty="0">
                <a:solidFill>
                  <a:srgbClr val="000000"/>
                </a:solidFill>
                <a:effectLst/>
                <a:latin typeface="Times New Roman" panose="02020603050405020304" pitchFamily="18" charset="0"/>
                <a:ea typeface="Times New Roman" panose="02020603050405020304" pitchFamily="18" charset="0"/>
              </a:rPr>
              <a:t>Technical Feasibility :</a:t>
            </a:r>
            <a:r>
              <a:rPr lang="en-IN" sz="1600" kern="100" dirty="0">
                <a:solidFill>
                  <a:srgbClr val="000000"/>
                </a:solidFill>
                <a:effectLst/>
                <a:latin typeface="Times New Roman" panose="02020603050405020304" pitchFamily="18" charset="0"/>
                <a:ea typeface="Times New Roman" panose="02020603050405020304" pitchFamily="18" charset="0"/>
              </a:rPr>
              <a:t> This is concerned with specifying the software will successfully satisfy the user requirement.</a:t>
            </a:r>
            <a:r>
              <a:rPr lang="en-IN" sz="1600" kern="100" baseline="30000" dirty="0">
                <a:solidFill>
                  <a:srgbClr val="000000"/>
                </a:solidFill>
                <a:effectLst/>
                <a:latin typeface="Times New Roman" panose="02020603050405020304" pitchFamily="18" charset="0"/>
                <a:ea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rPr>
              <a:t>Open source and business-friendly and it is truly cross platform, easily deployed and highly extensible. </a:t>
            </a:r>
          </a:p>
          <a:p>
            <a:pPr marL="285750" marR="139065" indent="-285750" algn="l">
              <a:lnSpc>
                <a:spcPct val="107000"/>
              </a:lnSpc>
              <a:spcAft>
                <a:spcPts val="1575"/>
              </a:spcAft>
              <a:buFont typeface="Wingdings" panose="05000000000000000000" pitchFamily="2" charset="2"/>
              <a:buChar char="Ø"/>
            </a:pPr>
            <a:r>
              <a:rPr lang="en-IN" sz="1600" b="1" kern="100" dirty="0">
                <a:solidFill>
                  <a:srgbClr val="000000"/>
                </a:solidFill>
                <a:effectLst/>
                <a:latin typeface="Times New Roman" panose="02020603050405020304" pitchFamily="18" charset="0"/>
                <a:ea typeface="Times New Roman" panose="02020603050405020304" pitchFamily="18" charset="0"/>
              </a:rPr>
              <a:t>Economic Feasibility :</a:t>
            </a:r>
            <a:r>
              <a:rPr lang="en-IN" sz="1600" kern="100" dirty="0">
                <a:solidFill>
                  <a:srgbClr val="000000"/>
                </a:solidFill>
                <a:effectLst/>
                <a:latin typeface="Times New Roman" panose="02020603050405020304" pitchFamily="18" charset="0"/>
                <a:ea typeface="Times New Roman" panose="02020603050405020304" pitchFamily="18" charset="0"/>
              </a:rPr>
              <a:t> Economic analysis is the most frequently used technique for evaluating the effectiveness of a proposed system. The enhancement of the existing system doesn’t incur any kind of drastic increase in the expenses</a:t>
            </a:r>
          </a:p>
          <a:p>
            <a:pPr>
              <a:buFont typeface="Wingdings" panose="05000000000000000000" pitchFamily="2" charset="2"/>
              <a:buChar char="Ø"/>
            </a:pPr>
            <a:endParaRPr lang="en-IN" sz="1600" dirty="0"/>
          </a:p>
        </p:txBody>
      </p:sp>
    </p:spTree>
    <p:extLst>
      <p:ext uri="{BB962C8B-B14F-4D97-AF65-F5344CB8AC3E}">
        <p14:creationId xmlns:p14="http://schemas.microsoft.com/office/powerpoint/2010/main" val="216242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12ce30066ed_0_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600" b="1" dirty="0">
                <a:latin typeface="Times New Roman"/>
                <a:ea typeface="Times New Roman"/>
                <a:cs typeface="Times New Roman"/>
                <a:sym typeface="Times New Roman"/>
              </a:rPr>
              <a:t>REQUIREMENTS</a:t>
            </a:r>
            <a:endParaRPr dirty="0">
              <a:latin typeface="Times New Roman"/>
              <a:ea typeface="Times New Roman"/>
              <a:cs typeface="Times New Roman"/>
              <a:sym typeface="Times New Roman"/>
            </a:endParaRPr>
          </a:p>
        </p:txBody>
      </p:sp>
      <p:sp>
        <p:nvSpPr>
          <p:cNvPr id="70" name="Google Shape;70;g12ce30066ed_0_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0"/>
              </a:spcAft>
              <a:buClr>
                <a:schemeClr val="dk1"/>
              </a:buClr>
              <a:buSzPts val="1100"/>
              <a:buNone/>
            </a:pPr>
            <a:r>
              <a:rPr lang="en" sz="1900" b="1" dirty="0">
                <a:solidFill>
                  <a:schemeClr val="dk1"/>
                </a:solidFill>
                <a:latin typeface="Times New Roman"/>
                <a:ea typeface="Times New Roman"/>
                <a:cs typeface="Times New Roman"/>
                <a:sym typeface="Times New Roman"/>
              </a:rPr>
              <a:t>SOFTWARE REQUIREMENTS:</a:t>
            </a:r>
            <a:endParaRPr sz="1900" b="1" dirty="0">
              <a:solidFill>
                <a:schemeClr val="dk1"/>
              </a:solidFill>
              <a:latin typeface="Times New Roman"/>
              <a:ea typeface="Times New Roman"/>
              <a:cs typeface="Times New Roman"/>
              <a:sym typeface="Times New Roman"/>
            </a:endParaRPr>
          </a:p>
          <a:p>
            <a:pPr marL="457200" lvl="0" indent="-349250" algn="l" rtl="0">
              <a:lnSpc>
                <a:spcPct val="115000"/>
              </a:lnSpc>
              <a:spcBef>
                <a:spcPts val="1200"/>
              </a:spcBef>
              <a:spcAft>
                <a:spcPts val="0"/>
              </a:spcAft>
              <a:buClr>
                <a:schemeClr val="dk1"/>
              </a:buClr>
              <a:buSzPts val="1900"/>
              <a:buFont typeface="Wingdings" panose="05000000000000000000" pitchFamily="2" charset="2"/>
              <a:buChar char="Ø"/>
            </a:pPr>
            <a:r>
              <a:rPr lang="en" sz="1600" b="1" dirty="0">
                <a:solidFill>
                  <a:schemeClr val="dk1"/>
                </a:solidFill>
                <a:latin typeface="Times New Roman"/>
                <a:ea typeface="Times New Roman"/>
                <a:cs typeface="Times New Roman"/>
                <a:sym typeface="Times New Roman"/>
              </a:rPr>
              <a:t>Operating System : </a:t>
            </a:r>
            <a:r>
              <a:rPr lang="en" sz="1600" dirty="0">
                <a:solidFill>
                  <a:schemeClr val="dk1"/>
                </a:solidFill>
                <a:latin typeface="Times New Roman"/>
                <a:ea typeface="Times New Roman"/>
                <a:cs typeface="Times New Roman"/>
                <a:sym typeface="Times New Roman"/>
              </a:rPr>
              <a:t>windows 10,11</a:t>
            </a:r>
            <a:endParaRPr sz="1600" dirty="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Wingdings" panose="05000000000000000000" pitchFamily="2" charset="2"/>
              <a:buChar char="Ø"/>
            </a:pPr>
            <a:r>
              <a:rPr lang="en" sz="1600" b="1" dirty="0">
                <a:solidFill>
                  <a:schemeClr val="dk1"/>
                </a:solidFill>
                <a:latin typeface="Times New Roman"/>
                <a:ea typeface="Times New Roman"/>
                <a:cs typeface="Times New Roman"/>
                <a:sym typeface="Times New Roman"/>
              </a:rPr>
              <a:t>Model Training :</a:t>
            </a:r>
            <a:r>
              <a:rPr lang="en" sz="1600" dirty="0">
                <a:solidFill>
                  <a:schemeClr val="dk1"/>
                </a:solidFill>
                <a:latin typeface="Times New Roman"/>
                <a:ea typeface="Times New Roman"/>
                <a:cs typeface="Times New Roman"/>
                <a:sym typeface="Times New Roman"/>
              </a:rPr>
              <a:t> Python 3, Open CV, Tensorflow, Jupyter notebook, Kaggle</a:t>
            </a:r>
            <a:endParaRPr sz="1600" dirty="0">
              <a:solidFill>
                <a:schemeClr val="dk1"/>
              </a:solidFill>
              <a:latin typeface="Times New Roman"/>
              <a:ea typeface="Times New Roman"/>
              <a:cs typeface="Times New Roman"/>
              <a:sym typeface="Times New Roman"/>
            </a:endParaRPr>
          </a:p>
          <a:p>
            <a:pPr marL="457200" lvl="0" indent="-349250" algn="l" rtl="0">
              <a:lnSpc>
                <a:spcPct val="115000"/>
              </a:lnSpc>
              <a:spcBef>
                <a:spcPts val="0"/>
              </a:spcBef>
              <a:spcAft>
                <a:spcPts val="0"/>
              </a:spcAft>
              <a:buClr>
                <a:schemeClr val="dk1"/>
              </a:buClr>
              <a:buSzPts val="1900"/>
              <a:buFont typeface="Wingdings" panose="05000000000000000000" pitchFamily="2" charset="2"/>
              <a:buChar char="Ø"/>
            </a:pPr>
            <a:r>
              <a:rPr lang="en" sz="1600" b="1" dirty="0">
                <a:solidFill>
                  <a:schemeClr val="dk1"/>
                </a:solidFill>
                <a:latin typeface="Times New Roman"/>
                <a:ea typeface="Times New Roman"/>
                <a:cs typeface="Times New Roman"/>
                <a:sym typeface="Times New Roman"/>
              </a:rPr>
              <a:t>Deployment: </a:t>
            </a:r>
            <a:r>
              <a:rPr lang="en" sz="1600" dirty="0">
                <a:solidFill>
                  <a:schemeClr val="dk1"/>
                </a:solidFill>
                <a:latin typeface="Times New Roman"/>
                <a:ea typeface="Times New Roman"/>
                <a:cs typeface="Times New Roman"/>
                <a:sym typeface="Times New Roman"/>
              </a:rPr>
              <a:t>Python Flask App, Heroku Cloud Platform</a:t>
            </a:r>
            <a:endParaRPr sz="1600" dirty="0">
              <a:solidFill>
                <a:schemeClr val="dk1"/>
              </a:solidFill>
              <a:latin typeface="Times New Roman"/>
              <a:ea typeface="Times New Roman"/>
              <a:cs typeface="Times New Roman"/>
              <a:sym typeface="Times New Roman"/>
            </a:endParaRPr>
          </a:p>
          <a:p>
            <a:pPr marL="0" lvl="0" indent="0" algn="ctr" rtl="0">
              <a:lnSpc>
                <a:spcPct val="95000"/>
              </a:lnSpc>
              <a:spcBef>
                <a:spcPts val="1200"/>
              </a:spcBef>
              <a:spcAft>
                <a:spcPts val="0"/>
              </a:spcAft>
              <a:buNone/>
            </a:pPr>
            <a:r>
              <a:rPr lang="en" sz="1900" b="1" dirty="0">
                <a:solidFill>
                  <a:schemeClr val="dk1"/>
                </a:solidFill>
                <a:latin typeface="Times New Roman"/>
                <a:ea typeface="Times New Roman"/>
                <a:cs typeface="Times New Roman"/>
                <a:sym typeface="Times New Roman"/>
              </a:rPr>
              <a:t>HARDWARE REQUIREMENTS:</a:t>
            </a:r>
            <a:endParaRPr sz="1900" b="1" dirty="0">
              <a:solidFill>
                <a:schemeClr val="dk1"/>
              </a:solidFill>
              <a:latin typeface="Times New Roman"/>
              <a:ea typeface="Times New Roman"/>
              <a:cs typeface="Times New Roman"/>
              <a:sym typeface="Times New Roman"/>
            </a:endParaRPr>
          </a:p>
          <a:p>
            <a:pPr marL="342900" lvl="0" algn="l" rtl="0">
              <a:lnSpc>
                <a:spcPct val="95000"/>
              </a:lnSpc>
              <a:spcBef>
                <a:spcPts val="0"/>
              </a:spcBef>
              <a:spcAft>
                <a:spcPts val="0"/>
              </a:spcAft>
              <a:buClr>
                <a:schemeClr val="dk1"/>
              </a:buClr>
              <a:buSzPts val="1100"/>
              <a:buFont typeface="Wingdings" panose="05000000000000000000" pitchFamily="2" charset="2"/>
              <a:buChar char="Ø"/>
            </a:pPr>
            <a:endParaRPr sz="1900" b="1" dirty="0">
              <a:solidFill>
                <a:schemeClr val="dk1"/>
              </a:solidFill>
              <a:latin typeface="Times New Roman"/>
              <a:ea typeface="Times New Roman"/>
              <a:cs typeface="Times New Roman"/>
              <a:sym typeface="Times New Roman"/>
            </a:endParaRPr>
          </a:p>
          <a:p>
            <a:pPr marL="457200" lvl="0" indent="-349250" algn="l" rtl="0">
              <a:lnSpc>
                <a:spcPct val="95000"/>
              </a:lnSpc>
              <a:spcBef>
                <a:spcPts val="0"/>
              </a:spcBef>
              <a:spcAft>
                <a:spcPts val="0"/>
              </a:spcAft>
              <a:buClr>
                <a:schemeClr val="dk1"/>
              </a:buClr>
              <a:buSzPts val="1900"/>
              <a:buFont typeface="Wingdings" panose="05000000000000000000" pitchFamily="2" charset="2"/>
              <a:buChar char="Ø"/>
            </a:pPr>
            <a:r>
              <a:rPr lang="en" sz="1600" dirty="0">
                <a:solidFill>
                  <a:schemeClr val="dk1"/>
                </a:solidFill>
                <a:latin typeface="Times New Roman"/>
                <a:ea typeface="Times New Roman"/>
                <a:cs typeface="Times New Roman"/>
                <a:sym typeface="Times New Roman"/>
              </a:rPr>
              <a:t>512 MB RAM</a:t>
            </a:r>
            <a:endParaRPr sz="1600" dirty="0">
              <a:solidFill>
                <a:schemeClr val="dk1"/>
              </a:solidFill>
              <a:latin typeface="Times New Roman"/>
              <a:ea typeface="Times New Roman"/>
              <a:cs typeface="Times New Roman"/>
              <a:sym typeface="Times New Roman"/>
            </a:endParaRPr>
          </a:p>
          <a:p>
            <a:pPr marL="457200" lvl="0" indent="-349250" algn="l" rtl="0">
              <a:lnSpc>
                <a:spcPct val="95000"/>
              </a:lnSpc>
              <a:spcBef>
                <a:spcPts val="0"/>
              </a:spcBef>
              <a:spcAft>
                <a:spcPts val="0"/>
              </a:spcAft>
              <a:buClr>
                <a:schemeClr val="dk1"/>
              </a:buClr>
              <a:buSzPts val="1900"/>
              <a:buFont typeface="Wingdings" panose="05000000000000000000" pitchFamily="2" charset="2"/>
              <a:buChar char="Ø"/>
            </a:pPr>
            <a:r>
              <a:rPr lang="en" sz="1600" dirty="0">
                <a:solidFill>
                  <a:schemeClr val="dk1"/>
                </a:solidFill>
                <a:latin typeface="Times New Roman"/>
                <a:ea typeface="Times New Roman"/>
                <a:cs typeface="Times New Roman"/>
                <a:sym typeface="Times New Roman"/>
              </a:rPr>
              <a:t>2.5GHz refresh rate</a:t>
            </a:r>
            <a:endParaRPr sz="1600" dirty="0">
              <a:solidFill>
                <a:schemeClr val="dk1"/>
              </a:solidFill>
              <a:latin typeface="Times New Roman"/>
              <a:ea typeface="Times New Roman"/>
              <a:cs typeface="Times New Roman"/>
              <a:sym typeface="Times New Roman"/>
            </a:endParaRPr>
          </a:p>
          <a:p>
            <a:pPr marL="457200" lvl="0" indent="-349250" algn="l" rtl="0">
              <a:lnSpc>
                <a:spcPct val="95000"/>
              </a:lnSpc>
              <a:spcBef>
                <a:spcPts val="0"/>
              </a:spcBef>
              <a:spcAft>
                <a:spcPts val="0"/>
              </a:spcAft>
              <a:buClr>
                <a:schemeClr val="dk1"/>
              </a:buClr>
              <a:buSzPts val="1900"/>
              <a:buFont typeface="Wingdings" panose="05000000000000000000" pitchFamily="2" charset="2"/>
              <a:buChar char="Ø"/>
            </a:pPr>
            <a:r>
              <a:rPr lang="en" sz="1600" dirty="0">
                <a:solidFill>
                  <a:schemeClr val="dk1"/>
                </a:solidFill>
                <a:latin typeface="Times New Roman"/>
                <a:ea typeface="Times New Roman"/>
                <a:cs typeface="Times New Roman"/>
                <a:sym typeface="Times New Roman"/>
              </a:rPr>
              <a:t>I5 Intel Processor</a:t>
            </a:r>
            <a:endParaRPr sz="1600" dirty="0">
              <a:solidFill>
                <a:schemeClr val="dk1"/>
              </a:solidFill>
              <a:latin typeface="Times New Roman"/>
              <a:ea typeface="Times New Roman"/>
              <a:cs typeface="Times New Roman"/>
              <a:sym typeface="Times New Roman"/>
            </a:endParaRPr>
          </a:p>
          <a:p>
            <a:pPr marL="342900" lvl="0" algn="l" rtl="0">
              <a:spcBef>
                <a:spcPts val="0"/>
              </a:spcBef>
              <a:spcAft>
                <a:spcPts val="0"/>
              </a:spcAft>
              <a:buFont typeface="Wingdings" panose="05000000000000000000" pitchFamily="2" charset="2"/>
              <a:buChar char="Ø"/>
            </a:pPr>
            <a:endParaRPr sz="19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TotalTime>
  <Words>3732</Words>
  <Application>Microsoft Office PowerPoint</Application>
  <PresentationFormat>On-screen Show (16:9)</PresentationFormat>
  <Paragraphs>291</Paragraphs>
  <Slides>50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Times New Roman</vt:lpstr>
      <vt:lpstr>Wingdings</vt:lpstr>
      <vt:lpstr>Simple Light</vt:lpstr>
      <vt:lpstr>PowerPoint Presentation</vt:lpstr>
      <vt:lpstr>ABSTRACT</vt:lpstr>
      <vt:lpstr>INTRODUCTION </vt:lpstr>
      <vt:lpstr>EXISTING SYSTEM </vt:lpstr>
      <vt:lpstr>PROPOSED SYSTEM </vt:lpstr>
      <vt:lpstr>LITERATURE REVIEW</vt:lpstr>
      <vt:lpstr>REQUIREMENT ANALYSIS AND SPECIFICATIONS </vt:lpstr>
      <vt:lpstr>FEASIBILITY STUDY</vt:lpstr>
      <vt:lpstr>REQUIREMENTS</vt:lpstr>
      <vt:lpstr>CNN SYSTEM ARCHITECTURE </vt:lpstr>
      <vt:lpstr>CNN with vgg16 </vt:lpstr>
      <vt:lpstr> CNN with resnet50 </vt:lpstr>
      <vt:lpstr>UML DIAGRAM</vt:lpstr>
      <vt:lpstr>ACTIVITY  DIAGRAM </vt:lpstr>
      <vt:lpstr>PowerPoint Presentation</vt:lpstr>
      <vt:lpstr>CNN with vgg16 | CNN with resnet50 | Unet </vt:lpstr>
      <vt:lpstr>CNN with vgg16 | CNN with resnet50 | Unet </vt:lpstr>
      <vt:lpstr>CNN with vgg16 | CNN with resnet50 | Unet </vt:lpstr>
      <vt:lpstr>MODULES</vt:lpstr>
      <vt:lpstr>DATA PROCESSING</vt:lpstr>
      <vt:lpstr>TRAINING</vt:lpstr>
      <vt:lpstr>TESTING</vt:lpstr>
      <vt:lpstr>EVOLUATING MODEL</vt:lpstr>
      <vt:lpstr>ARCHITECTURAL DIAGRAM</vt:lpstr>
      <vt:lpstr>SAMPLE CODING</vt:lpstr>
      <vt:lpstr>PowerPoint Presentation</vt:lpstr>
      <vt:lpstr>PowerPoint Presentation</vt:lpstr>
      <vt:lpstr>PowerPoint Presentation</vt:lpstr>
      <vt:lpstr>PowerPoint Presentation</vt:lpstr>
      <vt:lpstr>PowerPoint Presentation</vt:lpstr>
      <vt:lpstr>  Deploying in Heroku Cloud Platform:    Install the Heroku CLI  </vt:lpstr>
      <vt:lpstr>SAMPLE SCREEN</vt:lpstr>
      <vt:lpstr>PowerPoint Presentation</vt:lpstr>
      <vt:lpstr>SAMPLE OUTPUT - NORMAL</vt:lpstr>
      <vt:lpstr>SAMPLE OUTPUT - PNEUMONIA</vt:lpstr>
      <vt:lpstr>CLASS AND TARGET DISTRUBUTION</vt:lpstr>
      <vt:lpstr>TARGET FOR CHEST EXAMS</vt:lpstr>
      <vt:lpstr>FLOWCHART</vt:lpstr>
      <vt:lpstr> MAXIMUM AGE OF PERSON WITH PNEUOMINA IS AROUND 45</vt:lpstr>
      <vt:lpstr>OUTPUT </vt:lpstr>
      <vt:lpstr>VALIDATION DATASET</vt:lpstr>
      <vt:lpstr>INPUT</vt:lpstr>
      <vt:lpstr>training_data.head() Out[24]  </vt:lpstr>
      <vt:lpstr>TEST CASES</vt:lpstr>
      <vt:lpstr>PowerPoint Presentation</vt:lpstr>
      <vt:lpstr>PowerPoint Presentation</vt:lpstr>
      <vt:lpstr>FUTURE ENHANCEMENT </vt:lpstr>
      <vt:lpstr>REFERENCE </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INSTITUTE OF ENGINEERING AND TECHNOLOGY</dc:title>
  <dc:creator>Lenovo</dc:creator>
  <cp:lastModifiedBy>Balaji B</cp:lastModifiedBy>
  <cp:revision>16</cp:revision>
  <dcterms:modified xsi:type="dcterms:W3CDTF">2024-05-11T08:49:59Z</dcterms:modified>
</cp:coreProperties>
</file>