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17"/>
  </p:notes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4E1C37E-0271-4FCB-ADD2-E7A15E1D806B}">
          <p14:sldIdLst>
            <p14:sldId id="271"/>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8EDD5-DD85-4C7E-B19D-D72DAB38A571}"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E6691-628A-4572-829D-373EEC580203}" type="slidenum">
              <a:rPr lang="en-IN" smtClean="0"/>
              <a:t>‹#›</a:t>
            </a:fld>
            <a:endParaRPr lang="en-IN"/>
          </a:p>
        </p:txBody>
      </p:sp>
    </p:spTree>
    <p:extLst>
      <p:ext uri="{BB962C8B-B14F-4D97-AF65-F5344CB8AC3E}">
        <p14:creationId xmlns:p14="http://schemas.microsoft.com/office/powerpoint/2010/main" val="52910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9E6691-628A-4572-829D-373EEC580203}" type="slidenum">
              <a:rPr lang="en-IN" smtClean="0"/>
              <a:t>3</a:t>
            </a:fld>
            <a:endParaRPr lang="en-IN"/>
          </a:p>
        </p:txBody>
      </p:sp>
    </p:spTree>
    <p:extLst>
      <p:ext uri="{BB962C8B-B14F-4D97-AF65-F5344CB8AC3E}">
        <p14:creationId xmlns:p14="http://schemas.microsoft.com/office/powerpoint/2010/main" val="8478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3926DE2-68EE-42B9-A7F2-E55621983E7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8725-B243-4F44-A2B4-11446094CC4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1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26DE2-68EE-42B9-A7F2-E55621983E7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8725-B243-4F44-A2B4-11446094CC4E}" type="slidenum">
              <a:rPr lang="en-IN" smtClean="0"/>
              <a:t>‹#›</a:t>
            </a:fld>
            <a:endParaRPr lang="en-IN"/>
          </a:p>
        </p:txBody>
      </p:sp>
    </p:spTree>
    <p:extLst>
      <p:ext uri="{BB962C8B-B14F-4D97-AF65-F5344CB8AC3E}">
        <p14:creationId xmlns:p14="http://schemas.microsoft.com/office/powerpoint/2010/main" val="352849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26DE2-68EE-42B9-A7F2-E55621983E7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8725-B243-4F44-A2B4-11446094CC4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76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26DE2-68EE-42B9-A7F2-E55621983E7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8725-B243-4F44-A2B4-11446094CC4E}" type="slidenum">
              <a:rPr lang="en-IN" smtClean="0"/>
              <a:t>‹#›</a:t>
            </a:fld>
            <a:endParaRPr lang="en-IN"/>
          </a:p>
        </p:txBody>
      </p:sp>
    </p:spTree>
    <p:extLst>
      <p:ext uri="{BB962C8B-B14F-4D97-AF65-F5344CB8AC3E}">
        <p14:creationId xmlns:p14="http://schemas.microsoft.com/office/powerpoint/2010/main" val="47918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26DE2-68EE-42B9-A7F2-E55621983E7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8725-B243-4F44-A2B4-11446094CC4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64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26DE2-68EE-42B9-A7F2-E55621983E7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78725-B243-4F44-A2B4-11446094CC4E}" type="slidenum">
              <a:rPr lang="en-IN" smtClean="0"/>
              <a:t>‹#›</a:t>
            </a:fld>
            <a:endParaRPr lang="en-IN"/>
          </a:p>
        </p:txBody>
      </p:sp>
    </p:spTree>
    <p:extLst>
      <p:ext uri="{BB962C8B-B14F-4D97-AF65-F5344CB8AC3E}">
        <p14:creationId xmlns:p14="http://schemas.microsoft.com/office/powerpoint/2010/main" val="402613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26DE2-68EE-42B9-A7F2-E55621983E79}"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F78725-B243-4F44-A2B4-11446094CC4E}" type="slidenum">
              <a:rPr lang="en-IN" smtClean="0"/>
              <a:t>‹#›</a:t>
            </a:fld>
            <a:endParaRPr lang="en-IN"/>
          </a:p>
        </p:txBody>
      </p:sp>
    </p:spTree>
    <p:extLst>
      <p:ext uri="{BB962C8B-B14F-4D97-AF65-F5344CB8AC3E}">
        <p14:creationId xmlns:p14="http://schemas.microsoft.com/office/powerpoint/2010/main" val="307969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26DE2-68EE-42B9-A7F2-E55621983E79}"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F78725-B243-4F44-A2B4-11446094CC4E}" type="slidenum">
              <a:rPr lang="en-IN" smtClean="0"/>
              <a:t>‹#›</a:t>
            </a:fld>
            <a:endParaRPr lang="en-IN"/>
          </a:p>
        </p:txBody>
      </p:sp>
    </p:spTree>
    <p:extLst>
      <p:ext uri="{BB962C8B-B14F-4D97-AF65-F5344CB8AC3E}">
        <p14:creationId xmlns:p14="http://schemas.microsoft.com/office/powerpoint/2010/main" val="362913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26DE2-68EE-42B9-A7F2-E55621983E79}"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F78725-B243-4F44-A2B4-11446094CC4E}" type="slidenum">
              <a:rPr lang="en-IN" smtClean="0"/>
              <a:t>‹#›</a:t>
            </a:fld>
            <a:endParaRPr lang="en-IN"/>
          </a:p>
        </p:txBody>
      </p:sp>
    </p:spTree>
    <p:extLst>
      <p:ext uri="{BB962C8B-B14F-4D97-AF65-F5344CB8AC3E}">
        <p14:creationId xmlns:p14="http://schemas.microsoft.com/office/powerpoint/2010/main" val="183512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26DE2-68EE-42B9-A7F2-E55621983E7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78725-B243-4F44-A2B4-11446094CC4E}" type="slidenum">
              <a:rPr lang="en-IN" smtClean="0"/>
              <a:t>‹#›</a:t>
            </a:fld>
            <a:endParaRPr lang="en-IN"/>
          </a:p>
        </p:txBody>
      </p:sp>
    </p:spTree>
    <p:extLst>
      <p:ext uri="{BB962C8B-B14F-4D97-AF65-F5344CB8AC3E}">
        <p14:creationId xmlns:p14="http://schemas.microsoft.com/office/powerpoint/2010/main" val="331304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26DE2-68EE-42B9-A7F2-E55621983E7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78725-B243-4F44-A2B4-11446094CC4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71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926DE2-68EE-42B9-A7F2-E55621983E79}" type="datetimeFigureOut">
              <a:rPr lang="en-IN" smtClean="0"/>
              <a:t>27-03-2024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6F78725-B243-4F44-A2B4-11446094CC4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97457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F267EEA-ECC5-9D25-C613-3FF702F3A95F}"/>
              </a:ext>
            </a:extLst>
          </p:cNvPr>
          <p:cNvSpPr txBox="1"/>
          <p:nvPr/>
        </p:nvSpPr>
        <p:spPr>
          <a:xfrm>
            <a:off x="206477" y="668594"/>
            <a:ext cx="11248103" cy="3724096"/>
          </a:xfrm>
          <a:prstGeom prst="rect">
            <a:avLst/>
          </a:prstGeom>
          <a:noFill/>
        </p:spPr>
        <p:txBody>
          <a:bodyPr wrap="square" rtlCol="0">
            <a:spAutoFit/>
          </a:bodyPr>
          <a:lstStyle/>
          <a:p>
            <a:r>
              <a:rPr lang="en-US" sz="4800" b="1" dirty="0">
                <a:solidFill>
                  <a:prstClr val="black"/>
                </a:solidFill>
                <a:latin typeface="Times New Roman" panose="02020603050405020304" pitchFamily="18" charset="0"/>
                <a:cs typeface="Times New Roman" pitchFamily="18" charset="0"/>
              </a:rPr>
              <a:t>                           ST.JOSEPH  </a:t>
            </a:r>
          </a:p>
          <a:p>
            <a:r>
              <a:rPr lang="en-US" sz="4800" b="1" dirty="0">
                <a:solidFill>
                  <a:prstClr val="black"/>
                </a:solidFill>
                <a:latin typeface="Times New Roman" panose="02020603050405020304" pitchFamily="18" charset="0"/>
                <a:cs typeface="Times New Roman" pitchFamily="18" charset="0"/>
              </a:rPr>
              <a:t>            COLLEGE  OF ENGINEERING</a:t>
            </a:r>
          </a:p>
          <a:p>
            <a:r>
              <a:rPr lang="en-US" sz="4800" b="1" dirty="0">
                <a:solidFill>
                  <a:prstClr val="black"/>
                </a:solidFill>
                <a:latin typeface="Times New Roman" panose="02020603050405020304" pitchFamily="18" charset="0"/>
                <a:cs typeface="Times New Roman" pitchFamily="18" charset="0"/>
              </a:rPr>
              <a:t>                    </a:t>
            </a:r>
            <a:r>
              <a:rPr lang="en-US" sz="4400" b="1" dirty="0">
                <a:solidFill>
                  <a:schemeClr val="tx2"/>
                </a:solidFill>
                <a:latin typeface="Times New Roman" panose="02020603050405020304" pitchFamily="18" charset="0"/>
                <a:cs typeface="Times New Roman" pitchFamily="18" charset="0"/>
              </a:rPr>
              <a:t>RECIPE GENERATOR</a:t>
            </a:r>
          </a:p>
          <a:p>
            <a:pPr algn="ctr"/>
            <a:r>
              <a:rPr lang="en-US" sz="4400" b="1" dirty="0">
                <a:solidFill>
                  <a:schemeClr val="tx2"/>
                </a:solidFill>
                <a:latin typeface="Times New Roman" panose="02020603050405020304" pitchFamily="18" charset="0"/>
                <a:cs typeface="Times New Roman" pitchFamily="18" charset="0"/>
              </a:rPr>
              <a:t>      FROM FOOD IMAGE USING AI</a:t>
            </a:r>
            <a:endParaRPr lang="en-US" sz="2800" b="1" dirty="0">
              <a:solidFill>
                <a:schemeClr val="tx2"/>
              </a:solidFill>
              <a:latin typeface="Times New Roman" panose="02020603050405020304" pitchFamily="18" charset="0"/>
              <a:cs typeface="Times New Roman" pitchFamily="18" charset="0"/>
            </a:endParaRPr>
          </a:p>
          <a:p>
            <a:endParaRPr lang="en-IN" sz="4800" dirty="0"/>
          </a:p>
        </p:txBody>
      </p:sp>
      <p:sp>
        <p:nvSpPr>
          <p:cNvPr id="11" name="TextBox 10">
            <a:extLst>
              <a:ext uri="{FF2B5EF4-FFF2-40B4-BE49-F238E27FC236}">
                <a16:creationId xmlns:a16="http://schemas.microsoft.com/office/drawing/2014/main" id="{BCDE377F-9BD1-3482-8A98-141CE7DD245F}"/>
              </a:ext>
            </a:extLst>
          </p:cNvPr>
          <p:cNvSpPr txBox="1"/>
          <p:nvPr/>
        </p:nvSpPr>
        <p:spPr>
          <a:xfrm>
            <a:off x="6768445" y="4247534"/>
            <a:ext cx="4941774" cy="1569660"/>
          </a:xfrm>
          <a:prstGeom prst="rect">
            <a:avLst/>
          </a:prstGeom>
          <a:noFill/>
        </p:spPr>
        <p:txBody>
          <a:bodyPr wrap="square" rtlCol="0">
            <a:spAutoFit/>
          </a:bodyPr>
          <a:lstStyle/>
          <a:p>
            <a:pPr marL="0" indent="0">
              <a:buNone/>
            </a:pPr>
            <a:r>
              <a:rPr lang="en-US" sz="2400" b="1" dirty="0">
                <a:solidFill>
                  <a:prstClr val="black">
                    <a:lumMod val="95000"/>
                    <a:lumOff val="5000"/>
                  </a:prstClr>
                </a:solidFill>
                <a:latin typeface="Times New Roman" pitchFamily="18" charset="0"/>
                <a:cs typeface="Times New Roman" pitchFamily="18" charset="0"/>
              </a:rPr>
              <a:t>GUIDED BY</a:t>
            </a:r>
          </a:p>
          <a:p>
            <a:pPr marL="0" indent="0">
              <a:buNone/>
            </a:pPr>
            <a:r>
              <a:rPr lang="en-US" sz="2400" b="1" dirty="0">
                <a:solidFill>
                  <a:prstClr val="black">
                    <a:lumMod val="95000"/>
                    <a:lumOff val="5000"/>
                  </a:prstClr>
                </a:solidFill>
                <a:latin typeface="Times New Roman" pitchFamily="18" charset="0"/>
                <a:cs typeface="Times New Roman" pitchFamily="18" charset="0"/>
              </a:rPr>
              <a:t>  Mrs. M.R.SUREKHA  </a:t>
            </a:r>
            <a:r>
              <a:rPr lang="en-US" sz="2400" dirty="0">
                <a:solidFill>
                  <a:prstClr val="black">
                    <a:lumMod val="95000"/>
                    <a:lumOff val="5000"/>
                  </a:prstClr>
                </a:solidFill>
                <a:latin typeface="Times New Roman" pitchFamily="18" charset="0"/>
                <a:cs typeface="Times New Roman" pitchFamily="18" charset="0"/>
              </a:rPr>
              <a:t>M.E</a:t>
            </a:r>
          </a:p>
          <a:p>
            <a:pPr marL="0" indent="0">
              <a:buNone/>
            </a:pPr>
            <a:r>
              <a:rPr lang="en-US" sz="2400" dirty="0">
                <a:solidFill>
                  <a:prstClr val="black">
                    <a:lumMod val="95000"/>
                    <a:lumOff val="5000"/>
                  </a:prstClr>
                </a:solidFill>
                <a:latin typeface="Times New Roman" pitchFamily="18" charset="0"/>
                <a:cs typeface="Times New Roman" pitchFamily="18" charset="0"/>
              </a:rPr>
              <a:t>  Assistant professor,</a:t>
            </a:r>
          </a:p>
          <a:p>
            <a:pPr marL="0" indent="0">
              <a:buNone/>
            </a:pPr>
            <a:r>
              <a:rPr lang="en-US" sz="2400" dirty="0">
                <a:solidFill>
                  <a:prstClr val="black">
                    <a:lumMod val="95000"/>
                    <a:lumOff val="5000"/>
                  </a:prstClr>
                </a:solidFill>
                <a:latin typeface="Times New Roman" pitchFamily="18" charset="0"/>
                <a:cs typeface="Times New Roman" pitchFamily="18" charset="0"/>
              </a:rPr>
              <a:t>  Dept of Information Technology</a:t>
            </a:r>
          </a:p>
        </p:txBody>
      </p:sp>
      <p:pic>
        <p:nvPicPr>
          <p:cNvPr id="12" name="Picture 11">
            <a:extLst>
              <a:ext uri="{FF2B5EF4-FFF2-40B4-BE49-F238E27FC236}">
                <a16:creationId xmlns:a16="http://schemas.microsoft.com/office/drawing/2014/main" id="{C7BD73AB-B3C0-70FA-4D75-3AC82B0C07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567529"/>
            <a:ext cx="2043953" cy="1456766"/>
          </a:xfrm>
          <a:prstGeom prst="rect">
            <a:avLst/>
          </a:prstGeom>
          <a:noFill/>
          <a:ln w="9525">
            <a:noFill/>
            <a:miter lim="800000"/>
            <a:headEnd/>
            <a:tailEnd/>
          </a:ln>
        </p:spPr>
      </p:pic>
      <p:sp>
        <p:nvSpPr>
          <p:cNvPr id="17" name="TextBox 16">
            <a:extLst>
              <a:ext uri="{FF2B5EF4-FFF2-40B4-BE49-F238E27FC236}">
                <a16:creationId xmlns:a16="http://schemas.microsoft.com/office/drawing/2014/main" id="{2B06028D-4E9D-74B1-36F1-4C33EA2636BB}"/>
              </a:ext>
            </a:extLst>
          </p:cNvPr>
          <p:cNvSpPr txBox="1"/>
          <p:nvPr/>
        </p:nvSpPr>
        <p:spPr>
          <a:xfrm>
            <a:off x="1091381" y="4513007"/>
            <a:ext cx="5987845" cy="13234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p>
          <a:p>
            <a:r>
              <a:rPr lang="en-IN" sz="2000" dirty="0">
                <a:latin typeface="Times New Roman" panose="02020603050405020304" pitchFamily="18" charset="0"/>
                <a:cs typeface="Times New Roman" panose="02020603050405020304" pitchFamily="18" charset="0"/>
              </a:rPr>
              <a:t>BALAJI .B (212920205005)</a:t>
            </a:r>
          </a:p>
          <a:p>
            <a:r>
              <a:rPr lang="en-IN" sz="2000" dirty="0">
                <a:latin typeface="Times New Roman" panose="02020603050405020304" pitchFamily="18" charset="0"/>
                <a:cs typeface="Times New Roman" panose="02020603050405020304" pitchFamily="18" charset="0"/>
              </a:rPr>
              <a:t>ELAVARASAN . E (21292020205011)</a:t>
            </a:r>
          </a:p>
          <a:p>
            <a:r>
              <a:rPr lang="en-IN" sz="2000" dirty="0">
                <a:latin typeface="Times New Roman" panose="02020603050405020304" pitchFamily="18" charset="0"/>
                <a:cs typeface="Times New Roman" panose="02020603050405020304" pitchFamily="18" charset="0"/>
              </a:rPr>
              <a:t>KARTHICK . S (212920205025  </a:t>
            </a:r>
            <a:r>
              <a:rPr lang="en-IN" sz="2000" dirty="0"/>
              <a:t>)</a:t>
            </a:r>
          </a:p>
        </p:txBody>
      </p:sp>
    </p:spTree>
    <p:extLst>
      <p:ext uri="{BB962C8B-B14F-4D97-AF65-F5344CB8AC3E}">
        <p14:creationId xmlns:p14="http://schemas.microsoft.com/office/powerpoint/2010/main" val="3331253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STUDY</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The aim of the proposed system is to automatically generate recipes from food images, streamlining the cooking process for users. This involves accurately identifying ingredients and dishes, generating coherent and personalized recipes, and presenting them through a user-friendly interface. </a:t>
            </a:r>
          </a:p>
          <a:p>
            <a:pPr>
              <a:buFont typeface="Wingdings" panose="05000000000000000000" pitchFamily="2" charset="2"/>
              <a:buChar char="Ø"/>
            </a:pPr>
            <a:r>
              <a:rPr lang="en-US" dirty="0"/>
              <a:t>  The system strives to enhance culinary exploration and skill development while providing a seamless and intuitive experience for users. Ultimately, it aims to revolutionize how individuals discover, create, and enjoy meals in their daily lives.</a:t>
            </a:r>
            <a:endParaRPr lang="en-IN" dirty="0"/>
          </a:p>
        </p:txBody>
      </p:sp>
    </p:spTree>
    <p:extLst>
      <p:ext uri="{BB962C8B-B14F-4D97-AF65-F5344CB8AC3E}">
        <p14:creationId xmlns:p14="http://schemas.microsoft.com/office/powerpoint/2010/main" val="2395777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MODULES: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t>Image Recognition Module</a:t>
            </a:r>
          </a:p>
          <a:p>
            <a:pPr>
              <a:buFont typeface="Wingdings" panose="05000000000000000000" pitchFamily="2" charset="2"/>
              <a:buChar char="Ø"/>
            </a:pPr>
            <a:r>
              <a:rPr lang="en-IN" dirty="0"/>
              <a:t>Recipe Generation Module</a:t>
            </a:r>
          </a:p>
          <a:p>
            <a:pPr>
              <a:buFont typeface="Wingdings" panose="05000000000000000000" pitchFamily="2" charset="2"/>
              <a:buChar char="Ø"/>
            </a:pPr>
            <a:r>
              <a:rPr lang="en-IN" dirty="0"/>
              <a:t>User Interface Module</a:t>
            </a:r>
          </a:p>
          <a:p>
            <a:pPr>
              <a:buFont typeface="Wingdings" panose="05000000000000000000" pitchFamily="2" charset="2"/>
              <a:buChar char="Ø"/>
            </a:pPr>
            <a:r>
              <a:rPr lang="en-IN" dirty="0"/>
              <a:t>Personalization and Recommendation Module</a:t>
            </a:r>
          </a:p>
          <a:p>
            <a:pPr>
              <a:buFont typeface="Wingdings" panose="05000000000000000000" pitchFamily="2" charset="2"/>
              <a:buChar char="Ø"/>
            </a:pPr>
            <a:r>
              <a:rPr lang="en-IN" dirty="0"/>
              <a:t>Data Pre-processing Module</a:t>
            </a:r>
          </a:p>
          <a:p>
            <a:pPr>
              <a:buFont typeface="Wingdings" panose="05000000000000000000" pitchFamily="2" charset="2"/>
              <a:buChar char="Ø"/>
            </a:pPr>
            <a:r>
              <a:rPr lang="en-IN" dirty="0"/>
              <a:t>Model Training and Evaluation Module</a:t>
            </a:r>
          </a:p>
          <a:p>
            <a:pPr>
              <a:buFont typeface="Wingdings" panose="05000000000000000000" pitchFamily="2" charset="2"/>
              <a:buChar char="Ø"/>
            </a:pPr>
            <a:r>
              <a:rPr lang="en-IN" dirty="0"/>
              <a:t>Integration Module</a:t>
            </a:r>
          </a:p>
          <a:p>
            <a:pPr>
              <a:buFont typeface="Wingdings" panose="05000000000000000000" pitchFamily="2" charset="2"/>
              <a:buChar char="Ø"/>
            </a:pPr>
            <a:r>
              <a:rPr lang="en-IN" dirty="0"/>
              <a:t>Feedback and Iteration Module</a:t>
            </a:r>
          </a:p>
          <a:p>
            <a:pPr>
              <a:buFont typeface="Wingdings" panose="05000000000000000000" pitchFamily="2" charset="2"/>
              <a:buChar char="Ø"/>
            </a:pPr>
            <a:r>
              <a:rPr lang="en-IN" dirty="0"/>
              <a:t>Database Management Module</a:t>
            </a:r>
          </a:p>
          <a:p>
            <a:pPr>
              <a:buFont typeface="Wingdings" panose="05000000000000000000" pitchFamily="2" charset="2"/>
              <a:buChar char="Ø"/>
            </a:pPr>
            <a:r>
              <a:rPr lang="en-IN" dirty="0"/>
              <a:t>Deployment and Maintenance Module</a:t>
            </a:r>
          </a:p>
        </p:txBody>
      </p:sp>
      <p:pic>
        <p:nvPicPr>
          <p:cNvPr id="7" name="Picture 6">
            <a:extLst>
              <a:ext uri="{FF2B5EF4-FFF2-40B4-BE49-F238E27FC236}">
                <a16:creationId xmlns:a16="http://schemas.microsoft.com/office/drawing/2014/main" id="{33EF0F84-D3D8-ACAD-428E-0A26209B5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026" y="452283"/>
            <a:ext cx="6184490" cy="5857077"/>
          </a:xfrm>
          <a:prstGeom prst="rect">
            <a:avLst/>
          </a:prstGeom>
        </p:spPr>
      </p:pic>
    </p:spTree>
    <p:extLst>
      <p:ext uri="{BB962C8B-B14F-4D97-AF65-F5344CB8AC3E}">
        <p14:creationId xmlns:p14="http://schemas.microsoft.com/office/powerpoint/2010/main" val="3005669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REQUIREMENTS:</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IN" dirty="0"/>
          </a:p>
          <a:p>
            <a:pPr marL="0" indent="0">
              <a:buNone/>
            </a:pPr>
            <a:r>
              <a:rPr lang="en-IN" dirty="0"/>
              <a:t>1. </a:t>
            </a:r>
            <a:r>
              <a:rPr lang="en-IN" b="1" dirty="0"/>
              <a:t>Software Requirements:</a:t>
            </a:r>
          </a:p>
          <a:p>
            <a:r>
              <a:rPr lang="en-IN" dirty="0"/>
              <a:t>Operating System 	: Windows, macOS, and Linux distributions</a:t>
            </a:r>
          </a:p>
          <a:p>
            <a:r>
              <a:rPr lang="en-IN" dirty="0"/>
              <a:t> Tool   		            :</a:t>
            </a:r>
            <a:r>
              <a:rPr lang="en-US" dirty="0"/>
              <a:t>Python, TensorFlow, PyTorch, Flask (for web development), and appropriate deep learning frameworks and libraries.</a:t>
            </a:r>
            <a:endParaRPr lang="en-IN" dirty="0"/>
          </a:p>
          <a:p>
            <a:pPr marL="0" indent="0">
              <a:buNone/>
            </a:pPr>
            <a:r>
              <a:rPr lang="en-IN" dirty="0"/>
              <a:t>2. </a:t>
            </a:r>
            <a:r>
              <a:rPr lang="en-IN" b="1" dirty="0"/>
              <a:t>Hardware requirements:</a:t>
            </a:r>
          </a:p>
          <a:p>
            <a:r>
              <a:rPr lang="en-IN" dirty="0"/>
              <a:t>Processor   		: Intel i3 or AMD </a:t>
            </a:r>
            <a:r>
              <a:rPr lang="en-IN" dirty="0" err="1"/>
              <a:t>Ryzen</a:t>
            </a:r>
            <a:r>
              <a:rPr lang="en-IN" dirty="0"/>
              <a:t> 5</a:t>
            </a:r>
          </a:p>
          <a:p>
            <a:r>
              <a:rPr lang="en-IN" dirty="0"/>
              <a:t>Hard disk   		: minimum 10 GB</a:t>
            </a:r>
          </a:p>
          <a:p>
            <a:r>
              <a:rPr lang="en-IN" dirty="0"/>
              <a:t>RAM        		: minimum 4 GB</a:t>
            </a:r>
          </a:p>
        </p:txBody>
      </p:sp>
    </p:spTree>
    <p:extLst>
      <p:ext uri="{BB962C8B-B14F-4D97-AF65-F5344CB8AC3E}">
        <p14:creationId xmlns:p14="http://schemas.microsoft.com/office/powerpoint/2010/main" val="4129356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n-IN" dirty="0"/>
          </a:p>
        </p:txBody>
      </p:sp>
      <p:pic>
        <p:nvPicPr>
          <p:cNvPr id="7" name="Content Placeholder 6">
            <a:extLst>
              <a:ext uri="{FF2B5EF4-FFF2-40B4-BE49-F238E27FC236}">
                <a16:creationId xmlns:a16="http://schemas.microsoft.com/office/drawing/2014/main" id="{BA02A525-7F73-BEC1-76E6-69F00AF66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8" y="2084832"/>
            <a:ext cx="7521677" cy="4187951"/>
          </a:xfrm>
        </p:spPr>
      </p:pic>
    </p:spTree>
    <p:extLst>
      <p:ext uri="{BB962C8B-B14F-4D97-AF65-F5344CB8AC3E}">
        <p14:creationId xmlns:p14="http://schemas.microsoft.com/office/powerpoint/2010/main" val="1031046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528320" y="2603500"/>
            <a:ext cx="9452293" cy="3411220"/>
          </a:xfrm>
        </p:spPr>
        <p:txBody>
          <a:bodyPr>
            <a:normAutofit/>
          </a:bodyPr>
          <a:lstStyle/>
          <a:p>
            <a:pPr>
              <a:buFont typeface="Wingdings" panose="05000000000000000000" pitchFamily="2" charset="2"/>
              <a:buChar char="Ø"/>
            </a:pPr>
            <a:r>
              <a:rPr lang="en-US" dirty="0"/>
              <a:t>  In conclusion, the proposed system for recipe generation from food images represents a promising fusion of computer vision, natural language processing, and machine learning technologies.</a:t>
            </a:r>
          </a:p>
          <a:p>
            <a:pPr>
              <a:buFont typeface="Wingdings" panose="05000000000000000000" pitchFamily="2" charset="2"/>
              <a:buChar char="Ø"/>
            </a:pPr>
            <a:r>
              <a:rPr lang="en-US" dirty="0"/>
              <a:t> By automating the process of identifying ingredients and dishes from images and generating corresponding recipes, the system aims to streamline the cooking process for users and enhance their culinary exploration experiences. Through a user-friendly interface, personalized recommendations, and continuous learning mechanisms, the system empowers users to discover new dishes, improve their cooking skills, and make informed culinary decisions. </a:t>
            </a:r>
            <a:endParaRPr lang="en-IN" dirty="0"/>
          </a:p>
        </p:txBody>
      </p:sp>
    </p:spTree>
    <p:extLst>
      <p:ext uri="{BB962C8B-B14F-4D97-AF65-F5344CB8AC3E}">
        <p14:creationId xmlns:p14="http://schemas.microsoft.com/office/powerpoint/2010/main" val="3259899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Enhanced Image Recognition</a:t>
            </a:r>
          </a:p>
          <a:p>
            <a:pPr>
              <a:buFont typeface="Wingdings" panose="05000000000000000000" pitchFamily="2" charset="2"/>
              <a:buChar char="Ø"/>
            </a:pPr>
            <a:r>
              <a:rPr lang="en-IN" dirty="0"/>
              <a:t>Advanced Recipe Generator</a:t>
            </a:r>
          </a:p>
          <a:p>
            <a:pPr>
              <a:buFont typeface="Wingdings" panose="05000000000000000000" pitchFamily="2" charset="2"/>
              <a:buChar char="Ø"/>
            </a:pPr>
            <a:r>
              <a:rPr lang="en-IN" dirty="0"/>
              <a:t>Personalization And Adaptation</a:t>
            </a:r>
          </a:p>
          <a:p>
            <a:pPr>
              <a:buFont typeface="Wingdings" panose="05000000000000000000" pitchFamily="2" charset="2"/>
              <a:buChar char="Ø"/>
            </a:pPr>
            <a:r>
              <a:rPr lang="en-IN" dirty="0"/>
              <a:t>Multimodal Integration</a:t>
            </a:r>
          </a:p>
          <a:p>
            <a:pPr>
              <a:buFont typeface="Wingdings" panose="05000000000000000000" pitchFamily="2" charset="2"/>
              <a:buChar char="Ø"/>
            </a:pPr>
            <a:r>
              <a:rPr lang="en-IN" dirty="0"/>
              <a:t>User Engagement And Interaction</a:t>
            </a:r>
          </a:p>
          <a:p>
            <a:pPr>
              <a:buFont typeface="Wingdings" panose="05000000000000000000" pitchFamily="2" charset="2"/>
              <a:buChar char="Ø"/>
            </a:pPr>
            <a:r>
              <a:rPr lang="en-IN" dirty="0"/>
              <a:t>Integration With IOT Devices</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EB9AB3EB-8CCD-2139-6131-0860E4B2A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265" y="1069750"/>
            <a:ext cx="6430296" cy="4023360"/>
          </a:xfrm>
          <a:prstGeom prst="rect">
            <a:avLst/>
          </a:prstGeom>
        </p:spPr>
      </p:pic>
    </p:spTree>
    <p:extLst>
      <p:ext uri="{BB962C8B-B14F-4D97-AF65-F5344CB8AC3E}">
        <p14:creationId xmlns:p14="http://schemas.microsoft.com/office/powerpoint/2010/main" val="2631136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The Food Recipe Generator from Food Image project introduces an innovative AI-driven approach to culinary exploration. </a:t>
            </a:r>
          </a:p>
          <a:p>
            <a:pPr algn="just">
              <a:buFont typeface="Wingdings" panose="05000000000000000000" pitchFamily="2" charset="2"/>
              <a:buChar char="Ø"/>
            </a:pPr>
            <a:r>
              <a:rPr lang="en-US" dirty="0"/>
              <a:t>    By leveraging cutting-edge image recognition and natural language processing techniques, the system automatically identifies ingredients and dishes from food images and generates detailed recipes accordingly.</a:t>
            </a:r>
          </a:p>
          <a:p>
            <a:pPr algn="just">
              <a:buFont typeface="Wingdings" panose="05000000000000000000" pitchFamily="2" charset="2"/>
              <a:buChar char="Ø"/>
            </a:pPr>
            <a:r>
              <a:rPr lang="en-US" dirty="0"/>
              <a:t>  Through a user-friendly interface, users can upload images and receive instant recipe suggestions, project represents a convergence of computer vision, machine learning, and culinary arts, offering a glimpse into the future of AI-powered food-related applications.</a:t>
            </a:r>
            <a:endParaRPr lang="en-IN" dirty="0"/>
          </a:p>
        </p:txBody>
      </p:sp>
    </p:spTree>
    <p:extLst>
      <p:ext uri="{BB962C8B-B14F-4D97-AF65-F5344CB8AC3E}">
        <p14:creationId xmlns:p14="http://schemas.microsoft.com/office/powerpoint/2010/main" val="3444653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Existing systems for generating recipes from food images utilize image recognition and machine learning algorithms to identify ingredients and dishes, often employing pre-trained convolutional neural networks (CNNs) to classify food items. </a:t>
            </a:r>
          </a:p>
          <a:p>
            <a:pPr algn="just">
              <a:buFont typeface="Wingdings" panose="05000000000000000000" pitchFamily="2" charset="2"/>
              <a:buChar char="Ø"/>
            </a:pPr>
            <a:r>
              <a:rPr lang="en-US" dirty="0"/>
              <a:t>    However, these systems may encounter challenges in accurately recognizing complex dishes and providing detailed cooking instructions. Despite these limitations, they represent a significant advancement in AI-driven culinary exploration, with ongoing research aiming to improve accuracy and personalization capabilities for enhanced user experiences.</a:t>
            </a:r>
            <a:endParaRPr lang="en-IN" dirty="0"/>
          </a:p>
        </p:txBody>
      </p:sp>
    </p:spTree>
    <p:extLst>
      <p:ext uri="{BB962C8B-B14F-4D97-AF65-F5344CB8AC3E}">
        <p14:creationId xmlns:p14="http://schemas.microsoft.com/office/powerpoint/2010/main" val="3511781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endParaRPr lang="en-IN" dirty="0"/>
          </a:p>
        </p:txBody>
      </p:sp>
      <p:sp>
        <p:nvSpPr>
          <p:cNvPr id="3" name="Content Placeholder 2"/>
          <p:cNvSpPr>
            <a:spLocks noGrp="1"/>
          </p:cNvSpPr>
          <p:nvPr>
            <p:ph idx="1"/>
          </p:nvPr>
        </p:nvSpPr>
        <p:spPr/>
        <p:txBody>
          <a:bodyPr/>
          <a:lstStyle/>
          <a:p>
            <a:pPr marL="0" indent="0">
              <a:buNone/>
            </a:pPr>
            <a:endParaRPr lang="en-IN" dirty="0"/>
          </a:p>
          <a:p>
            <a:pPr>
              <a:buFont typeface="Wingdings" panose="05000000000000000000" pitchFamily="2" charset="2"/>
              <a:buChar char="Ø"/>
            </a:pPr>
            <a:r>
              <a:rPr lang="en-IN" dirty="0"/>
              <a:t>Inaccurate Identification</a:t>
            </a:r>
          </a:p>
          <a:p>
            <a:pPr lvl="0">
              <a:buFont typeface="Wingdings" panose="05000000000000000000" pitchFamily="2" charset="2"/>
              <a:buChar char="Ø"/>
            </a:pPr>
            <a:r>
              <a:rPr lang="en-IN" dirty="0"/>
              <a:t>Lack Of Personalization</a:t>
            </a:r>
          </a:p>
          <a:p>
            <a:pPr lvl="0">
              <a:buFont typeface="Wingdings" panose="05000000000000000000" pitchFamily="2" charset="2"/>
              <a:buChar char="Ø"/>
            </a:pPr>
            <a:r>
              <a:rPr lang="en-IN" dirty="0"/>
              <a:t>Static Datasets</a:t>
            </a:r>
          </a:p>
          <a:p>
            <a:pPr lvl="0">
              <a:buFont typeface="Wingdings" panose="05000000000000000000" pitchFamily="2" charset="2"/>
              <a:buChar char="Ø"/>
            </a:pPr>
            <a:r>
              <a:rPr lang="en-IN" dirty="0"/>
              <a:t>Reduced Relevance</a:t>
            </a:r>
          </a:p>
          <a:p>
            <a:pPr lvl="0">
              <a:buFont typeface="Wingdings" panose="05000000000000000000" pitchFamily="2" charset="2"/>
              <a:buChar char="Ø"/>
            </a:pPr>
            <a:r>
              <a:rPr lang="en-IN" dirty="0"/>
              <a:t>Limited Cooking Instructions</a:t>
            </a:r>
          </a:p>
          <a:p>
            <a:pPr marL="0" indent="0">
              <a:buNone/>
            </a:pPr>
            <a:endParaRPr lang="en-IN" dirty="0"/>
          </a:p>
        </p:txBody>
      </p:sp>
      <p:pic>
        <p:nvPicPr>
          <p:cNvPr id="5" name="Picture 4">
            <a:extLst>
              <a:ext uri="{FF2B5EF4-FFF2-40B4-BE49-F238E27FC236}">
                <a16:creationId xmlns:a16="http://schemas.microsoft.com/office/drawing/2014/main" id="{53DB0E85-BC8B-A17E-788B-5DC940429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167" y="1022555"/>
            <a:ext cx="7344697" cy="4023360"/>
          </a:xfrm>
          <a:prstGeom prst="rect">
            <a:avLst/>
          </a:prstGeom>
        </p:spPr>
      </p:pic>
    </p:spTree>
    <p:extLst>
      <p:ext uri="{BB962C8B-B14F-4D97-AF65-F5344CB8AC3E}">
        <p14:creationId xmlns:p14="http://schemas.microsoft.com/office/powerpoint/2010/main" val="219278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63" y="603504"/>
            <a:ext cx="9720072" cy="1499616"/>
          </a:xfrm>
        </p:spPr>
        <p:txBody>
          <a:bodyPr/>
          <a:lstStyle/>
          <a:p>
            <a:r>
              <a:rPr lang="en-US" dirty="0"/>
              <a:t>INTRODUCTION:</a:t>
            </a:r>
            <a:endParaRPr lang="en-IN" dirty="0"/>
          </a:p>
        </p:txBody>
      </p:sp>
      <p:sp>
        <p:nvSpPr>
          <p:cNvPr id="3" name="Content Placeholder 2"/>
          <p:cNvSpPr>
            <a:spLocks noGrp="1"/>
          </p:cNvSpPr>
          <p:nvPr>
            <p:ph idx="1"/>
          </p:nvPr>
        </p:nvSpPr>
        <p:spPr>
          <a:xfrm>
            <a:off x="1154954" y="2603500"/>
            <a:ext cx="9378934" cy="3650996"/>
          </a:xfrm>
        </p:spPr>
        <p:txBody>
          <a:bodyPr>
            <a:normAutofit/>
          </a:bodyPr>
          <a:lstStyle/>
          <a:p>
            <a:pPr>
              <a:buFont typeface="Wingdings" panose="05000000000000000000" pitchFamily="2" charset="2"/>
              <a:buChar char="Ø"/>
            </a:pPr>
            <a:r>
              <a:rPr lang="en-US" dirty="0"/>
              <a:t>   The integration of artificial intelligence (AI) into culinary exploration has led to the development of systems capable of generating recipes from food images. By leveraging image recognition and machine learning algorithms, these systems automatically identify ingredients and dishes depicted in images and provide corresponding recipes. </a:t>
            </a:r>
          </a:p>
          <a:p>
            <a:pPr>
              <a:buFont typeface="Wingdings" panose="05000000000000000000" pitchFamily="2" charset="2"/>
              <a:buChar char="Ø"/>
            </a:pPr>
            <a:r>
              <a:rPr lang="en-US" dirty="0"/>
              <a:t>While these systems represent an exciting advancement in culinary technology, they also face challenges and limitations. This paper explores the existing systems for recipe generation from food images, discussing their strengths, weaknesses, and opportunities for improvement. Through this analysis, we aim to contribute to the ongoing evolution of AI-driven culinary exploration.</a:t>
            </a:r>
            <a:endParaRPr lang="en-IN" dirty="0"/>
          </a:p>
        </p:txBody>
      </p:sp>
    </p:spTree>
    <p:extLst>
      <p:ext uri="{BB962C8B-B14F-4D97-AF65-F5344CB8AC3E}">
        <p14:creationId xmlns:p14="http://schemas.microsoft.com/office/powerpoint/2010/main" val="3921132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DATASET:</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   Preparing the dataset for recipe generation from food images involves collecting a diverse set of food images from various sources and annotating them with labels indicating ingredients and dishes. </a:t>
            </a:r>
          </a:p>
          <a:p>
            <a:pPr algn="just">
              <a:buFont typeface="Wingdings" panose="05000000000000000000" pitchFamily="2" charset="2"/>
              <a:buChar char="Ø"/>
            </a:pPr>
            <a:r>
              <a:rPr lang="en-US" dirty="0"/>
              <a:t>   After preprocessing and augmenting the data, it is split into training, validation, and test sets. Data cleaning ensures the removal of irrelevant or low-quality images, while class balancing ensures equal representation.</a:t>
            </a:r>
          </a:p>
          <a:p>
            <a:pPr algn="just">
              <a:buFont typeface="Wingdings" panose="05000000000000000000" pitchFamily="2" charset="2"/>
              <a:buChar char="Ø"/>
            </a:pPr>
            <a:r>
              <a:rPr lang="en-US" dirty="0"/>
              <a:t>  Optionally, metadata like recipe text and nutritional information can be integrated. This well-prepared dataset forms the basis for training and evaluating image recognition and recipe generation models, facilitating accurate and robust system development.</a:t>
            </a:r>
            <a:endParaRPr lang="en-IN" dirty="0"/>
          </a:p>
        </p:txBody>
      </p:sp>
    </p:spTree>
    <p:extLst>
      <p:ext uri="{BB962C8B-B14F-4D97-AF65-F5344CB8AC3E}">
        <p14:creationId xmlns:p14="http://schemas.microsoft.com/office/powerpoint/2010/main" val="3068824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The proposed system for generating recipes from food images utilizes advanced image recognition and natural language processing technologies. It automatically identifies ingredients and dishes in uploaded images and generates corresponding recipes with detailed cooking instructions.</a:t>
            </a:r>
          </a:p>
          <a:p>
            <a:pPr>
              <a:buFont typeface="Wingdings" panose="05000000000000000000" pitchFamily="2" charset="2"/>
              <a:buChar char="Ø"/>
            </a:pPr>
            <a:r>
              <a:rPr lang="en-US" dirty="0"/>
              <a:t>   Users can interact with the system through a user-friendly interface, which also offers personalized recommendations based on their preferences and dietary restrictions. By integrating these components, the system aims to provide a seamless and enjoyable experience for users looking to explore new dishes and improve their cooking skills with ease.</a:t>
            </a:r>
            <a:endParaRPr lang="en-IN" dirty="0"/>
          </a:p>
        </p:txBody>
      </p:sp>
    </p:spTree>
    <p:extLst>
      <p:ext uri="{BB962C8B-B14F-4D97-AF65-F5344CB8AC3E}">
        <p14:creationId xmlns:p14="http://schemas.microsoft.com/office/powerpoint/2010/main" val="4038895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IN" dirty="0"/>
          </a:p>
          <a:p>
            <a:pPr lvl="0">
              <a:buFont typeface="Wingdings" panose="05000000000000000000" pitchFamily="2" charset="2"/>
              <a:buChar char="Ø"/>
            </a:pPr>
            <a:r>
              <a:rPr lang="en-IN" dirty="0"/>
              <a:t>Automated recipe generation</a:t>
            </a:r>
          </a:p>
          <a:p>
            <a:pPr lvl="0">
              <a:buFont typeface="Wingdings" panose="05000000000000000000" pitchFamily="2" charset="2"/>
              <a:buChar char="Ø"/>
            </a:pPr>
            <a:r>
              <a:rPr lang="en-IN" dirty="0"/>
              <a:t>Efficiency</a:t>
            </a:r>
          </a:p>
          <a:p>
            <a:pPr lvl="0">
              <a:buFont typeface="Wingdings" panose="05000000000000000000" pitchFamily="2" charset="2"/>
              <a:buChar char="Ø"/>
            </a:pPr>
            <a:r>
              <a:rPr lang="en-IN" dirty="0"/>
              <a:t>Accessibility</a:t>
            </a:r>
          </a:p>
          <a:p>
            <a:pPr lvl="0">
              <a:buFont typeface="Wingdings" panose="05000000000000000000" pitchFamily="2" charset="2"/>
              <a:buChar char="Ø"/>
            </a:pPr>
            <a:r>
              <a:rPr lang="en-IN" dirty="0"/>
              <a:t>Personalization</a:t>
            </a:r>
          </a:p>
          <a:p>
            <a:pPr lvl="0">
              <a:buFont typeface="Wingdings" panose="05000000000000000000" pitchFamily="2" charset="2"/>
              <a:buChar char="Ø"/>
            </a:pPr>
            <a:r>
              <a:rPr lang="en-IN" dirty="0"/>
              <a:t>Learning and improvement </a:t>
            </a:r>
          </a:p>
          <a:p>
            <a:pPr lvl="0">
              <a:buFont typeface="Wingdings" panose="05000000000000000000" pitchFamily="2" charset="2"/>
              <a:buChar char="Ø"/>
            </a:pPr>
            <a:r>
              <a:rPr lang="en-IN" dirty="0"/>
              <a:t>Diverse recipe selection</a:t>
            </a:r>
          </a:p>
          <a:p>
            <a:pPr lvl="0">
              <a:buFont typeface="Wingdings" panose="05000000000000000000" pitchFamily="2" charset="2"/>
              <a:buChar char="Ø"/>
            </a:pPr>
            <a:endParaRPr lang="en-IN" dirty="0"/>
          </a:p>
          <a:p>
            <a:pPr lvl="0">
              <a:buFont typeface="Wingdings" panose="05000000000000000000" pitchFamily="2" charset="2"/>
              <a:buChar char="Ø"/>
            </a:pPr>
            <a:endParaRPr lang="en-IN" dirty="0"/>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E838B4FD-A5C0-2C65-9D7E-EE1659AC1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097" y="875071"/>
            <a:ext cx="6862916" cy="5102942"/>
          </a:xfrm>
          <a:prstGeom prst="rect">
            <a:avLst/>
          </a:prstGeom>
        </p:spPr>
      </p:pic>
    </p:spTree>
    <p:extLst>
      <p:ext uri="{BB962C8B-B14F-4D97-AF65-F5344CB8AC3E}">
        <p14:creationId xmlns:p14="http://schemas.microsoft.com/office/powerpoint/2010/main" val="1662018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3" name="Content Placeholder 2"/>
          <p:cNvSpPr>
            <a:spLocks noGrp="1"/>
          </p:cNvSpPr>
          <p:nvPr>
            <p:ph idx="1"/>
          </p:nvPr>
        </p:nvSpPr>
        <p:spPr/>
        <p:txBody>
          <a:bodyPr>
            <a:normAutofit/>
          </a:bodyPr>
          <a:lstStyle/>
          <a:p>
            <a:r>
              <a:rPr lang="en-US" b="1" dirty="0"/>
              <a:t>Title: </a:t>
            </a:r>
            <a:r>
              <a:rPr lang="en-US" dirty="0"/>
              <a:t>"From Pixels to Recipes: Recipe Generation Using Deep Visual Representations of Food Images"</a:t>
            </a:r>
          </a:p>
          <a:p>
            <a:endParaRPr lang="en-US" dirty="0"/>
          </a:p>
          <a:p>
            <a:r>
              <a:rPr lang="en-US" b="1" dirty="0"/>
              <a:t>Authors: </a:t>
            </a:r>
            <a:r>
              <a:rPr lang="en-US" dirty="0"/>
              <a:t>Marc A. Zimmerman, Amaia Salvador, and </a:t>
            </a:r>
            <a:r>
              <a:rPr lang="en-US" dirty="0" err="1"/>
              <a:t>Ferran</a:t>
            </a:r>
            <a:r>
              <a:rPr lang="en-US" dirty="0"/>
              <a:t> Marques</a:t>
            </a:r>
          </a:p>
          <a:p>
            <a:r>
              <a:rPr lang="en-US" b="1" dirty="0"/>
              <a:t>Journal/Conference</a:t>
            </a:r>
            <a:r>
              <a:rPr lang="en-US" dirty="0"/>
              <a:t>: </a:t>
            </a:r>
            <a:r>
              <a:rPr lang="en-US" dirty="0" err="1"/>
              <a:t>arXiv</a:t>
            </a:r>
            <a:r>
              <a:rPr lang="en-US" dirty="0"/>
              <a:t> preprint arXiv:1812.06164 (2018)</a:t>
            </a:r>
          </a:p>
          <a:p>
            <a:r>
              <a:rPr lang="en-US" b="1" dirty="0"/>
              <a:t>Summary</a:t>
            </a:r>
            <a:r>
              <a:rPr lang="en-US" dirty="0"/>
              <a:t>: This paper explores the use of deep learning techniques to generate recipes from food images. It proposes a model that leverages convolutional neural networks (CNNs) to extract visual features from food images and generates corresponding recipes using a recurrent neural network (RNN) architecture.</a:t>
            </a:r>
            <a:endParaRPr lang="en-IN" dirty="0"/>
          </a:p>
        </p:txBody>
      </p:sp>
    </p:spTree>
    <p:extLst>
      <p:ext uri="{BB962C8B-B14F-4D97-AF65-F5344CB8AC3E}">
        <p14:creationId xmlns:p14="http://schemas.microsoft.com/office/powerpoint/2010/main" val="3081881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225</TotalTime>
  <Words>1006</Words>
  <Application>Microsoft Office PowerPoint</Application>
  <PresentationFormat>Widescreen</PresentationFormat>
  <Paragraphs>86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Times New Roman</vt:lpstr>
      <vt:lpstr>Tw Cen MT</vt:lpstr>
      <vt:lpstr>Tw Cen MT Condensed</vt:lpstr>
      <vt:lpstr>Wingdings</vt:lpstr>
      <vt:lpstr>Wingdings 3</vt:lpstr>
      <vt:lpstr>Integral</vt:lpstr>
      <vt:lpstr>PowerPoint Presentation</vt:lpstr>
      <vt:lpstr>ABSTRACT:</vt:lpstr>
      <vt:lpstr>EXISTING SYSTEM:</vt:lpstr>
      <vt:lpstr>DISADVANTAGES:</vt:lpstr>
      <vt:lpstr>INTRODUCTION:</vt:lpstr>
      <vt:lpstr>PREPARING THE DATASET:</vt:lpstr>
      <vt:lpstr>PROPOSED SYSTEM:</vt:lpstr>
      <vt:lpstr>ADVANTAGES:</vt:lpstr>
      <vt:lpstr>LITERATURE REVIEW:</vt:lpstr>
      <vt:lpstr>SYSTEM STUDY</vt:lpstr>
      <vt:lpstr>LIST OF MODULES:</vt:lpstr>
      <vt:lpstr>ENVIRONMENTAL REQUIREMENTS:</vt:lpstr>
      <vt:lpstr>SYSTEM ARCHITECTURE:</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SENSOR NETWORK ATTACK PREDICTION USING AI</dc:title>
  <dc:creator>SPIRO-11</dc:creator>
  <cp:lastModifiedBy>Balaji B</cp:lastModifiedBy>
  <cp:revision>19</cp:revision>
  <dcterms:created xsi:type="dcterms:W3CDTF">2022-12-01T16:54:30Z</dcterms:created>
  <dcterms:modified xsi:type="dcterms:W3CDTF">2024-03-27T04:05:23Z</dcterms:modified>
</cp:coreProperties>
</file>