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3" r:id="rId6"/>
    <p:sldId id="260" r:id="rId7"/>
    <p:sldId id="264" r:id="rId8"/>
    <p:sldId id="262"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28"/>
  </p:normalViewPr>
  <p:slideViewPr>
    <p:cSldViewPr snapToGrid="0">
      <p:cViewPr varScale="1">
        <p:scale>
          <a:sx n="114" d="100"/>
          <a:sy n="114"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F427-EFD9-87AC-C2EA-73ED99CEA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A3D57C-0E7F-1905-1DCA-D28B8007D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C2C6AF-28EE-65D0-815E-736B83EB7F49}"/>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5" name="Footer Placeholder 4">
            <a:extLst>
              <a:ext uri="{FF2B5EF4-FFF2-40B4-BE49-F238E27FC236}">
                <a16:creationId xmlns:a16="http://schemas.microsoft.com/office/drawing/2014/main" id="{3C06F3D7-E9AF-2F70-AFE4-9F5847CA5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4BD7C-CB91-A343-DCFC-34FEA4252BA4}"/>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44481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2962-C40C-764E-4402-1786C9F02E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A560BB-D889-8B73-6AFE-7BB201455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32D50-48E4-FA15-F774-E78D424FFB72}"/>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5" name="Footer Placeholder 4">
            <a:extLst>
              <a:ext uri="{FF2B5EF4-FFF2-40B4-BE49-F238E27FC236}">
                <a16:creationId xmlns:a16="http://schemas.microsoft.com/office/drawing/2014/main" id="{DE6C8FEA-B162-AE7A-587C-2DCF36CCF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7E605-63CB-6FE9-7BD4-9842756F7586}"/>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223254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EEEDD-B1DC-9EF5-70D8-12ACBA5DD8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737C82-A94F-B57B-E7D2-56A17E404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043E9-47B2-CBD4-E6AD-CD9444062231}"/>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5" name="Footer Placeholder 4">
            <a:extLst>
              <a:ext uri="{FF2B5EF4-FFF2-40B4-BE49-F238E27FC236}">
                <a16:creationId xmlns:a16="http://schemas.microsoft.com/office/drawing/2014/main" id="{00CA8B31-AD44-CC24-6F0A-A7B95778E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A4B8-D8C6-3F9B-9F20-DE7282C5ECDF}"/>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270290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993E-93E1-9DB1-8786-D915F89F1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E76F3-A444-8122-E6D0-5A4B8B705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C7FFC-5A7F-A11C-CEBA-6560DC403592}"/>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5" name="Footer Placeholder 4">
            <a:extLst>
              <a:ext uri="{FF2B5EF4-FFF2-40B4-BE49-F238E27FC236}">
                <a16:creationId xmlns:a16="http://schemas.microsoft.com/office/drawing/2014/main" id="{918EA31E-95D7-4A99-8832-A3985A9C0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950DD-46BC-FDC9-5810-8A90DD996F2B}"/>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116065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D865-AB9C-44BB-B89C-0AA2B231A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1686E-4772-1DAA-4771-7F7F215D7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CE499-D1F9-9094-48E0-B2EFFEA3E754}"/>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5" name="Footer Placeholder 4">
            <a:extLst>
              <a:ext uri="{FF2B5EF4-FFF2-40B4-BE49-F238E27FC236}">
                <a16:creationId xmlns:a16="http://schemas.microsoft.com/office/drawing/2014/main" id="{D8C05FEA-D6B7-7268-9913-77D079BA5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300E9-7C63-339A-20BB-99084D1F54B2}"/>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138868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BD5-B7D9-851B-E39D-64BC21C41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1EF53-228C-1194-A926-7B7A21E1D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DAF78D-5B35-CDBA-F437-929205F67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E43304-FC8D-3540-ADE2-8F48227B61FD}"/>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6" name="Footer Placeholder 5">
            <a:extLst>
              <a:ext uri="{FF2B5EF4-FFF2-40B4-BE49-F238E27FC236}">
                <a16:creationId xmlns:a16="http://schemas.microsoft.com/office/drawing/2014/main" id="{F1E5D6E0-F9C5-CABE-DD1A-90E0667D9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1883F-0A7B-0929-AC13-C0F405E36026}"/>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221909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22BF-7CB1-FB8C-D6D3-C9F7F88F5E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2AAD2F-3D62-A1AA-C429-E8BB4395A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B7A4E5-F1BD-2395-7601-D1E2AD2FAE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DA0AA-89DB-BC00-7FEF-6B2597804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00BA-8795-D7D0-7B54-D955079D3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CBB53-E96A-5BC9-56C2-0855341AA7FA}"/>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8" name="Footer Placeholder 7">
            <a:extLst>
              <a:ext uri="{FF2B5EF4-FFF2-40B4-BE49-F238E27FC236}">
                <a16:creationId xmlns:a16="http://schemas.microsoft.com/office/drawing/2014/main" id="{EB2AA65E-39E0-0425-CD1C-1026D80B8C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E35D03-6046-6B7C-7E6B-2CA04675059A}"/>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215018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B44A-9A6A-042A-B0D0-7EA686239B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28A387-86E4-A83F-FBAA-E5DC61CB8A5C}"/>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4" name="Footer Placeholder 3">
            <a:extLst>
              <a:ext uri="{FF2B5EF4-FFF2-40B4-BE49-F238E27FC236}">
                <a16:creationId xmlns:a16="http://schemas.microsoft.com/office/drawing/2014/main" id="{790751B4-FA2A-4D2A-E2B6-109D54E26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C9C870-CDA2-B994-A0D8-CFBB6E3B1117}"/>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259985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6F711-8E74-E06C-83D8-2AF3A7179D76}"/>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3" name="Footer Placeholder 2">
            <a:extLst>
              <a:ext uri="{FF2B5EF4-FFF2-40B4-BE49-F238E27FC236}">
                <a16:creationId xmlns:a16="http://schemas.microsoft.com/office/drawing/2014/main" id="{16ECDC74-C953-E99C-D69A-908EB80B4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22C04C-B92B-140A-D7F1-4B53A3B93498}"/>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388778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BF95-5FFA-EA32-1A02-7FA92E473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D0C3B9-F540-BDFD-602E-921DD051C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5A8CE-420B-7962-B6C5-C2BE7472D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F1F31-9641-8A5D-FE27-A050E9CAFD66}"/>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6" name="Footer Placeholder 5">
            <a:extLst>
              <a:ext uri="{FF2B5EF4-FFF2-40B4-BE49-F238E27FC236}">
                <a16:creationId xmlns:a16="http://schemas.microsoft.com/office/drawing/2014/main" id="{AC0DE87D-CA52-8603-3DD5-173997EC7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930FB-8286-B9DD-E5BA-F039B223B91C}"/>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338601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2803-30BC-974C-435E-6606E5184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86A479-5D9A-2136-DA59-90B68CBC3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06BFD-934F-71A1-E930-6D8DE2D2F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5E377-CC4A-BE6A-94ED-6AFFB074E3CC}"/>
              </a:ext>
            </a:extLst>
          </p:cNvPr>
          <p:cNvSpPr>
            <a:spLocks noGrp="1"/>
          </p:cNvSpPr>
          <p:nvPr>
            <p:ph type="dt" sz="half" idx="10"/>
          </p:nvPr>
        </p:nvSpPr>
        <p:spPr/>
        <p:txBody>
          <a:bodyPr/>
          <a:lstStyle/>
          <a:p>
            <a:fld id="{BAC1C90B-6B61-E242-92EC-007BA6DE2F26}" type="datetimeFigureOut">
              <a:rPr lang="en-US" smtClean="0"/>
              <a:t>12/10/23</a:t>
            </a:fld>
            <a:endParaRPr lang="en-US"/>
          </a:p>
        </p:txBody>
      </p:sp>
      <p:sp>
        <p:nvSpPr>
          <p:cNvPr id="6" name="Footer Placeholder 5">
            <a:extLst>
              <a:ext uri="{FF2B5EF4-FFF2-40B4-BE49-F238E27FC236}">
                <a16:creationId xmlns:a16="http://schemas.microsoft.com/office/drawing/2014/main" id="{3F142D53-143B-8BA5-1F95-2237BDAC0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E3965-C11A-9A0A-1ADC-5A8ABE0EF8B2}"/>
              </a:ext>
            </a:extLst>
          </p:cNvPr>
          <p:cNvSpPr>
            <a:spLocks noGrp="1"/>
          </p:cNvSpPr>
          <p:nvPr>
            <p:ph type="sldNum" sz="quarter" idx="12"/>
          </p:nvPr>
        </p:nvSpPr>
        <p:spPr/>
        <p:txBody>
          <a:bodyPr/>
          <a:lstStyle/>
          <a:p>
            <a:fld id="{132ADEEE-4E2F-7E4D-AD5C-3802F603D4FC}" type="slidenum">
              <a:rPr lang="en-US" smtClean="0"/>
              <a:t>‹#›</a:t>
            </a:fld>
            <a:endParaRPr lang="en-US"/>
          </a:p>
        </p:txBody>
      </p:sp>
    </p:spTree>
    <p:extLst>
      <p:ext uri="{BB962C8B-B14F-4D97-AF65-F5344CB8AC3E}">
        <p14:creationId xmlns:p14="http://schemas.microsoft.com/office/powerpoint/2010/main" val="112151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2554F-FF1C-862C-D78F-4D5A612CE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3C7D52-5A91-8B10-A0F7-C6E78B329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84D1-B994-0A36-11A6-07F9C0A39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1C90B-6B61-E242-92EC-007BA6DE2F26}" type="datetimeFigureOut">
              <a:rPr lang="en-US" smtClean="0"/>
              <a:t>12/10/23</a:t>
            </a:fld>
            <a:endParaRPr lang="en-US"/>
          </a:p>
        </p:txBody>
      </p:sp>
      <p:sp>
        <p:nvSpPr>
          <p:cNvPr id="5" name="Footer Placeholder 4">
            <a:extLst>
              <a:ext uri="{FF2B5EF4-FFF2-40B4-BE49-F238E27FC236}">
                <a16:creationId xmlns:a16="http://schemas.microsoft.com/office/drawing/2014/main" id="{EB93F299-2358-0571-2E6F-B1B65D67BD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0AC588-8A7B-700F-C52F-CE703DFA4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ADEEE-4E2F-7E4D-AD5C-3802F603D4FC}" type="slidenum">
              <a:rPr lang="en-US" smtClean="0"/>
              <a:t>‹#›</a:t>
            </a:fld>
            <a:endParaRPr lang="en-US"/>
          </a:p>
        </p:txBody>
      </p:sp>
    </p:spTree>
    <p:extLst>
      <p:ext uri="{BB962C8B-B14F-4D97-AF65-F5344CB8AC3E}">
        <p14:creationId xmlns:p14="http://schemas.microsoft.com/office/powerpoint/2010/main" val="2589903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5022-D8F6-C3A6-56BB-053A0BD7F001}"/>
              </a:ext>
            </a:extLst>
          </p:cNvPr>
          <p:cNvSpPr>
            <a:spLocks noGrp="1"/>
          </p:cNvSpPr>
          <p:nvPr>
            <p:ph type="ctrTitle"/>
          </p:nvPr>
        </p:nvSpPr>
        <p:spPr/>
        <p:txBody>
          <a:bodyPr>
            <a:normAutofit fontScale="90000"/>
          </a:bodyPr>
          <a:lstStyle/>
          <a:p>
            <a:br>
              <a:rPr lang="en-US" sz="4400" b="0" i="0" u="none" strike="noStrike" dirty="0">
                <a:solidFill>
                  <a:srgbClr val="374151"/>
                </a:solidFill>
                <a:effectLst/>
                <a:latin typeface="Söhne"/>
              </a:rPr>
            </a:br>
            <a:br>
              <a:rPr lang="en-US" sz="4400" b="0" i="0" u="none" strike="noStrike" dirty="0">
                <a:solidFill>
                  <a:srgbClr val="374151"/>
                </a:solidFill>
                <a:effectLst/>
                <a:latin typeface="Söhne"/>
              </a:rPr>
            </a:br>
            <a:br>
              <a:rPr lang="en-US" sz="4400" b="0" i="0" u="none" strike="noStrike" dirty="0">
                <a:solidFill>
                  <a:srgbClr val="374151"/>
                </a:solidFill>
                <a:effectLst/>
                <a:latin typeface="Söhne"/>
              </a:rPr>
            </a:br>
            <a:r>
              <a:rPr lang="en-US" b="0" i="0" u="none" strike="noStrike" dirty="0">
                <a:solidFill>
                  <a:srgbClr val="374151"/>
                </a:solidFill>
                <a:effectLst/>
                <a:latin typeface="Söhne"/>
              </a:rPr>
              <a:t>Billionaires Statistics Analysis</a:t>
            </a:r>
            <a:br>
              <a:rPr lang="en-US" b="0" i="0" u="none" strike="noStrike" dirty="0">
                <a:solidFill>
                  <a:srgbClr val="374151"/>
                </a:solidFill>
                <a:effectLst/>
                <a:latin typeface="Söhne"/>
              </a:rPr>
            </a:br>
            <a:endParaRPr lang="en-US" dirty="0"/>
          </a:p>
        </p:txBody>
      </p:sp>
      <p:sp>
        <p:nvSpPr>
          <p:cNvPr id="3" name="Subtitle 2">
            <a:extLst>
              <a:ext uri="{FF2B5EF4-FFF2-40B4-BE49-F238E27FC236}">
                <a16:creationId xmlns:a16="http://schemas.microsoft.com/office/drawing/2014/main" id="{D9A4A529-A602-79E9-4753-944C272138C6}"/>
              </a:ext>
            </a:extLst>
          </p:cNvPr>
          <p:cNvSpPr>
            <a:spLocks noGrp="1"/>
          </p:cNvSpPr>
          <p:nvPr>
            <p:ph type="subTitle" idx="1"/>
          </p:nvPr>
        </p:nvSpPr>
        <p:spPr/>
        <p:txBody>
          <a:bodyPr/>
          <a:lstStyle/>
          <a:p>
            <a:r>
              <a:rPr lang="en-US" b="0" i="0" u="none" strike="noStrike" dirty="0">
                <a:solidFill>
                  <a:srgbClr val="374151"/>
                </a:solidFill>
                <a:effectLst/>
                <a:latin typeface="Söhne"/>
              </a:rPr>
              <a:t>Milestone 2 - Data Analysis and Predictive Modeling</a:t>
            </a:r>
            <a:endParaRPr lang="en-US" dirty="0"/>
          </a:p>
        </p:txBody>
      </p:sp>
      <p:sp>
        <p:nvSpPr>
          <p:cNvPr id="4" name="TextBox 3">
            <a:extLst>
              <a:ext uri="{FF2B5EF4-FFF2-40B4-BE49-F238E27FC236}">
                <a16:creationId xmlns:a16="http://schemas.microsoft.com/office/drawing/2014/main" id="{286470A7-C8A7-BA82-DEDC-10371C451BF6}"/>
              </a:ext>
            </a:extLst>
          </p:cNvPr>
          <p:cNvSpPr txBox="1"/>
          <p:nvPr/>
        </p:nvSpPr>
        <p:spPr>
          <a:xfrm>
            <a:off x="3624146" y="4861932"/>
            <a:ext cx="5754030" cy="369332"/>
          </a:xfrm>
          <a:prstGeom prst="rect">
            <a:avLst/>
          </a:prstGeom>
          <a:noFill/>
        </p:spPr>
        <p:txBody>
          <a:bodyPr wrap="square" rtlCol="0">
            <a:spAutoFit/>
          </a:bodyPr>
          <a:lstStyle/>
          <a:p>
            <a:r>
              <a:rPr lang="en-US" dirty="0"/>
              <a:t>                   Presented by: </a:t>
            </a:r>
            <a:r>
              <a:rPr lang="en-US" dirty="0" err="1"/>
              <a:t>Kolusu</a:t>
            </a:r>
            <a:r>
              <a:rPr lang="en-US" dirty="0"/>
              <a:t> Balaji</a:t>
            </a:r>
          </a:p>
        </p:txBody>
      </p:sp>
    </p:spTree>
    <p:extLst>
      <p:ext uri="{BB962C8B-B14F-4D97-AF65-F5344CB8AC3E}">
        <p14:creationId xmlns:p14="http://schemas.microsoft.com/office/powerpoint/2010/main" val="69311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980C6-C736-53D8-92E2-DDADC0735B0B}"/>
              </a:ext>
            </a:extLst>
          </p:cNvPr>
          <p:cNvSpPr>
            <a:spLocks noGrp="1"/>
          </p:cNvSpPr>
          <p:nvPr>
            <p:ph type="title"/>
          </p:nvPr>
        </p:nvSpPr>
        <p:spPr>
          <a:xfrm>
            <a:off x="793662" y="386930"/>
            <a:ext cx="10066122" cy="1298448"/>
          </a:xfrm>
        </p:spPr>
        <p:txBody>
          <a:bodyPr anchor="b">
            <a:normAutofit/>
          </a:bodyPr>
          <a:lstStyle/>
          <a:p>
            <a:r>
              <a:rPr lang="en-US" sz="4800" dirty="0"/>
              <a:t>Visualization</a:t>
            </a:r>
          </a:p>
        </p:txBody>
      </p:sp>
      <p:sp>
        <p:nvSpPr>
          <p:cNvPr id="4107" name="Rectangle 410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668DBCE2-82C9-B85E-04DA-950E13A5CB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5900"/>
          <a:stretch/>
        </p:blipFill>
        <p:spPr bwMode="auto">
          <a:xfrm>
            <a:off x="1572322" y="2484255"/>
            <a:ext cx="9489487" cy="3714244"/>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7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A47A6-5DED-16FE-AE76-C45C112DE1FB}"/>
              </a:ext>
            </a:extLst>
          </p:cNvPr>
          <p:cNvSpPr>
            <a:spLocks noGrp="1"/>
          </p:cNvSpPr>
          <p:nvPr>
            <p:ph type="title"/>
          </p:nvPr>
        </p:nvSpPr>
        <p:spPr>
          <a:xfrm>
            <a:off x="793662" y="386930"/>
            <a:ext cx="10066122" cy="1298448"/>
          </a:xfrm>
        </p:spPr>
        <p:txBody>
          <a:bodyPr anchor="b">
            <a:normAutofit/>
          </a:bodyPr>
          <a:lstStyle/>
          <a:p>
            <a:r>
              <a:rPr lang="en-US" sz="4800" b="1" i="0" u="none" strike="noStrike">
                <a:effectLst/>
                <a:latin typeface="Söhne"/>
              </a:rPr>
              <a:t>Linear Regression Model Evaluation:</a:t>
            </a:r>
            <a:endParaRPr lang="en-US" sz="480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78460-95AE-12B0-204F-B89BE65B6420}"/>
              </a:ext>
            </a:extLst>
          </p:cNvPr>
          <p:cNvSpPr>
            <a:spLocks noGrp="1"/>
          </p:cNvSpPr>
          <p:nvPr>
            <p:ph idx="1"/>
          </p:nvPr>
        </p:nvSpPr>
        <p:spPr>
          <a:xfrm>
            <a:off x="793661" y="2599509"/>
            <a:ext cx="4530898" cy="3639450"/>
          </a:xfrm>
        </p:spPr>
        <p:txBody>
          <a:bodyPr anchor="ctr">
            <a:normAutofit/>
          </a:bodyPr>
          <a:lstStyle/>
          <a:p>
            <a:pPr marL="0" indent="0">
              <a:buNone/>
            </a:pPr>
            <a:r>
              <a:rPr lang="en-US" sz="2000" b="1" i="0" u="none" strike="noStrike" dirty="0">
                <a:effectLst/>
                <a:latin typeface="Söhne"/>
              </a:rPr>
              <a:t>Purpose:</a:t>
            </a:r>
            <a:r>
              <a:rPr lang="en-US" sz="2000" b="0" i="0" u="none" strike="noStrike" dirty="0">
                <a:effectLst/>
                <a:latin typeface="Söhne"/>
              </a:rPr>
              <a:t> This part of the code builds a simple linear regression model to predict final net worth based on age. The Mean Squared Error (MSE) is calculated as a measure of how well the model performs. It helps in assessing the accuracy of the linear regression model.</a:t>
            </a:r>
          </a:p>
          <a:p>
            <a:pPr marL="0" indent="0">
              <a:buNone/>
            </a:pPr>
            <a:endParaRPr lang="en-US" sz="2000" dirty="0">
              <a:latin typeface="+mj-lt"/>
            </a:endParaRPr>
          </a:p>
          <a:p>
            <a:pPr marL="0" indent="0">
              <a:buNone/>
            </a:pPr>
            <a:r>
              <a:rPr lang="en-US" sz="1400" b="0" i="0" u="none" strike="noStrike" dirty="0">
                <a:solidFill>
                  <a:srgbClr val="212121"/>
                </a:solidFill>
                <a:effectLst/>
                <a:latin typeface="+mj-lt"/>
              </a:rPr>
              <a:t>Mean Squared Error: 300385817.05019385</a:t>
            </a:r>
            <a:endParaRPr lang="en-US" sz="2000" dirty="0">
              <a:latin typeface="+mj-lt"/>
            </a:endParaRPr>
          </a:p>
        </p:txBody>
      </p:sp>
      <p:pic>
        <p:nvPicPr>
          <p:cNvPr id="8" name="Picture 7">
            <a:extLst>
              <a:ext uri="{FF2B5EF4-FFF2-40B4-BE49-F238E27FC236}">
                <a16:creationId xmlns:a16="http://schemas.microsoft.com/office/drawing/2014/main" id="{642F507C-8A7B-45DD-4CAD-49595A23B36C}"/>
              </a:ext>
            </a:extLst>
          </p:cNvPr>
          <p:cNvPicPr>
            <a:picLocks noChangeAspect="1"/>
          </p:cNvPicPr>
          <p:nvPr/>
        </p:nvPicPr>
        <p:blipFill>
          <a:blip r:embed="rId2"/>
          <a:stretch>
            <a:fillRect/>
          </a:stretch>
        </p:blipFill>
        <p:spPr>
          <a:xfrm>
            <a:off x="5911532" y="3742658"/>
            <a:ext cx="5150277" cy="1197438"/>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27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C14C-3F1D-8A82-D66F-FD5A42B970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62D67B-F038-66ED-0A60-7AEC5934A2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17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3E41D-311D-B5C4-9648-97ADE6531E3D}"/>
              </a:ext>
            </a:extLst>
          </p:cNvPr>
          <p:cNvSpPr>
            <a:spLocks noGrp="1"/>
          </p:cNvSpPr>
          <p:nvPr>
            <p:ph type="title"/>
          </p:nvPr>
        </p:nvSpPr>
        <p:spPr>
          <a:xfrm>
            <a:off x="808638" y="386930"/>
            <a:ext cx="9236700" cy="1188950"/>
          </a:xfrm>
        </p:spPr>
        <p:txBody>
          <a:bodyPr anchor="b">
            <a:normAutofit/>
          </a:bodyPr>
          <a:lstStyle/>
          <a:p>
            <a:r>
              <a:rPr lang="en-US" sz="3800" b="1" i="0" u="none" strike="noStrike">
                <a:effectLst/>
                <a:latin typeface="Söhne"/>
              </a:rPr>
              <a:t>Overview</a:t>
            </a:r>
            <a:br>
              <a:rPr lang="en-US" sz="3800" b="1" i="0" u="none" strike="noStrike">
                <a:effectLst/>
                <a:latin typeface="Söhne"/>
              </a:rPr>
            </a:br>
            <a:endParaRPr lang="en-US" sz="3800"/>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3BADF1-965A-CDD1-3292-49E18AE41762}"/>
              </a:ext>
            </a:extLst>
          </p:cNvPr>
          <p:cNvSpPr>
            <a:spLocks noGrp="1"/>
          </p:cNvSpPr>
          <p:nvPr>
            <p:ph idx="1"/>
          </p:nvPr>
        </p:nvSpPr>
        <p:spPr>
          <a:xfrm>
            <a:off x="793660" y="2599509"/>
            <a:ext cx="10143668" cy="3435531"/>
          </a:xfrm>
        </p:spPr>
        <p:txBody>
          <a:bodyPr anchor="ctr">
            <a:normAutofit/>
          </a:bodyPr>
          <a:lstStyle/>
          <a:p>
            <a:r>
              <a:rPr lang="en-US" sz="2200">
                <a:latin typeface="Söhne"/>
              </a:rPr>
              <a:t>Description</a:t>
            </a:r>
            <a:r>
              <a:rPr lang="en-US" sz="2200" b="0" i="0" u="none" strike="noStrike">
                <a:effectLst/>
                <a:latin typeface="Söhne"/>
              </a:rPr>
              <a:t> : This dataset contains statistics on the world's billionaires, including information about their businesses, industries, and personal details. It provides insights into the wealth distribution, business sectors, and demographics of billionaires worldwide.</a:t>
            </a:r>
          </a:p>
          <a:p>
            <a:r>
              <a:rPr lang="en-US" sz="2200" i="0" u="none" strike="noStrike">
                <a:effectLst/>
                <a:latin typeface="Söhne"/>
              </a:rPr>
              <a:t>Importance</a:t>
            </a:r>
            <a:r>
              <a:rPr lang="en-US" sz="2200" b="1" i="0" u="none" strike="noStrike">
                <a:effectLst/>
                <a:latin typeface="Söhne"/>
              </a:rPr>
              <a:t>:</a:t>
            </a:r>
            <a:r>
              <a:rPr lang="en-US" sz="2200" b="0" i="0" u="none" strike="noStrike">
                <a:effectLst/>
                <a:latin typeface="Söhne"/>
              </a:rPr>
              <a:t> This dataset serves as a valuable resource for researchers, economists, and business analysts to gain profound insights into global wealth distribution, economic trends, and the characteristics of the world's most affluent individuals. The potential use cases offer a diverse range of analyses that can contribute to a better understanding of wealth dynamics and socioeconomic factors influencing billionaires worldwide.</a:t>
            </a:r>
            <a:endParaRPr lang="en-US" sz="2200"/>
          </a:p>
        </p:txBody>
      </p:sp>
    </p:spTree>
    <p:extLst>
      <p:ext uri="{BB962C8B-B14F-4D97-AF65-F5344CB8AC3E}">
        <p14:creationId xmlns:p14="http://schemas.microsoft.com/office/powerpoint/2010/main" val="336412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37120-F0BA-7CB8-95DF-6DB3E021BE42}"/>
              </a:ext>
            </a:extLst>
          </p:cNvPr>
          <p:cNvSpPr>
            <a:spLocks noGrp="1"/>
          </p:cNvSpPr>
          <p:nvPr>
            <p:ph type="title"/>
          </p:nvPr>
        </p:nvSpPr>
        <p:spPr>
          <a:xfrm>
            <a:off x="795528" y="386930"/>
            <a:ext cx="10141799" cy="1300554"/>
          </a:xfrm>
        </p:spPr>
        <p:txBody>
          <a:bodyPr vert="horz" lIns="91440" tIns="45720" rIns="91440" bIns="45720" rtlCol="0" anchor="b">
            <a:normAutofit/>
          </a:bodyPr>
          <a:lstStyle/>
          <a:p>
            <a:br>
              <a:rPr lang="en-US" sz="1900" kern="1200">
                <a:solidFill>
                  <a:schemeClr val="tx1"/>
                </a:solidFill>
                <a:latin typeface="+mj-lt"/>
                <a:ea typeface="+mj-ea"/>
                <a:cs typeface="+mj-cs"/>
              </a:rPr>
            </a:br>
            <a:r>
              <a:rPr lang="en-US" sz="1900" kern="1200">
                <a:solidFill>
                  <a:schemeClr val="tx1"/>
                </a:solidFill>
                <a:latin typeface="+mj-lt"/>
                <a:ea typeface="+mj-ea"/>
                <a:cs typeface="+mj-cs"/>
              </a:rPr>
              <a:t># Display the first few rows of the dataset</a:t>
            </a:r>
            <a:br>
              <a:rPr lang="en-US" sz="1900" kern="1200">
                <a:solidFill>
                  <a:schemeClr val="tx1"/>
                </a:solidFill>
                <a:latin typeface="+mj-lt"/>
                <a:ea typeface="+mj-ea"/>
                <a:cs typeface="+mj-cs"/>
              </a:rPr>
            </a:br>
            <a:r>
              <a:rPr lang="en-US" sz="1900" kern="1200">
                <a:solidFill>
                  <a:schemeClr val="tx1"/>
                </a:solidFill>
                <a:latin typeface="+mj-lt"/>
                <a:ea typeface="+mj-ea"/>
                <a:cs typeface="+mj-cs"/>
              </a:rPr>
              <a:t>df.head()</a:t>
            </a:r>
            <a:br>
              <a:rPr lang="en-US" sz="1900" kern="1200">
                <a:solidFill>
                  <a:schemeClr val="tx1"/>
                </a:solidFill>
                <a:latin typeface="+mj-lt"/>
                <a:ea typeface="+mj-ea"/>
                <a:cs typeface="+mj-cs"/>
              </a:rPr>
            </a:br>
            <a:endParaRPr lang="en-US" sz="1900" kern="120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screenshot of a computer&#10;&#10;Description automatically generated">
            <a:extLst>
              <a:ext uri="{FF2B5EF4-FFF2-40B4-BE49-F238E27FC236}">
                <a16:creationId xmlns:a16="http://schemas.microsoft.com/office/drawing/2014/main" id="{15F7A73F-3A68-60DE-E3B8-A9A17EE2E8B0}"/>
              </a:ext>
            </a:extLst>
          </p:cNvPr>
          <p:cNvPicPr>
            <a:picLocks noGrp="1" noChangeAspect="1"/>
          </p:cNvPicPr>
          <p:nvPr>
            <p:ph idx="1"/>
          </p:nvPr>
        </p:nvPicPr>
        <p:blipFill>
          <a:blip r:embed="rId2"/>
          <a:stretch>
            <a:fillRect/>
          </a:stretch>
        </p:blipFill>
        <p:spPr>
          <a:xfrm>
            <a:off x="635295" y="2862506"/>
            <a:ext cx="5150277" cy="3038662"/>
          </a:xfrm>
          <a:prstGeom prst="rect">
            <a:avLst/>
          </a:prstGeom>
        </p:spPr>
      </p:pic>
      <p:sp>
        <p:nvSpPr>
          <p:cNvPr id="17" name="TextBox 16">
            <a:extLst>
              <a:ext uri="{FF2B5EF4-FFF2-40B4-BE49-F238E27FC236}">
                <a16:creationId xmlns:a16="http://schemas.microsoft.com/office/drawing/2014/main" id="{B364714F-FF01-6460-5120-80AD593369FD}"/>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u="none" strike="noStrike" dirty="0">
                <a:effectLst/>
              </a:rPr>
              <a:t>This code selects specific columns that are considered important based on the provided information and displays the </a:t>
            </a:r>
            <a:r>
              <a:rPr lang="en-US" sz="2000" b="0" i="0" u="none" strike="noStrike" dirty="0" err="1">
                <a:effectLst/>
              </a:rPr>
              <a:t>subsetted</a:t>
            </a:r>
            <a:r>
              <a:rPr lang="en-US" sz="2000" b="0" i="0" u="none" strike="noStrike" dirty="0">
                <a:effectLst/>
              </a:rPr>
              <a:t> </a:t>
            </a:r>
            <a:r>
              <a:rPr lang="en-US" sz="2000" b="0" i="0" u="none" strike="noStrike" dirty="0" err="1">
                <a:effectLst/>
              </a:rPr>
              <a:t>dataframe</a:t>
            </a:r>
            <a:r>
              <a:rPr lang="en-US" sz="2000" b="0" i="0" u="none" strike="noStrike" dirty="0">
                <a:effectLst/>
              </a:rPr>
              <a:t>. Adjust the list of </a:t>
            </a:r>
            <a:r>
              <a:rPr lang="en-US" sz="2000" dirty="0" err="1"/>
              <a:t>important_columns</a:t>
            </a:r>
            <a:r>
              <a:rPr lang="en-US" sz="2000" b="0" i="0" u="none" strike="noStrike" dirty="0">
                <a:effectLst/>
              </a:rPr>
              <a:t> as needed for </a:t>
            </a:r>
            <a:r>
              <a:rPr lang="en-US" sz="2000" dirty="0"/>
              <a:t>the</a:t>
            </a:r>
            <a:r>
              <a:rPr lang="en-US" sz="2000" b="0" i="0" u="none" strike="noStrike" dirty="0">
                <a:effectLst/>
              </a:rPr>
              <a:t> analysis.</a:t>
            </a:r>
            <a:endParaRPr lang="en-US" sz="2000" dirty="0"/>
          </a:p>
        </p:txBody>
      </p:sp>
      <p:sp>
        <p:nvSpPr>
          <p:cNvPr id="28" name="Rectangle 2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17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5580F-95AA-5FDA-D78D-FC39AE282C3E}"/>
              </a:ext>
            </a:extLst>
          </p:cNvPr>
          <p:cNvSpPr>
            <a:spLocks noGrp="1"/>
          </p:cNvSpPr>
          <p:nvPr>
            <p:ph type="title"/>
          </p:nvPr>
        </p:nvSpPr>
        <p:spPr>
          <a:xfrm>
            <a:off x="793662" y="386930"/>
            <a:ext cx="10066122" cy="1298448"/>
          </a:xfrm>
        </p:spPr>
        <p:txBody>
          <a:bodyPr anchor="b">
            <a:normAutofit/>
          </a:bodyPr>
          <a:lstStyle/>
          <a:p>
            <a:r>
              <a:rPr lang="en-US" sz="4800" b="1" i="0" u="none" strike="noStrike" dirty="0">
                <a:effectLst/>
                <a:latin typeface="Söhne"/>
              </a:rPr>
              <a:t>Handling Missing Values:</a:t>
            </a:r>
            <a:endParaRPr lang="en-US" sz="4800" dirty="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3D55C2-38F9-EB32-1247-24E54907E8C9}"/>
              </a:ext>
            </a:extLst>
          </p:cNvPr>
          <p:cNvSpPr>
            <a:spLocks noGrp="1"/>
          </p:cNvSpPr>
          <p:nvPr>
            <p:ph idx="1"/>
          </p:nvPr>
        </p:nvSpPr>
        <p:spPr>
          <a:xfrm>
            <a:off x="793661" y="2599509"/>
            <a:ext cx="4530898" cy="3639450"/>
          </a:xfrm>
        </p:spPr>
        <p:txBody>
          <a:bodyPr anchor="ctr">
            <a:normAutofit/>
          </a:bodyPr>
          <a:lstStyle/>
          <a:p>
            <a:pPr marL="0" indent="0">
              <a:buNone/>
            </a:pPr>
            <a:endParaRPr lang="en-US" sz="2000" b="1" i="0" u="none" strike="noStrike">
              <a:effectLst/>
              <a:latin typeface="Söhne"/>
            </a:endParaRPr>
          </a:p>
          <a:p>
            <a:pPr marL="0" indent="0">
              <a:buNone/>
            </a:pPr>
            <a:endParaRPr lang="en-US" sz="2000" b="1">
              <a:latin typeface="Söhne"/>
            </a:endParaRPr>
          </a:p>
          <a:p>
            <a:pPr marL="0" indent="0">
              <a:buNone/>
            </a:pPr>
            <a:endParaRPr lang="en-US" sz="2000" b="1" i="0" u="none" strike="noStrike">
              <a:effectLst/>
              <a:latin typeface="Söhne"/>
            </a:endParaRPr>
          </a:p>
          <a:p>
            <a:pPr marL="0" indent="0">
              <a:buNone/>
            </a:pPr>
            <a:endParaRPr lang="en-US" sz="2000" b="1">
              <a:latin typeface="Söhne"/>
            </a:endParaRPr>
          </a:p>
          <a:p>
            <a:pPr marL="0" indent="0">
              <a:buNone/>
            </a:pPr>
            <a:r>
              <a:rPr lang="en-US" sz="2000" b="1" i="0" u="none" strike="noStrike">
                <a:effectLst/>
                <a:latin typeface="Söhne"/>
              </a:rPr>
              <a:t>Purpose:</a:t>
            </a:r>
            <a:r>
              <a:rPr lang="en-US" sz="2000" b="0" i="0" u="none" strike="noStrike">
                <a:effectLst/>
                <a:latin typeface="Söhne"/>
              </a:rPr>
              <a:t> This line of code is aimed at the 'gdp_country' column. It replaces any characters that represent currency symbols ('$') with an empty string, using regular expression ('[$,]'). Afterward, it converts the resulting values to float data type.</a:t>
            </a:r>
          </a:p>
          <a:p>
            <a:pPr marL="0" indent="0">
              <a:buNone/>
            </a:pPr>
            <a:endParaRPr lang="en-US" sz="2000"/>
          </a:p>
        </p:txBody>
      </p:sp>
      <p:pic>
        <p:nvPicPr>
          <p:cNvPr id="5" name="Picture 4" descr="A black rectangle with white text&#10;&#10;Description automatically generated">
            <a:extLst>
              <a:ext uri="{FF2B5EF4-FFF2-40B4-BE49-F238E27FC236}">
                <a16:creationId xmlns:a16="http://schemas.microsoft.com/office/drawing/2014/main" id="{92942DBC-21AC-80CC-7649-B80E6E777A33}"/>
              </a:ext>
            </a:extLst>
          </p:cNvPr>
          <p:cNvPicPr>
            <a:picLocks noChangeAspect="1"/>
          </p:cNvPicPr>
          <p:nvPr/>
        </p:nvPicPr>
        <p:blipFill>
          <a:blip r:embed="rId2"/>
          <a:stretch>
            <a:fillRect/>
          </a:stretch>
        </p:blipFill>
        <p:spPr>
          <a:xfrm>
            <a:off x="5911532" y="3910041"/>
            <a:ext cx="5150277" cy="862671"/>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23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3F66-0C4E-3499-3E47-4096D365EA23}"/>
              </a:ext>
            </a:extLst>
          </p:cNvPr>
          <p:cNvSpPr>
            <a:spLocks noGrp="1"/>
          </p:cNvSpPr>
          <p:nvPr>
            <p:ph type="title"/>
          </p:nvPr>
        </p:nvSpPr>
        <p:spPr>
          <a:xfrm>
            <a:off x="795528" y="386930"/>
            <a:ext cx="10141799" cy="1300554"/>
          </a:xfrm>
        </p:spPr>
        <p:txBody>
          <a:bodyPr anchor="b">
            <a:normAutofit/>
          </a:bodyPr>
          <a:lstStyle/>
          <a:p>
            <a:r>
              <a:rPr lang="en-US" b="1" i="0" u="none" strike="noStrike">
                <a:effectLst/>
                <a:latin typeface="Söhne"/>
              </a:rPr>
              <a:t>Label Encoding for Categorical Variables:</a:t>
            </a:r>
            <a:endParaRPr lang="en-US"/>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10;&#10;Description automatically generated">
            <a:extLst>
              <a:ext uri="{FF2B5EF4-FFF2-40B4-BE49-F238E27FC236}">
                <a16:creationId xmlns:a16="http://schemas.microsoft.com/office/drawing/2014/main" id="{6EFB454D-3391-F616-99DD-7A61A02809DE}"/>
              </a:ext>
            </a:extLst>
          </p:cNvPr>
          <p:cNvPicPr>
            <a:picLocks noChangeAspect="1"/>
          </p:cNvPicPr>
          <p:nvPr/>
        </p:nvPicPr>
        <p:blipFill>
          <a:blip r:embed="rId2"/>
          <a:stretch>
            <a:fillRect/>
          </a:stretch>
        </p:blipFill>
        <p:spPr>
          <a:xfrm>
            <a:off x="281977" y="3283527"/>
            <a:ext cx="6004206" cy="1828800"/>
          </a:xfrm>
          <a:prstGeom prst="rect">
            <a:avLst/>
          </a:prstGeom>
        </p:spPr>
      </p:pic>
      <p:sp>
        <p:nvSpPr>
          <p:cNvPr id="9" name="Content Placeholder 8">
            <a:extLst>
              <a:ext uri="{FF2B5EF4-FFF2-40B4-BE49-F238E27FC236}">
                <a16:creationId xmlns:a16="http://schemas.microsoft.com/office/drawing/2014/main" id="{0335C14A-85C5-3FF3-4F34-153A84CEB402}"/>
              </a:ext>
            </a:extLst>
          </p:cNvPr>
          <p:cNvSpPr>
            <a:spLocks noGrp="1"/>
          </p:cNvSpPr>
          <p:nvPr>
            <p:ph idx="1"/>
          </p:nvPr>
        </p:nvSpPr>
        <p:spPr>
          <a:xfrm>
            <a:off x="6406429" y="2599509"/>
            <a:ext cx="4530898" cy="3639450"/>
          </a:xfrm>
        </p:spPr>
        <p:txBody>
          <a:bodyPr anchor="ctr">
            <a:normAutofit/>
          </a:bodyPr>
          <a:lstStyle/>
          <a:p>
            <a:pPr marL="0" indent="0">
              <a:buNone/>
            </a:pPr>
            <a:r>
              <a:rPr lang="en-US" sz="1400" b="1" i="0" u="none" strike="noStrike" dirty="0">
                <a:solidFill>
                  <a:srgbClr val="374151"/>
                </a:solidFill>
                <a:effectLst/>
              </a:rPr>
              <a:t>Purpose:</a:t>
            </a:r>
            <a:r>
              <a:rPr lang="en-US" sz="1400" b="0" i="0" u="none" strike="noStrike" dirty="0">
                <a:solidFill>
                  <a:srgbClr val="374151"/>
                </a:solidFill>
                <a:effectLst/>
              </a:rPr>
              <a:t> This part of the code utilizes the </a:t>
            </a:r>
            <a:r>
              <a:rPr lang="en-US" sz="1400" b="0" i="0" u="none" strike="noStrike" dirty="0" err="1">
                <a:solidFill>
                  <a:srgbClr val="374151"/>
                </a:solidFill>
                <a:effectLst/>
              </a:rPr>
              <a:t>LabelEncoder</a:t>
            </a:r>
            <a:r>
              <a:rPr lang="en-US" sz="1400" b="0" i="0" u="none" strike="noStrike" dirty="0">
                <a:solidFill>
                  <a:srgbClr val="374151"/>
                </a:solidFill>
                <a:effectLst/>
              </a:rPr>
              <a:t> from scikit-learn to encode categorical variables into numerical format. It transforms the '</a:t>
            </a:r>
            <a:r>
              <a:rPr lang="en-US" sz="1400" b="0" i="0" u="none" strike="noStrike" dirty="0" err="1">
                <a:solidFill>
                  <a:srgbClr val="374151"/>
                </a:solidFill>
                <a:effectLst/>
              </a:rPr>
              <a:t>selfMade</a:t>
            </a:r>
            <a:r>
              <a:rPr lang="en-US" sz="1400" b="0" i="0" u="none" strike="noStrike" dirty="0">
                <a:solidFill>
                  <a:srgbClr val="374151"/>
                </a:solidFill>
                <a:effectLst/>
              </a:rPr>
              <a:t>' and 'gender' columns into numerical representations.</a:t>
            </a:r>
          </a:p>
          <a:p>
            <a:pPr marL="0" indent="0">
              <a:buNone/>
            </a:pPr>
            <a:endParaRPr lang="en-US" sz="2000" dirty="0"/>
          </a:p>
        </p:txBody>
      </p:sp>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57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CEC00-0927-8EF6-049A-5F68ADCDA916}"/>
              </a:ext>
            </a:extLst>
          </p:cNvPr>
          <p:cNvSpPr>
            <a:spLocks noGrp="1"/>
          </p:cNvSpPr>
          <p:nvPr>
            <p:ph type="title"/>
          </p:nvPr>
        </p:nvSpPr>
        <p:spPr>
          <a:xfrm>
            <a:off x="793662" y="386930"/>
            <a:ext cx="10066122" cy="1298448"/>
          </a:xfrm>
        </p:spPr>
        <p:txBody>
          <a:bodyPr anchor="b">
            <a:normAutofit/>
          </a:bodyPr>
          <a:lstStyle/>
          <a:p>
            <a:r>
              <a:rPr lang="en-US" sz="4800" b="1" i="0" u="none" strike="noStrike">
                <a:effectLst/>
                <a:latin typeface="Söhne"/>
              </a:rPr>
              <a:t>Initial Data Analysis</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31549F-7B4B-5583-50DD-709D483E9466}"/>
              </a:ext>
            </a:extLst>
          </p:cNvPr>
          <p:cNvSpPr>
            <a:spLocks noGrp="1"/>
          </p:cNvSpPr>
          <p:nvPr>
            <p:ph idx="1"/>
          </p:nvPr>
        </p:nvSpPr>
        <p:spPr>
          <a:xfrm>
            <a:off x="793661" y="2599509"/>
            <a:ext cx="4530898" cy="3639450"/>
          </a:xfrm>
        </p:spPr>
        <p:txBody>
          <a:bodyPr anchor="ctr">
            <a:normAutofit/>
          </a:bodyPr>
          <a:lstStyle/>
          <a:p>
            <a:pPr>
              <a:buFont typeface="+mj-lt"/>
              <a:buAutoNum type="arabicPeriod"/>
            </a:pPr>
            <a:r>
              <a:rPr lang="en-US" sz="2000" i="0" u="none" strike="noStrike">
                <a:effectLst/>
                <a:latin typeface="Söhne"/>
              </a:rPr>
              <a:t>Scatter Plot for Clustering</a:t>
            </a:r>
            <a:r>
              <a:rPr lang="en-US" sz="2000" b="1" i="0" u="none" strike="noStrike">
                <a:effectLst/>
                <a:latin typeface="Söhne"/>
              </a:rPr>
              <a:t>:</a:t>
            </a:r>
          </a:p>
          <a:p>
            <a:pPr marL="0" indent="0">
              <a:buNone/>
            </a:pPr>
            <a:r>
              <a:rPr lang="en-US" sz="2000" i="0" u="none" strike="noStrike">
                <a:effectLst/>
                <a:latin typeface="Söhne"/>
              </a:rPr>
              <a:t>Purpose</a:t>
            </a:r>
            <a:r>
              <a:rPr lang="en-US" sz="2000" b="1" i="0" u="none" strike="noStrike">
                <a:effectLst/>
                <a:latin typeface="Söhne"/>
              </a:rPr>
              <a:t>:</a:t>
            </a:r>
            <a:r>
              <a:rPr lang="en-US" sz="2000" b="0" i="0" u="none" strike="noStrike">
                <a:effectLst/>
                <a:latin typeface="Söhne"/>
              </a:rPr>
              <a:t> This scatter plot visualizes clusters of billionaires based on their age and net worth. Each point represents a billionaire, colored according to the cluster they belong to. The purpose is to identify patterns or groups of billionaires with similar characteristics.</a:t>
            </a:r>
          </a:p>
          <a:p>
            <a:pPr marL="0" indent="0">
              <a:buNone/>
            </a:pPr>
            <a:endParaRPr lang="en-US" sz="2000" b="0" i="0" u="none" strike="noStrike">
              <a:effectLst/>
              <a:latin typeface="Söhne"/>
            </a:endParaRPr>
          </a:p>
          <a:p>
            <a:endParaRPr lang="en-US" sz="2000"/>
          </a:p>
        </p:txBody>
      </p:sp>
      <p:pic>
        <p:nvPicPr>
          <p:cNvPr id="5" name="Picture 4">
            <a:extLst>
              <a:ext uri="{FF2B5EF4-FFF2-40B4-BE49-F238E27FC236}">
                <a16:creationId xmlns:a16="http://schemas.microsoft.com/office/drawing/2014/main" id="{8E76243A-C834-9D8D-EDFB-E6B418305040}"/>
              </a:ext>
            </a:extLst>
          </p:cNvPr>
          <p:cNvPicPr>
            <a:picLocks noChangeAspect="1"/>
          </p:cNvPicPr>
          <p:nvPr/>
        </p:nvPicPr>
        <p:blipFill>
          <a:blip r:embed="rId2"/>
          <a:stretch>
            <a:fillRect/>
          </a:stretch>
        </p:blipFill>
        <p:spPr>
          <a:xfrm>
            <a:off x="5911532" y="3749095"/>
            <a:ext cx="5150277" cy="118456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9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5AFFE-FEBC-45F4-FEB1-CAF1D66A1601}"/>
              </a:ext>
            </a:extLst>
          </p:cNvPr>
          <p:cNvSpPr>
            <a:spLocks noGrp="1"/>
          </p:cNvSpPr>
          <p:nvPr>
            <p:ph type="title"/>
          </p:nvPr>
        </p:nvSpPr>
        <p:spPr>
          <a:xfrm>
            <a:off x="793662" y="386930"/>
            <a:ext cx="10066122" cy="1298448"/>
          </a:xfrm>
        </p:spPr>
        <p:txBody>
          <a:bodyPr anchor="b">
            <a:normAutofit/>
          </a:bodyPr>
          <a:lstStyle/>
          <a:p>
            <a:r>
              <a:rPr lang="en-US" sz="4800" dirty="0"/>
              <a:t>Visualization</a:t>
            </a:r>
          </a:p>
        </p:txBody>
      </p:sp>
      <p:sp>
        <p:nvSpPr>
          <p:cNvPr id="3083" name="Rectangle 308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graph with numbers and dots&#10;&#10;Description automatically generated">
            <a:extLst>
              <a:ext uri="{FF2B5EF4-FFF2-40B4-BE49-F238E27FC236}">
                <a16:creationId xmlns:a16="http://schemas.microsoft.com/office/drawing/2014/main" id="{F71CB74D-8C52-7C26-38BF-857C47D716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86722" y="2442118"/>
            <a:ext cx="6079989" cy="3307482"/>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10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1EE84-5C87-F1DE-6967-44D67B098149}"/>
              </a:ext>
            </a:extLst>
          </p:cNvPr>
          <p:cNvSpPr>
            <a:spLocks noGrp="1"/>
          </p:cNvSpPr>
          <p:nvPr>
            <p:ph type="title"/>
          </p:nvPr>
        </p:nvSpPr>
        <p:spPr>
          <a:xfrm>
            <a:off x="793662" y="386930"/>
            <a:ext cx="10066122" cy="1298448"/>
          </a:xfrm>
        </p:spPr>
        <p:txBody>
          <a:bodyPr anchor="b">
            <a:normAutofit/>
          </a:bodyPr>
          <a:lstStyle/>
          <a:p>
            <a:r>
              <a:rPr lang="en-US" sz="4800" b="1" i="0" u="none" strike="noStrike">
                <a:effectLst/>
                <a:latin typeface="Söhne"/>
              </a:rPr>
              <a:t>Line Chart for Trends Over Time:</a:t>
            </a:r>
            <a:endParaRPr lang="en-US"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65B216A-6B53-8AB8-4702-B85402D65545}"/>
              </a:ext>
            </a:extLst>
          </p:cNvPr>
          <p:cNvSpPr>
            <a:spLocks noGrp="1"/>
          </p:cNvSpPr>
          <p:nvPr>
            <p:ph idx="1"/>
          </p:nvPr>
        </p:nvSpPr>
        <p:spPr>
          <a:xfrm>
            <a:off x="793661" y="2599509"/>
            <a:ext cx="4530898" cy="3639450"/>
          </a:xfrm>
        </p:spPr>
        <p:txBody>
          <a:bodyPr anchor="ctr">
            <a:normAutofit/>
          </a:bodyPr>
          <a:lstStyle/>
          <a:p>
            <a:r>
              <a:rPr lang="en-US" sz="1400" b="1" i="0" u="none" strike="noStrike" dirty="0">
                <a:solidFill>
                  <a:srgbClr val="374151"/>
                </a:solidFill>
                <a:effectLst/>
                <a:latin typeface="Söhne"/>
              </a:rPr>
              <a:t>Purpose:</a:t>
            </a:r>
            <a:r>
              <a:rPr lang="en-US" sz="1400" b="0" i="0" u="none" strike="noStrike" dirty="0">
                <a:solidFill>
                  <a:srgbClr val="374151"/>
                </a:solidFill>
                <a:effectLst/>
                <a:latin typeface="Söhne"/>
              </a:rPr>
              <a:t> This line chart illustrates the average net worth of billionaires over time. By grouping the data based on the year, it helps to identify trends or patterns in the wealth accumulation of billionaires across different years.</a:t>
            </a:r>
          </a:p>
          <a:p>
            <a:endParaRPr lang="en-US" sz="2000" dirty="0"/>
          </a:p>
        </p:txBody>
      </p:sp>
      <p:pic>
        <p:nvPicPr>
          <p:cNvPr id="6" name="Content Placeholder 4" descr="A black screen with green text&#10;&#10;Description automatically generated">
            <a:extLst>
              <a:ext uri="{FF2B5EF4-FFF2-40B4-BE49-F238E27FC236}">
                <a16:creationId xmlns:a16="http://schemas.microsoft.com/office/drawing/2014/main" id="{745BA720-ED2C-92D2-19D5-91DF1F78E70C}"/>
              </a:ext>
            </a:extLst>
          </p:cNvPr>
          <p:cNvPicPr>
            <a:picLocks noChangeAspect="1"/>
          </p:cNvPicPr>
          <p:nvPr/>
        </p:nvPicPr>
        <p:blipFill>
          <a:blip r:embed="rId2"/>
          <a:stretch>
            <a:fillRect/>
          </a:stretch>
        </p:blipFill>
        <p:spPr>
          <a:xfrm>
            <a:off x="5911532" y="3819912"/>
            <a:ext cx="5150277" cy="1042930"/>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18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4988B-F0C3-5C59-D995-2A0B52E553CA}"/>
              </a:ext>
            </a:extLst>
          </p:cNvPr>
          <p:cNvSpPr>
            <a:spLocks noGrp="1"/>
          </p:cNvSpPr>
          <p:nvPr>
            <p:ph type="title"/>
          </p:nvPr>
        </p:nvSpPr>
        <p:spPr>
          <a:xfrm>
            <a:off x="793662" y="386930"/>
            <a:ext cx="10066122" cy="1298448"/>
          </a:xfrm>
        </p:spPr>
        <p:txBody>
          <a:bodyPr anchor="b">
            <a:normAutofit/>
          </a:bodyPr>
          <a:lstStyle/>
          <a:p>
            <a:r>
              <a:rPr lang="en-US" sz="4800" b="1" i="0" u="none" strike="noStrike">
                <a:effectLst/>
                <a:latin typeface="Söhne"/>
              </a:rPr>
              <a:t>Heatmap for Correlation Matrix:</a:t>
            </a:r>
            <a:endParaRPr lang="en-US" sz="480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5027C15-5819-D5F6-D90F-16AFE43B75C9}"/>
              </a:ext>
            </a:extLst>
          </p:cNvPr>
          <p:cNvSpPr>
            <a:spLocks noGrp="1"/>
          </p:cNvSpPr>
          <p:nvPr>
            <p:ph idx="1"/>
          </p:nvPr>
        </p:nvSpPr>
        <p:spPr>
          <a:xfrm>
            <a:off x="793661" y="2599509"/>
            <a:ext cx="4530898" cy="3639450"/>
          </a:xfrm>
        </p:spPr>
        <p:txBody>
          <a:bodyPr anchor="ctr">
            <a:normAutofit/>
          </a:bodyPr>
          <a:lstStyle/>
          <a:p>
            <a:pPr marL="0" indent="0">
              <a:buNone/>
            </a:pPr>
            <a:r>
              <a:rPr lang="en-US" sz="1400" b="1" i="0" u="none" strike="noStrike" dirty="0">
                <a:solidFill>
                  <a:srgbClr val="374151"/>
                </a:solidFill>
                <a:effectLst/>
                <a:latin typeface="Söhne"/>
              </a:rPr>
              <a:t>Purpose:</a:t>
            </a:r>
            <a:r>
              <a:rPr lang="en-US" sz="1400" b="0" i="0" u="none" strike="noStrike" dirty="0">
                <a:solidFill>
                  <a:srgbClr val="374151"/>
                </a:solidFill>
                <a:effectLst/>
                <a:latin typeface="Söhne"/>
              </a:rPr>
              <a:t> The heatmap displays the correlation matrix of selected features (age, </a:t>
            </a:r>
            <a:r>
              <a:rPr lang="en-US" sz="1400" b="0" i="0" u="none" strike="noStrike" dirty="0" err="1">
                <a:solidFill>
                  <a:srgbClr val="374151"/>
                </a:solidFill>
                <a:effectLst/>
                <a:latin typeface="Söhne"/>
              </a:rPr>
              <a:t>finalWorth</a:t>
            </a:r>
            <a:r>
              <a:rPr lang="en-US" sz="1400" b="0" i="0" u="none" strike="noStrike" dirty="0">
                <a:solidFill>
                  <a:srgbClr val="374151"/>
                </a:solidFill>
                <a:effectLst/>
                <a:latin typeface="Söhne"/>
              </a:rPr>
              <a:t>, </a:t>
            </a:r>
            <a:r>
              <a:rPr lang="en-US" sz="1400" b="0" i="0" u="none" strike="noStrike" dirty="0" err="1">
                <a:solidFill>
                  <a:srgbClr val="374151"/>
                </a:solidFill>
                <a:effectLst/>
                <a:latin typeface="Söhne"/>
              </a:rPr>
              <a:t>selfMade</a:t>
            </a:r>
            <a:r>
              <a:rPr lang="en-US" sz="1400" b="0" i="0" u="none" strike="noStrike" dirty="0">
                <a:solidFill>
                  <a:srgbClr val="374151"/>
                </a:solidFill>
                <a:effectLst/>
                <a:latin typeface="Söhne"/>
              </a:rPr>
              <a:t>, gender, </a:t>
            </a:r>
            <a:r>
              <a:rPr lang="en-US" sz="1400" b="0" i="0" u="none" strike="noStrike" dirty="0" err="1">
                <a:solidFill>
                  <a:srgbClr val="374151"/>
                </a:solidFill>
                <a:effectLst/>
                <a:latin typeface="Söhne"/>
              </a:rPr>
              <a:t>population_country</a:t>
            </a:r>
            <a:r>
              <a:rPr lang="en-US" sz="1400" b="0" i="0" u="none" strike="noStrike" dirty="0">
                <a:solidFill>
                  <a:srgbClr val="374151"/>
                </a:solidFill>
                <a:effectLst/>
                <a:latin typeface="Söhne"/>
              </a:rPr>
              <a:t>, </a:t>
            </a:r>
            <a:r>
              <a:rPr lang="en-US" sz="1400" b="0" i="0" u="none" strike="noStrike" dirty="0" err="1">
                <a:solidFill>
                  <a:srgbClr val="374151"/>
                </a:solidFill>
                <a:effectLst/>
                <a:latin typeface="Söhne"/>
              </a:rPr>
              <a:t>gdp_country</a:t>
            </a:r>
            <a:r>
              <a:rPr lang="en-US" sz="1400" b="0" i="0" u="none" strike="noStrike" dirty="0">
                <a:solidFill>
                  <a:srgbClr val="374151"/>
                </a:solidFill>
                <a:effectLst/>
                <a:latin typeface="Söhne"/>
              </a:rPr>
              <a:t>). It helps identify relationships and correlations between these features. Strong correlations (positive or negative) are highlighted.</a:t>
            </a:r>
          </a:p>
          <a:p>
            <a:pPr marL="0" indent="0">
              <a:buNone/>
            </a:pPr>
            <a:endParaRPr lang="en-US" sz="2000" dirty="0"/>
          </a:p>
        </p:txBody>
      </p:sp>
      <p:pic>
        <p:nvPicPr>
          <p:cNvPr id="5" name="Content Placeholder 4" descr="A screen shot of a computer code&#10;&#10;Description automatically generated">
            <a:extLst>
              <a:ext uri="{FF2B5EF4-FFF2-40B4-BE49-F238E27FC236}">
                <a16:creationId xmlns:a16="http://schemas.microsoft.com/office/drawing/2014/main" id="{8D6D08C4-5397-8130-234F-FA6B24FED327}"/>
              </a:ext>
            </a:extLst>
          </p:cNvPr>
          <p:cNvPicPr>
            <a:picLocks noChangeAspect="1"/>
          </p:cNvPicPr>
          <p:nvPr/>
        </p:nvPicPr>
        <p:blipFill>
          <a:blip r:embed="rId2"/>
          <a:stretch>
            <a:fillRect/>
          </a:stretch>
        </p:blipFill>
        <p:spPr>
          <a:xfrm>
            <a:off x="5911532" y="3607463"/>
            <a:ext cx="5150277" cy="1467828"/>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39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487</Words>
  <Application>Microsoft Macintosh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   Billionaires Statistics Analysis </vt:lpstr>
      <vt:lpstr>Overview </vt:lpstr>
      <vt:lpstr> # Display the first few rows of the dataset df.head() </vt:lpstr>
      <vt:lpstr>Handling Missing Values:</vt:lpstr>
      <vt:lpstr>Label Encoding for Categorical Variables:</vt:lpstr>
      <vt:lpstr>Initial Data Analysis</vt:lpstr>
      <vt:lpstr>Visualization</vt:lpstr>
      <vt:lpstr>Line Chart for Trends Over Time:</vt:lpstr>
      <vt:lpstr>Heatmap for Correlation Matrix:</vt:lpstr>
      <vt:lpstr>Visualization</vt:lpstr>
      <vt:lpstr>Linear Regression 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Billionaires Statistics Analysis </dc:title>
  <dc:creator>Kolusu, Balaji</dc:creator>
  <cp:lastModifiedBy>Kolusu, Balaji</cp:lastModifiedBy>
  <cp:revision>1</cp:revision>
  <dcterms:created xsi:type="dcterms:W3CDTF">2023-12-10T21:59:27Z</dcterms:created>
  <dcterms:modified xsi:type="dcterms:W3CDTF">2023-12-11T00:30:09Z</dcterms:modified>
</cp:coreProperties>
</file>