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embedTrueTypeFonts="1" saveSubsetFonts="1" strictFirstAndLastChars="0">
  <p:sldMasterIdLst>
    <p:sldMasterId id="2147483648" r:id="rId1"/>
  </p:sldMasterIdLst>
  <p:notesMasterIdLst>
    <p:notesMasterId r:id="rId14"/>
  </p:notesMasterIdLst>
  <p:sldIdLst>
    <p:sldId id="256" r:id="rId4"/>
    <p:sldId id="257" r:id="rId5"/>
    <p:sldId id="258" r:id="rId6"/>
    <p:sldId id="259" r:id="rId7"/>
    <p:sldId id="260" r:id="rId8"/>
    <p:sldId id="261" r:id="rId9"/>
    <p:sldId id="262" r:id="rId10"/>
    <p:sldId id="263" r:id="rId11"/>
    <p:sldId id="264" r:id="rId12"/>
    <p:sldId id="265" r:id="rId13"/>
  </p:sldIdLst>
  <p:sldSz cx="9144000" cy="5143500"/>
  <p:notesSz cx="6858000" cy="91440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notesMaster" Target="notesMasters/notesMaster1.xml"/><Relationship Id="rId15" Type="http://schemas.openxmlformats.org/officeDocument/2006/relationships/presProps" Target="presProps.xml" /><Relationship Id="rId16" Type="http://schemas.openxmlformats.org/officeDocument/2006/relationships/tableStyles" Target="tableStyles.xml" /><Relationship Id="rId17"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spTree>
      <p:nvGrpSpPr>
        <p:cNvPr id="1" name=""/>
        <p:cNvGrpSpPr/>
        <p:nvPr/>
      </p:nvGrpSpPr>
      <p:grpSpPr bwMode="auto">
        <a:xfrm>
          <a:off x="0" y="0"/>
          <a:ext cx="0" cy="0"/>
          <a:chOff x="0" y="0"/>
          <a:chExt cx="0" cy="0"/>
        </a:xfrm>
      </p:grpSpPr>
      <p:sp>
        <p:nvSpPr>
          <p:cNvPr id="3" name="Google Shape;3;n"/>
          <p:cNvSpPr/>
          <p:nvPr>
            <p:ph type="sldImg" idx="2"/>
          </p:nvPr>
        </p:nvSpPr>
        <p:spPr bwMode="auto">
          <a:xfrm>
            <a:off x="381300" y="685800"/>
            <a:ext cx="6096075"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bwMode="auto">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pPr>
              <a:defRPr/>
            </a:pPr>
            <a:endParaRPr/>
          </a:p>
        </p:txBody>
      </p:sp>
    </p:spTree>
  </p:cSld>
  <p:clrMap bg1="lt1" tx1="dk1" bg2="dk2" tx2="lt2" accent1="accent1" accent2="accent2" accent3="accent3" accent4="accent4" accent5="accent5" accent6="accent6" hlink="hlink" folHlink="folHlink"/>
  <p:notes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53" name="Google Shape;53;gc6f59039d_0_0:notes"/>
          <p:cNvSpPr/>
          <p:nvPr>
            <p:ph type="sldImg" idx="2"/>
          </p:nvPr>
        </p:nvSpPr>
        <p:spPr bwMode="auto">
          <a:xfrm>
            <a:off x="381188" y="685800"/>
            <a:ext cx="60963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54" name="Google Shape;54;gc6f59039d_0_0: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08" name="Google Shape;108;g29bf2fbe32e_0_24:notes"/>
          <p:cNvSpPr/>
          <p:nvPr>
            <p:ph type="sldImg" idx="2"/>
          </p:nvPr>
        </p:nvSpPr>
        <p:spPr bwMode="auto">
          <a:xfrm>
            <a:off x="381188" y="685800"/>
            <a:ext cx="60963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09" name="Google Shape;109;g29bf2fbe32e_0_24: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59" name="Google Shape;59;gc6f59039d_0_5:notes"/>
          <p:cNvSpPr/>
          <p:nvPr>
            <p:ph type="sldImg" idx="2"/>
          </p:nvPr>
        </p:nvSpPr>
        <p:spPr bwMode="auto">
          <a:xfrm>
            <a:off x="381188" y="685800"/>
            <a:ext cx="60963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60" name="Google Shape;60;gc6f59039d_0_5: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65" name="Google Shape;65;gc6f59039d_0_10:notes"/>
          <p:cNvSpPr/>
          <p:nvPr>
            <p:ph type="sldImg" idx="2"/>
          </p:nvPr>
        </p:nvSpPr>
        <p:spPr bwMode="auto">
          <a:xfrm>
            <a:off x="381188" y="685800"/>
            <a:ext cx="60963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66" name="Google Shape;66;gc6f59039d_0_10: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70" name="Google Shape;70;gc6f59039d_0_20:notes"/>
          <p:cNvSpPr/>
          <p:nvPr>
            <p:ph type="sldImg" idx="2"/>
          </p:nvPr>
        </p:nvSpPr>
        <p:spPr bwMode="auto">
          <a:xfrm>
            <a:off x="381188" y="685800"/>
            <a:ext cx="60963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71" name="Google Shape;71;gc6f59039d_0_20: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75" name="Google Shape;75;gc6f59039d_0_29:notes"/>
          <p:cNvSpPr/>
          <p:nvPr>
            <p:ph type="sldImg" idx="2"/>
          </p:nvPr>
        </p:nvSpPr>
        <p:spPr bwMode="auto">
          <a:xfrm>
            <a:off x="381188" y="685800"/>
            <a:ext cx="60963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76" name="Google Shape;76;gc6f59039d_0_29: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84" name="Google Shape;84;g29bf2fbe32e_0_11:notes"/>
          <p:cNvSpPr/>
          <p:nvPr>
            <p:ph type="sldImg" idx="2"/>
          </p:nvPr>
        </p:nvSpPr>
        <p:spPr bwMode="auto">
          <a:xfrm>
            <a:off x="381188" y="685800"/>
            <a:ext cx="60963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85" name="Google Shape;85;g29bf2fbe32e_0_11: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92" name="Google Shape;92;g29bf2fbe32e_0_37:notes"/>
          <p:cNvSpPr/>
          <p:nvPr>
            <p:ph type="sldImg" idx="2"/>
          </p:nvPr>
        </p:nvSpPr>
        <p:spPr bwMode="auto">
          <a:xfrm>
            <a:off x="381188" y="685800"/>
            <a:ext cx="60963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93" name="Google Shape;93;g29bf2fbe32e_0_37: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98" name="Google Shape;98;g29bf2fbe32e_0_43:notes"/>
          <p:cNvSpPr/>
          <p:nvPr>
            <p:ph type="sldImg" idx="2"/>
          </p:nvPr>
        </p:nvSpPr>
        <p:spPr bwMode="auto">
          <a:xfrm>
            <a:off x="381188" y="685800"/>
            <a:ext cx="60963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99" name="Google Shape;99;g29bf2fbe32e_0_43: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03" name="Google Shape;103;g29bf2fbe32e_0_49:notes"/>
          <p:cNvSpPr/>
          <p:nvPr>
            <p:ph type="sldImg" idx="2"/>
          </p:nvPr>
        </p:nvSpPr>
        <p:spPr bwMode="auto">
          <a:xfrm>
            <a:off x="381188" y="685800"/>
            <a:ext cx="60963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04" name="Google Shape;104;g29bf2fbe32e_0_49: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preserve="0" showMasterPhAnim="0" showMasterSp="1" type="title" userDrawn="1">
  <p:cSld name="TITLE">
    <p:bg>
      <p:bgPr shadeToTitle="0">
        <a:solidFill>
          <a:schemeClr val="dk1"/>
        </a:solidFill>
      </p:bgPr>
    </p:bg>
    <p:spTree>
      <p:nvGrpSpPr>
        <p:cNvPr id="1" name=""/>
        <p:cNvGrpSpPr/>
        <p:nvPr/>
      </p:nvGrpSpPr>
      <p:grpSpPr bwMode="auto">
        <a:xfrm>
          <a:off x="0" y="0"/>
          <a:ext cx="0" cy="0"/>
          <a:chOff x="0" y="0"/>
          <a:chExt cx="0" cy="0"/>
        </a:xfrm>
      </p:grpSpPr>
      <p:sp>
        <p:nvSpPr>
          <p:cNvPr id="10" name="Google Shape;10;p2"/>
          <p:cNvSpPr/>
          <p:nvPr/>
        </p:nvSpPr>
        <p:spPr bwMode="auto">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 name="Google Shape;11;p2"/>
          <p:cNvSpPr txBox="1"/>
          <p:nvPr>
            <p:ph type="ctrTitle"/>
          </p:nvPr>
        </p:nvSpPr>
        <p:spPr bwMode="auto">
          <a:xfrm>
            <a:off x="311700" y="392150"/>
            <a:ext cx="8520600" cy="2690400"/>
          </a:xfrm>
          <a:prstGeom prst="rect">
            <a:avLst/>
          </a:prstGeom>
        </p:spPr>
        <p:txBody>
          <a:bodyPr spcFirstLastPara="1" wrap="square" lIns="91425" tIns="91425" rIns="91425" bIns="91425" anchor="ctr" anchorCtr="0">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pPr>
              <a:defRPr/>
            </a:pPr>
            <a:endParaRPr/>
          </a:p>
        </p:txBody>
      </p:sp>
      <p:sp>
        <p:nvSpPr>
          <p:cNvPr id="12" name="Google Shape;12;p2"/>
          <p:cNvSpPr txBox="1"/>
          <p:nvPr>
            <p:ph type="subTitle" idx="1"/>
          </p:nvPr>
        </p:nvSpPr>
        <p:spPr bwMode="auto">
          <a:xfrm>
            <a:off x="311700" y="3890400"/>
            <a:ext cx="8520600" cy="706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pPr>
              <a:defRPr/>
            </a:pPr>
            <a:endParaRPr/>
          </a:p>
        </p:txBody>
      </p:sp>
      <p:sp>
        <p:nvSpPr>
          <p:cNvPr id="13" name="Google Shape;13;p2"/>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ig number" preserve="0" showMasterPhAnim="0" showMasterSp="1" userDrawn="1">
  <p:cSld name="BIG_NUMBER">
    <p:spTree>
      <p:nvGrpSpPr>
        <p:cNvPr id="1" name=""/>
        <p:cNvGrpSpPr/>
        <p:nvPr/>
      </p:nvGrpSpPr>
      <p:grpSpPr bwMode="auto">
        <a:xfrm>
          <a:off x="0" y="0"/>
          <a:ext cx="0" cy="0"/>
          <a:chOff x="0" y="0"/>
          <a:chExt cx="0" cy="0"/>
        </a:xfrm>
      </p:grpSpPr>
      <p:sp>
        <p:nvSpPr>
          <p:cNvPr id="47" name="Google Shape;47;p11"/>
          <p:cNvSpPr txBox="1"/>
          <p:nvPr>
            <p:ph type="title" hasCustomPrompt="1"/>
          </p:nvPr>
        </p:nvSpPr>
        <p:spPr bwMode="auto">
          <a:xfrm>
            <a:off x="311700" y="1240275"/>
            <a:ext cx="8520600" cy="1981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pPr>
              <a:defRPr/>
            </a:pPr>
            <a:r>
              <a:rPr/>
              <a:t>xx%</a:t>
            </a:r>
            <a:endParaRPr/>
          </a:p>
        </p:txBody>
      </p:sp>
      <p:sp>
        <p:nvSpPr>
          <p:cNvPr id="48" name="Google Shape;48;p11"/>
          <p:cNvSpPr txBox="1"/>
          <p:nvPr>
            <p:ph type="body" idx="1"/>
          </p:nvPr>
        </p:nvSpPr>
        <p:spPr bwMode="auto">
          <a:xfrm>
            <a:off x="311700" y="33046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160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160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160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160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160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160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160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1600"/>
              </a:spcBef>
              <a:spcAft>
                <a:spcPts val="1600"/>
              </a:spcAft>
              <a:buClr>
                <a:schemeClr val="accent1"/>
              </a:buClr>
              <a:buSzPts val="1400"/>
              <a:buChar char="■"/>
              <a:defRPr>
                <a:solidFill>
                  <a:schemeClr val="accent1"/>
                </a:solidFill>
                <a:highlight>
                  <a:schemeClr val="dk1"/>
                </a:highlight>
              </a:defRPr>
            </a:lvl9pPr>
          </a:lstStyle>
          <a:p>
            <a:pPr>
              <a:defRPr/>
            </a:pPr>
            <a:endParaRPr/>
          </a:p>
        </p:txBody>
      </p:sp>
      <p:sp>
        <p:nvSpPr>
          <p:cNvPr id="49" name="Google Shape;49;p11"/>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showMasterSp="1" type="blank" userDrawn="1">
  <p:cSld name="BLANK">
    <p:spTree>
      <p:nvGrpSpPr>
        <p:cNvPr id="1" name=""/>
        <p:cNvGrpSpPr/>
        <p:nvPr/>
      </p:nvGrpSpPr>
      <p:grpSpPr bwMode="auto">
        <a:xfrm>
          <a:off x="0" y="0"/>
          <a:ext cx="0" cy="0"/>
          <a:chOff x="0" y="0"/>
          <a:chExt cx="0" cy="0"/>
        </a:xfrm>
      </p:grpSpPr>
      <p:sp>
        <p:nvSpPr>
          <p:cNvPr id="51" name="Google Shape;51;p12"/>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preserve="0" showMasterPhAnim="0" showMasterSp="1" type="secHead" userDrawn="1">
  <p:cSld name="SECTION_HEADER">
    <p:bg>
      <p:bgPr shadeToTitle="0">
        <a:solidFill>
          <a:schemeClr val="dk1"/>
        </a:solidFill>
      </p:bgPr>
    </p:bg>
    <p:spTree>
      <p:nvGrpSpPr>
        <p:cNvPr id="1" name=""/>
        <p:cNvGrpSpPr/>
        <p:nvPr/>
      </p:nvGrpSpPr>
      <p:grpSpPr bwMode="auto">
        <a:xfrm>
          <a:off x="0" y="0"/>
          <a:ext cx="0" cy="0"/>
          <a:chOff x="0" y="0"/>
          <a:chExt cx="0" cy="0"/>
        </a:xfrm>
      </p:grpSpPr>
      <p:sp>
        <p:nvSpPr>
          <p:cNvPr id="15" name="Google Shape;15;p3"/>
          <p:cNvSpPr txBox="1"/>
          <p:nvPr>
            <p:ph type="title"/>
          </p:nvPr>
        </p:nvSpPr>
        <p:spPr bwMode="auto">
          <a:xfrm>
            <a:off x="2802750" y="802500"/>
            <a:ext cx="3538500" cy="3538500"/>
          </a:xfrm>
          <a:prstGeom prst="rect">
            <a:avLst/>
          </a:prstGeom>
          <a:solidFill>
            <a:srgbClr val="FFFFFF"/>
          </a:solidFill>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pPr>
              <a:defRPr/>
            </a:pPr>
            <a:endParaRPr/>
          </a:p>
        </p:txBody>
      </p:sp>
      <p:sp>
        <p:nvSpPr>
          <p:cNvPr id="16" name="Google Shape;16;p3"/>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body" preserve="0" showMasterPhAnim="0" showMasterSp="1" type="tx" userDrawn="1">
  <p:cSld name="TITLE_AND_BODY">
    <p:spTree>
      <p:nvGrpSpPr>
        <p:cNvPr id="1" name=""/>
        <p:cNvGrpSpPr/>
        <p:nvPr/>
      </p:nvGrpSpPr>
      <p:grpSpPr bwMode="auto">
        <a:xfrm>
          <a:off x="0" y="0"/>
          <a:ext cx="0" cy="0"/>
          <a:chOff x="0" y="0"/>
          <a:chExt cx="0" cy="0"/>
        </a:xfrm>
      </p:grpSpPr>
      <p:sp>
        <p:nvSpPr>
          <p:cNvPr id="18" name="Google Shape;18;p4"/>
          <p:cNvSpPr txBox="1"/>
          <p:nvPr>
            <p:ph type="title"/>
          </p:nvPr>
        </p:nvSpPr>
        <p:spPr bwMode="auto">
          <a:xfrm>
            <a:off x="311700" y="292850"/>
            <a:ext cx="8520600" cy="8010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pPr>
              <a:defRPr/>
            </a:pPr>
            <a:endParaRPr/>
          </a:p>
        </p:txBody>
      </p:sp>
      <p:sp>
        <p:nvSpPr>
          <p:cNvPr id="19" name="Google Shape;19;p4"/>
          <p:cNvSpPr txBox="1"/>
          <p:nvPr>
            <p:ph type="body" idx="1"/>
          </p:nvPr>
        </p:nvSpPr>
        <p:spPr bwMode="auto">
          <a:xfrm>
            <a:off x="311700" y="1228675"/>
            <a:ext cx="8520600" cy="334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a:defRPr/>
            </a:pPr>
            <a:endParaRPr/>
          </a:p>
        </p:txBody>
      </p:sp>
      <p:sp>
        <p:nvSpPr>
          <p:cNvPr id="20" name="Google Shape;20;p4"/>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wo columns" preserve="0" showMasterPhAnim="0" showMasterSp="1" type="twoColTx" userDrawn="1">
  <p:cSld name="TITLE_AND_TWO_COLUMNS">
    <p:spTree>
      <p:nvGrpSpPr>
        <p:cNvPr id="1" name=""/>
        <p:cNvGrpSpPr/>
        <p:nvPr/>
      </p:nvGrpSpPr>
      <p:grpSpPr bwMode="auto">
        <a:xfrm>
          <a:off x="0" y="0"/>
          <a:ext cx="0" cy="0"/>
          <a:chOff x="0" y="0"/>
          <a:chExt cx="0" cy="0"/>
        </a:xfrm>
      </p:grpSpPr>
      <p:sp>
        <p:nvSpPr>
          <p:cNvPr id="22" name="Google Shape;22;p5"/>
          <p:cNvSpPr txBox="1"/>
          <p:nvPr>
            <p:ph type="title"/>
          </p:nvPr>
        </p:nvSpPr>
        <p:spPr bwMode="auto">
          <a:xfrm>
            <a:off x="311700" y="292850"/>
            <a:ext cx="8520600" cy="8010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pPr>
              <a:defRPr/>
            </a:pPr>
            <a:endParaRPr/>
          </a:p>
        </p:txBody>
      </p:sp>
      <p:sp>
        <p:nvSpPr>
          <p:cNvPr id="23" name="Google Shape;23;p5"/>
          <p:cNvSpPr txBox="1"/>
          <p:nvPr>
            <p:ph type="body" idx="1"/>
          </p:nvPr>
        </p:nvSpPr>
        <p:spPr bwMode="auto">
          <a:xfrm>
            <a:off x="311700" y="1228675"/>
            <a:ext cx="3999900" cy="334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
        <p:nvSpPr>
          <p:cNvPr id="24" name="Google Shape;24;p5"/>
          <p:cNvSpPr txBox="1"/>
          <p:nvPr>
            <p:ph type="body" idx="2"/>
          </p:nvPr>
        </p:nvSpPr>
        <p:spPr bwMode="auto">
          <a:xfrm>
            <a:off x="4832399" y="1228675"/>
            <a:ext cx="3999900" cy="334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
        <p:nvSpPr>
          <p:cNvPr id="25" name="Google Shape;25;p5"/>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showMasterSp="1" type="titleOnly" userDrawn="1">
  <p:cSld name="TITLE_ONLY">
    <p:spTree>
      <p:nvGrpSpPr>
        <p:cNvPr id="1" name=""/>
        <p:cNvGrpSpPr/>
        <p:nvPr/>
      </p:nvGrpSpPr>
      <p:grpSpPr bwMode="auto">
        <a:xfrm>
          <a:off x="0" y="0"/>
          <a:ext cx="0" cy="0"/>
          <a:chOff x="0" y="0"/>
          <a:chExt cx="0" cy="0"/>
        </a:xfrm>
      </p:grpSpPr>
      <p:sp>
        <p:nvSpPr>
          <p:cNvPr id="27" name="Google Shape;27;p6"/>
          <p:cNvSpPr txBox="1"/>
          <p:nvPr>
            <p:ph type="title"/>
          </p:nvPr>
        </p:nvSpPr>
        <p:spPr bwMode="auto">
          <a:xfrm>
            <a:off x="304800" y="309350"/>
            <a:ext cx="8537700" cy="7482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pPr>
              <a:defRPr/>
            </a:pPr>
            <a:endParaRPr/>
          </a:p>
        </p:txBody>
      </p:sp>
      <p:sp>
        <p:nvSpPr>
          <p:cNvPr id="28" name="Google Shape;28;p6"/>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One column text" preserve="0" showMasterPhAnim="0" showMasterSp="1" userDrawn="1">
  <p:cSld name="ONE_COLUMN_TEXT">
    <p:spTree>
      <p:nvGrpSpPr>
        <p:cNvPr id="1" name=""/>
        <p:cNvGrpSpPr/>
        <p:nvPr/>
      </p:nvGrpSpPr>
      <p:grpSpPr bwMode="auto">
        <a:xfrm>
          <a:off x="0" y="0"/>
          <a:ext cx="0" cy="0"/>
          <a:chOff x="0" y="0"/>
          <a:chExt cx="0" cy="0"/>
        </a:xfrm>
      </p:grpSpPr>
      <p:sp>
        <p:nvSpPr>
          <p:cNvPr id="30" name="Google Shape;30;p7"/>
          <p:cNvSpPr txBox="1"/>
          <p:nvPr>
            <p:ph type="title"/>
          </p:nvPr>
        </p:nvSpPr>
        <p:spPr bwMode="auto">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pPr>
              <a:defRPr/>
            </a:pPr>
            <a:endParaRPr/>
          </a:p>
        </p:txBody>
      </p:sp>
      <p:sp>
        <p:nvSpPr>
          <p:cNvPr id="31" name="Google Shape;31;p7"/>
          <p:cNvSpPr txBox="1"/>
          <p:nvPr>
            <p:ph type="body" idx="1"/>
          </p:nvPr>
        </p:nvSpPr>
        <p:spPr bwMode="auto">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
        <p:nvSpPr>
          <p:cNvPr id="32" name="Google Shape;32;p7"/>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Main point" preserve="0" showMasterPhAnim="0" showMasterSp="1" userDrawn="1">
  <p:cSld name="MAIN_POINT">
    <p:bg>
      <p:bgPr shadeToTitle="0">
        <a:solidFill>
          <a:schemeClr val="accent4"/>
        </a:solidFill>
      </p:bgPr>
    </p:bg>
    <p:spTree>
      <p:nvGrpSpPr>
        <p:cNvPr id="1" name=""/>
        <p:cNvGrpSpPr/>
        <p:nvPr/>
      </p:nvGrpSpPr>
      <p:grpSpPr bwMode="auto">
        <a:xfrm>
          <a:off x="0" y="0"/>
          <a:ext cx="0" cy="0"/>
          <a:chOff x="0" y="0"/>
          <a:chExt cx="0" cy="0"/>
        </a:xfrm>
      </p:grpSpPr>
      <p:sp>
        <p:nvSpPr>
          <p:cNvPr id="34" name="Google Shape;34;p8"/>
          <p:cNvSpPr txBox="1"/>
          <p:nvPr>
            <p:ph type="title"/>
          </p:nvPr>
        </p:nvSpPr>
        <p:spPr bwMode="auto">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pPr>
              <a:defRPr/>
            </a:pPr>
            <a:endParaRPr/>
          </a:p>
        </p:txBody>
      </p:sp>
      <p:sp>
        <p:nvSpPr>
          <p:cNvPr id="35" name="Google Shape;35;p8"/>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title and description" preserve="0" showMasterPhAnim="0" showMasterSp="1" userDrawn="1">
  <p:cSld name="SECTION_TITLE_AND_DESCRIPTION">
    <p:spTree>
      <p:nvGrpSpPr>
        <p:cNvPr id="1" name=""/>
        <p:cNvGrpSpPr/>
        <p:nvPr/>
      </p:nvGrpSpPr>
      <p:grpSpPr bwMode="auto">
        <a:xfrm>
          <a:off x="0" y="0"/>
          <a:ext cx="0" cy="0"/>
          <a:chOff x="0" y="0"/>
          <a:chExt cx="0" cy="0"/>
        </a:xfrm>
      </p:grpSpPr>
      <p:sp>
        <p:nvSpPr>
          <p:cNvPr id="37" name="Google Shape;37;p9"/>
          <p:cNvSpPr/>
          <p:nvPr/>
        </p:nvSpPr>
        <p:spPr bwMode="auto">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cxnSp>
        <p:nvCxnSpPr>
          <p:cNvPr id="38" name="Google Shape;38;p9"/>
          <p:cNvCxnSpPr/>
          <p:nvPr/>
        </p:nvCxnSpPr>
        <p:spPr bwMode="auto">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p:nvPr>
            <p:ph type="title"/>
          </p:nvPr>
        </p:nvSpPr>
        <p:spPr bwMode="auto">
          <a:xfrm>
            <a:off x="265500" y="1081400"/>
            <a:ext cx="4045199"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pPr>
              <a:defRPr/>
            </a:pPr>
            <a:endParaRPr/>
          </a:p>
        </p:txBody>
      </p:sp>
      <p:sp>
        <p:nvSpPr>
          <p:cNvPr id="40" name="Google Shape;40;p9"/>
          <p:cNvSpPr txBox="1"/>
          <p:nvPr>
            <p:ph type="subTitle" idx="1"/>
          </p:nvPr>
        </p:nvSpPr>
        <p:spPr bwMode="auto">
          <a:xfrm>
            <a:off x="265500" y="2845223"/>
            <a:ext cx="4045199"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pPr>
              <a:defRPr/>
            </a:pPr>
            <a:endParaRPr/>
          </a:p>
        </p:txBody>
      </p:sp>
      <p:sp>
        <p:nvSpPr>
          <p:cNvPr id="41" name="Google Shape;41;p9"/>
          <p:cNvSpPr txBox="1"/>
          <p:nvPr>
            <p:ph type="body" idx="2"/>
          </p:nvPr>
        </p:nvSpPr>
        <p:spPr bwMode="auto">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1600"/>
              </a:spcBef>
              <a:spcAft>
                <a:spcPts val="0"/>
              </a:spcAft>
              <a:buClr>
                <a:schemeClr val="accent1"/>
              </a:buClr>
              <a:buSzPts val="1400"/>
              <a:buChar char="○"/>
              <a:defRPr>
                <a:solidFill>
                  <a:schemeClr val="accent1"/>
                </a:solidFill>
                <a:highlight>
                  <a:schemeClr val="lt1"/>
                </a:highlight>
              </a:defRPr>
            </a:lvl2pPr>
            <a:lvl3pPr marL="1371600" lvl="2" indent="-317500">
              <a:spcBef>
                <a:spcPts val="1600"/>
              </a:spcBef>
              <a:spcAft>
                <a:spcPts val="0"/>
              </a:spcAft>
              <a:buClr>
                <a:schemeClr val="accent1"/>
              </a:buClr>
              <a:buSzPts val="1400"/>
              <a:buChar char="■"/>
              <a:defRPr>
                <a:solidFill>
                  <a:schemeClr val="accent1"/>
                </a:solidFill>
                <a:highlight>
                  <a:schemeClr val="lt1"/>
                </a:highlight>
              </a:defRPr>
            </a:lvl3pPr>
            <a:lvl4pPr marL="1828800" lvl="3" indent="-317500">
              <a:spcBef>
                <a:spcPts val="1600"/>
              </a:spcBef>
              <a:spcAft>
                <a:spcPts val="0"/>
              </a:spcAft>
              <a:buClr>
                <a:schemeClr val="accent1"/>
              </a:buClr>
              <a:buSzPts val="1400"/>
              <a:buChar char="●"/>
              <a:defRPr>
                <a:solidFill>
                  <a:schemeClr val="accent1"/>
                </a:solidFill>
                <a:highlight>
                  <a:schemeClr val="lt1"/>
                </a:highlight>
              </a:defRPr>
            </a:lvl4pPr>
            <a:lvl5pPr marL="2286000" lvl="4" indent="-317500">
              <a:spcBef>
                <a:spcPts val="1600"/>
              </a:spcBef>
              <a:spcAft>
                <a:spcPts val="0"/>
              </a:spcAft>
              <a:buClr>
                <a:schemeClr val="accent1"/>
              </a:buClr>
              <a:buSzPts val="1400"/>
              <a:buChar char="○"/>
              <a:defRPr>
                <a:solidFill>
                  <a:schemeClr val="accent1"/>
                </a:solidFill>
                <a:highlight>
                  <a:schemeClr val="lt1"/>
                </a:highlight>
              </a:defRPr>
            </a:lvl5pPr>
            <a:lvl6pPr marL="2743200" lvl="5" indent="-317500">
              <a:spcBef>
                <a:spcPts val="1600"/>
              </a:spcBef>
              <a:spcAft>
                <a:spcPts val="0"/>
              </a:spcAft>
              <a:buClr>
                <a:schemeClr val="accent1"/>
              </a:buClr>
              <a:buSzPts val="1400"/>
              <a:buChar char="■"/>
              <a:defRPr>
                <a:solidFill>
                  <a:schemeClr val="accent1"/>
                </a:solidFill>
                <a:highlight>
                  <a:schemeClr val="lt1"/>
                </a:highlight>
              </a:defRPr>
            </a:lvl6pPr>
            <a:lvl7pPr marL="3200400" lvl="6" indent="-317500">
              <a:spcBef>
                <a:spcPts val="1600"/>
              </a:spcBef>
              <a:spcAft>
                <a:spcPts val="0"/>
              </a:spcAft>
              <a:buClr>
                <a:schemeClr val="accent1"/>
              </a:buClr>
              <a:buSzPts val="1400"/>
              <a:buChar char="●"/>
              <a:defRPr>
                <a:solidFill>
                  <a:schemeClr val="accent1"/>
                </a:solidFill>
                <a:highlight>
                  <a:schemeClr val="lt1"/>
                </a:highlight>
              </a:defRPr>
            </a:lvl7pPr>
            <a:lvl8pPr marL="3657600" lvl="7" indent="-317500">
              <a:spcBef>
                <a:spcPts val="1600"/>
              </a:spcBef>
              <a:spcAft>
                <a:spcPts val="0"/>
              </a:spcAft>
              <a:buClr>
                <a:schemeClr val="accent1"/>
              </a:buClr>
              <a:buSzPts val="1400"/>
              <a:buChar char="○"/>
              <a:defRPr>
                <a:solidFill>
                  <a:schemeClr val="accent1"/>
                </a:solidFill>
                <a:highlight>
                  <a:schemeClr val="lt1"/>
                </a:highlight>
              </a:defRPr>
            </a:lvl8pPr>
            <a:lvl9pPr marL="4114800" lvl="8" indent="-317500">
              <a:spcBef>
                <a:spcPts val="1600"/>
              </a:spcBef>
              <a:spcAft>
                <a:spcPts val="1600"/>
              </a:spcAft>
              <a:buClr>
                <a:schemeClr val="accent1"/>
              </a:buClr>
              <a:buSzPts val="1400"/>
              <a:buChar char="■"/>
              <a:defRPr>
                <a:solidFill>
                  <a:schemeClr val="accent1"/>
                </a:solidFill>
                <a:highlight>
                  <a:schemeClr val="lt1"/>
                </a:highlight>
              </a:defRPr>
            </a:lvl9pPr>
          </a:lstStyle>
          <a:p>
            <a:pPr>
              <a:defRPr/>
            </a:pPr>
            <a:endParaRPr/>
          </a:p>
        </p:txBody>
      </p:sp>
      <p:sp>
        <p:nvSpPr>
          <p:cNvPr id="42" name="Google Shape;42;p9"/>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aption" preserve="0" showMasterPhAnim="0" showMasterSp="1" userDrawn="1">
  <p:cSld name="CAPTION_ONLY">
    <p:spTree>
      <p:nvGrpSpPr>
        <p:cNvPr id="1" name=""/>
        <p:cNvGrpSpPr/>
        <p:nvPr/>
      </p:nvGrpSpPr>
      <p:grpSpPr bwMode="auto">
        <a:xfrm>
          <a:off x="0" y="0"/>
          <a:ext cx="0" cy="0"/>
          <a:chOff x="0" y="0"/>
          <a:chExt cx="0" cy="0"/>
        </a:xfrm>
      </p:grpSpPr>
      <p:sp>
        <p:nvSpPr>
          <p:cNvPr id="44" name="Google Shape;44;p10"/>
          <p:cNvSpPr txBox="1"/>
          <p:nvPr>
            <p:ph type="body" idx="1"/>
          </p:nvPr>
        </p:nvSpPr>
        <p:spPr bwMode="auto">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defRPr>
            </a:lvl1pPr>
          </a:lstStyle>
          <a:p>
            <a:pPr>
              <a:defRPr/>
            </a:pPr>
            <a:endParaRPr/>
          </a:p>
        </p:txBody>
      </p:sp>
      <p:sp>
        <p:nvSpPr>
          <p:cNvPr id="45" name="Google Shape;45;p10"/>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beach-day">
    <p:bg>
      <p:bgPr shadeToTitle="0">
        <a:solidFill>
          <a:schemeClr val="lt1"/>
        </a:solidFill>
      </p:bgPr>
    </p:bg>
    <p:spTree>
      <p:nvGrpSpPr>
        <p:cNvPr id="1" name=""/>
        <p:cNvGrpSpPr/>
        <p:nvPr/>
      </p:nvGrpSpPr>
      <p:grpSpPr bwMode="auto">
        <a:xfrm>
          <a:off x="0" y="0"/>
          <a:ext cx="0" cy="0"/>
          <a:chOff x="0" y="0"/>
          <a:chExt cx="0" cy="0"/>
        </a:xfrm>
      </p:grpSpPr>
      <p:sp>
        <p:nvSpPr>
          <p:cNvPr id="6" name="Google Shape;6;p1"/>
          <p:cNvSpPr txBox="1"/>
          <p:nvPr>
            <p:ph type="title"/>
          </p:nvPr>
        </p:nvSpPr>
        <p:spPr bwMode="auto">
          <a:xfrm>
            <a:off x="311700" y="292850"/>
            <a:ext cx="8520600" cy="801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defRPr>
            </a:lvl9pPr>
          </a:lstStyle>
          <a:p>
            <a:pPr>
              <a:defRPr/>
            </a:pPr>
            <a:endParaRPr/>
          </a:p>
        </p:txBody>
      </p:sp>
      <p:sp>
        <p:nvSpPr>
          <p:cNvPr id="7" name="Google Shape;7;p1"/>
          <p:cNvSpPr txBox="1"/>
          <p:nvPr>
            <p:ph type="body" idx="1"/>
          </p:nvPr>
        </p:nvSpPr>
        <p:spPr bwMode="auto">
          <a:xfrm>
            <a:off x="311700" y="1228675"/>
            <a:ext cx="8520600" cy="3340200"/>
          </a:xfrm>
          <a:prstGeom prst="rect">
            <a:avLst/>
          </a:prstGeom>
          <a:noFill/>
          <a:ln>
            <a:noFill/>
          </a:ln>
        </p:spPr>
        <p:txBody>
          <a:bodyPr spcFirstLastPara="1" wrap="square" lIns="91425" tIns="91425" rIns="91425" bIns="91425" anchor="t" anchorCtr="0">
            <a:noAutofit/>
          </a:bodyPr>
          <a:lstStyle>
            <a:lvl1pPr marL="457200" lvl="0" indent="-342900">
              <a:lnSpc>
                <a:spcPct val="114999"/>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defRPr>
            </a:lvl1pPr>
            <a:lvl2pPr marL="914400" lvl="1" indent="-317500">
              <a:lnSpc>
                <a:spcPct val="114999"/>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defRPr>
            </a:lvl2pPr>
            <a:lvl3pPr marL="1371600" lvl="2" indent="-317500">
              <a:lnSpc>
                <a:spcPct val="114999"/>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defRPr>
            </a:lvl3pPr>
            <a:lvl4pPr marL="1828800" lvl="3" indent="-317500">
              <a:lnSpc>
                <a:spcPct val="114999"/>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defRPr>
            </a:lvl4pPr>
            <a:lvl5pPr marL="2286000" lvl="4" indent="-317500">
              <a:lnSpc>
                <a:spcPct val="114999"/>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defRPr>
            </a:lvl5pPr>
            <a:lvl6pPr marL="2743200" lvl="5" indent="-317500">
              <a:lnSpc>
                <a:spcPct val="114999"/>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defRPr>
            </a:lvl6pPr>
            <a:lvl7pPr marL="3200400" lvl="6" indent="-317500">
              <a:lnSpc>
                <a:spcPct val="114999"/>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defRPr>
            </a:lvl7pPr>
            <a:lvl8pPr marL="3657600" lvl="7" indent="-317500">
              <a:lnSpc>
                <a:spcPct val="114999"/>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defRPr>
            </a:lvl8pPr>
            <a:lvl9pPr marL="4114800" lvl="8" indent="-317500">
              <a:lnSpc>
                <a:spcPct val="114999"/>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defRPr>
            </a:lvl9pPr>
          </a:lstStyle>
          <a:p>
            <a:pPr>
              <a:defRPr/>
            </a:pPr>
            <a:endParaRPr/>
          </a:p>
        </p:txBody>
      </p:sp>
      <p:sp>
        <p:nvSpPr>
          <p:cNvPr id="8" name="Google Shape;8;p1"/>
          <p:cNvSpPr txBox="1"/>
          <p:nvPr>
            <p:ph type="sldNum" idx="12"/>
          </p:nvPr>
        </p:nvSpPr>
        <p:spPr bwMode="auto">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Source Code Pro"/>
                <a:ea typeface="Source Code Pro"/>
                <a:cs typeface="Source Code Pro"/>
              </a:defRPr>
            </a:lvl1pPr>
            <a:lvl2pPr lvl="1" algn="r">
              <a:buNone/>
              <a:defRPr sz="1000">
                <a:solidFill>
                  <a:schemeClr val="accent1"/>
                </a:solidFill>
                <a:latin typeface="Source Code Pro"/>
                <a:ea typeface="Source Code Pro"/>
                <a:cs typeface="Source Code Pro"/>
              </a:defRPr>
            </a:lvl2pPr>
            <a:lvl3pPr lvl="2" algn="r">
              <a:buNone/>
              <a:defRPr sz="1000">
                <a:solidFill>
                  <a:schemeClr val="accent1"/>
                </a:solidFill>
                <a:latin typeface="Source Code Pro"/>
                <a:ea typeface="Source Code Pro"/>
                <a:cs typeface="Source Code Pro"/>
              </a:defRPr>
            </a:lvl3pPr>
            <a:lvl4pPr lvl="3" algn="r">
              <a:buNone/>
              <a:defRPr sz="1000">
                <a:solidFill>
                  <a:schemeClr val="accent1"/>
                </a:solidFill>
                <a:latin typeface="Source Code Pro"/>
                <a:ea typeface="Source Code Pro"/>
                <a:cs typeface="Source Code Pro"/>
              </a:defRPr>
            </a:lvl4pPr>
            <a:lvl5pPr lvl="4" algn="r">
              <a:buNone/>
              <a:defRPr sz="1000">
                <a:solidFill>
                  <a:schemeClr val="accent1"/>
                </a:solidFill>
                <a:latin typeface="Source Code Pro"/>
                <a:ea typeface="Source Code Pro"/>
                <a:cs typeface="Source Code Pro"/>
              </a:defRPr>
            </a:lvl5pPr>
            <a:lvl6pPr lvl="5" algn="r">
              <a:buNone/>
              <a:defRPr sz="1000">
                <a:solidFill>
                  <a:schemeClr val="accent1"/>
                </a:solidFill>
                <a:latin typeface="Source Code Pro"/>
                <a:ea typeface="Source Code Pro"/>
                <a:cs typeface="Source Code Pro"/>
              </a:defRPr>
            </a:lvl6pPr>
            <a:lvl7pPr lvl="6" algn="r">
              <a:buNone/>
              <a:defRPr sz="1000">
                <a:solidFill>
                  <a:schemeClr val="accent1"/>
                </a:solidFill>
                <a:latin typeface="Source Code Pro"/>
                <a:ea typeface="Source Code Pro"/>
                <a:cs typeface="Source Code Pro"/>
              </a:defRPr>
            </a:lvl7pPr>
            <a:lvl8pPr lvl="7" algn="r">
              <a:buNone/>
              <a:defRPr sz="1000">
                <a:solidFill>
                  <a:schemeClr val="accent1"/>
                </a:solidFill>
                <a:latin typeface="Source Code Pro"/>
                <a:ea typeface="Source Code Pro"/>
                <a:cs typeface="Source Code Pro"/>
              </a:defRPr>
            </a:lvl8pPr>
            <a:lvl9pPr lvl="8" algn="r">
              <a:buNone/>
              <a:defRPr sz="1000">
                <a:solidFill>
                  <a:schemeClr val="accent1"/>
                </a:solidFill>
                <a:latin typeface="Source Code Pro"/>
                <a:ea typeface="Source Code Pro"/>
                <a:cs typeface="Source Code Pro"/>
              </a:defRPr>
            </a:lvl9pPr>
          </a:lstStyle>
          <a:p>
            <a:pPr marL="0" lvl="0" indent="0" algn="r">
              <a:spcBef>
                <a:spcPts val="0"/>
              </a:spcBef>
              <a:spcAft>
                <a:spcPts val="0"/>
              </a:spcAft>
              <a:buNone/>
              <a:defRPr/>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56" name="Google Shape;56;p13"/>
          <p:cNvSpPr txBox="1"/>
          <p:nvPr>
            <p:ph type="ctrTitle"/>
          </p:nvPr>
        </p:nvSpPr>
        <p:spPr bwMode="auto">
          <a:xfrm>
            <a:off x="311700" y="392150"/>
            <a:ext cx="8520600" cy="26904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defRPr/>
            </a:pPr>
            <a:r>
              <a:rPr lang="en"/>
              <a:t>TESLA Stock Price Prediction LSTM vs GRU</a:t>
            </a:r>
            <a:endParaRPr/>
          </a:p>
        </p:txBody>
      </p:sp>
      <p:sp>
        <p:nvSpPr>
          <p:cNvPr id="57" name="Google Shape;57;p13"/>
          <p:cNvSpPr txBox="1"/>
          <p:nvPr>
            <p:ph type="subTitle" idx="1"/>
          </p:nvPr>
        </p:nvSpPr>
        <p:spPr bwMode="auto">
          <a:xfrm>
            <a:off x="311700" y="3890400"/>
            <a:ext cx="8520600" cy="7062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defRPr/>
            </a:pPr>
            <a:r>
              <a:rPr lang="en-US"/>
              <a:t>M.B.Balaji</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11" name="Google Shape;111;p22"/>
          <p:cNvSpPr txBox="1"/>
          <p:nvPr>
            <p:ph type="title"/>
          </p:nvPr>
        </p:nvSpPr>
        <p:spPr bwMode="auto">
          <a:xfrm>
            <a:off x="831175" y="802500"/>
            <a:ext cx="7529400" cy="35385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defRPr/>
            </a:pPr>
            <a:endParaRPr sz="2500"/>
          </a:p>
          <a:p>
            <a:pPr marL="0" lvl="0" indent="0" algn="ctr">
              <a:spcBef>
                <a:spcPts val="0"/>
              </a:spcBef>
              <a:spcAft>
                <a:spcPts val="0"/>
              </a:spcAft>
              <a:buNone/>
              <a:defRPr/>
            </a:pPr>
            <a:r>
              <a:rPr lang="en" sz="2500"/>
              <a:t>Future Work</a:t>
            </a:r>
            <a:endParaRPr sz="2500"/>
          </a:p>
          <a:p>
            <a:pPr marL="0" lvl="0" indent="0" algn="l">
              <a:spcBef>
                <a:spcPts val="0"/>
              </a:spcBef>
              <a:spcAft>
                <a:spcPts val="0"/>
              </a:spcAft>
              <a:buNone/>
              <a:defRPr/>
            </a:pPr>
            <a:endParaRPr sz="2000"/>
          </a:p>
          <a:p>
            <a:pPr marL="0" lvl="0" indent="0" algn="l">
              <a:spcBef>
                <a:spcPts val="0"/>
              </a:spcBef>
              <a:spcAft>
                <a:spcPts val="0"/>
              </a:spcAft>
              <a:buNone/>
              <a:defRPr/>
            </a:pPr>
            <a:r>
              <a:rPr lang="en" sz="2000"/>
              <a:t>Enhancements:</a:t>
            </a:r>
            <a:endParaRPr sz="2000"/>
          </a:p>
          <a:p>
            <a:pPr marL="0" lvl="0" indent="0" algn="l">
              <a:spcBef>
                <a:spcPts val="0"/>
              </a:spcBef>
              <a:spcAft>
                <a:spcPts val="0"/>
              </a:spcAft>
              <a:buNone/>
              <a:defRPr/>
            </a:pPr>
            <a:r>
              <a:rPr lang="en" sz="2000" b="0"/>
              <a:t>Explore the use of more advanced architectures or ensemble methods. Investigate the impact of additional features on prediction accuracy.</a:t>
            </a:r>
            <a:endParaRPr sz="2000" b="0"/>
          </a:p>
          <a:p>
            <a:pPr marL="0" lvl="0" indent="0" algn="l">
              <a:spcBef>
                <a:spcPts val="0"/>
              </a:spcBef>
              <a:spcAft>
                <a:spcPts val="0"/>
              </a:spcAft>
              <a:buNone/>
              <a:defRPr/>
            </a:pPr>
            <a:endParaRPr sz="2000"/>
          </a:p>
          <a:p>
            <a:pPr marL="0" lvl="0" indent="0" algn="l">
              <a:spcBef>
                <a:spcPts val="0"/>
              </a:spcBef>
              <a:spcAft>
                <a:spcPts val="0"/>
              </a:spcAft>
              <a:buNone/>
              <a:defRPr/>
            </a:pPr>
            <a:r>
              <a:rPr lang="en" sz="2000"/>
              <a:t>Extended Applications:</a:t>
            </a:r>
            <a:endParaRPr sz="2000"/>
          </a:p>
          <a:p>
            <a:pPr marL="0" lvl="0" indent="0" algn="l">
              <a:spcBef>
                <a:spcPts val="0"/>
              </a:spcBef>
              <a:spcAft>
                <a:spcPts val="0"/>
              </a:spcAft>
              <a:buNone/>
              <a:defRPr/>
            </a:pPr>
            <a:r>
              <a:rPr lang="en" sz="2000" b="0"/>
              <a:t>Apply the models to predict stock prices of other companies. Explore the integration of external factors, such as market news and economic indicators.</a:t>
            </a:r>
            <a:endParaRPr sz="2000" b="0"/>
          </a:p>
          <a:p>
            <a:pPr marL="0" lvl="0" indent="0" algn="l">
              <a:spcBef>
                <a:spcPts val="0"/>
              </a:spcBef>
              <a:spcAft>
                <a:spcPts val="0"/>
              </a:spcAft>
              <a:buNone/>
              <a:defRPr/>
            </a:pPr>
            <a:endParaRPr sz="2000"/>
          </a:p>
          <a:p>
            <a:pPr marL="0" lvl="0" indent="0" algn="l">
              <a:spcBef>
                <a:spcPts val="0"/>
              </a:spcBef>
              <a:spcAft>
                <a:spcPts val="0"/>
              </a:spcAft>
              <a:buNone/>
              <a:defRPr/>
            </a:pPr>
            <a:r>
              <a:rPr lang="en" sz="2000"/>
              <a:t>Fine-tuning and Optimization:</a:t>
            </a:r>
            <a:endParaRPr sz="2000"/>
          </a:p>
          <a:p>
            <a:pPr marL="0" lvl="0" indent="0" algn="l">
              <a:spcBef>
                <a:spcPts val="0"/>
              </a:spcBef>
              <a:spcAft>
                <a:spcPts val="0"/>
              </a:spcAft>
              <a:buNone/>
              <a:defRPr/>
            </a:pPr>
            <a:r>
              <a:rPr lang="en" sz="2000" b="0"/>
              <a:t>Fine-tune hyperparameters for improved model performance. Optimize the models for real-time predictions and scalability.</a:t>
            </a:r>
            <a:endParaRPr sz="2000" b="0"/>
          </a:p>
          <a:p>
            <a:pPr marL="0" lvl="0" indent="0" algn="ctr">
              <a:spcBef>
                <a:spcPts val="0"/>
              </a:spcBef>
              <a:spcAft>
                <a:spcPts val="0"/>
              </a:spcAft>
              <a:buNone/>
              <a:defRPr/>
            </a:pPr>
            <a:endParaRPr sz="2500"/>
          </a:p>
          <a:p>
            <a:pPr marL="0" lvl="0" indent="0" algn="ctr">
              <a:spcBef>
                <a:spcPts val="0"/>
              </a:spcBef>
              <a:spcAft>
                <a:spcPts val="0"/>
              </a:spcAft>
              <a:buNone/>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62" name="Google Shape;62;p14"/>
          <p:cNvSpPr txBox="1"/>
          <p:nvPr>
            <p:ph type="title"/>
          </p:nvPr>
        </p:nvSpPr>
        <p:spPr bwMode="auto">
          <a:xfrm>
            <a:off x="311700" y="664425"/>
            <a:ext cx="8520600" cy="801000"/>
          </a:xfrm>
          <a:prstGeom prst="rect">
            <a:avLst/>
          </a:prstGeom>
        </p:spPr>
        <p:txBody>
          <a:bodyPr spcFirstLastPara="1" wrap="square" lIns="91425" tIns="91425" rIns="91425" bIns="91425" anchor="t" anchorCtr="0">
            <a:noAutofit/>
          </a:bodyPr>
          <a:lstStyle/>
          <a:p>
            <a:pPr marL="0" lvl="0" indent="0" algn="l">
              <a:lnSpc>
                <a:spcPct val="114999"/>
              </a:lnSpc>
              <a:spcBef>
                <a:spcPts val="0"/>
              </a:spcBef>
              <a:spcAft>
                <a:spcPts val="1600"/>
              </a:spcAft>
              <a:buNone/>
              <a:defRPr/>
            </a:pPr>
            <a:r>
              <a:rPr lang="en" sz="2000">
                <a:solidFill>
                  <a:schemeClr val="dk2"/>
                </a:solidFill>
                <a:latin typeface="Source Code Pro"/>
                <a:ea typeface="Source Code Pro"/>
                <a:cs typeface="Source Code Pro"/>
              </a:rPr>
              <a:t>Motivation:</a:t>
            </a:r>
            <a:endParaRPr sz="2000" b="0">
              <a:solidFill>
                <a:schemeClr val="dk2"/>
              </a:solidFill>
              <a:latin typeface="Source Code Pro"/>
              <a:ea typeface="Source Code Pro"/>
              <a:cs typeface="Source Code Pro"/>
            </a:endParaRPr>
          </a:p>
        </p:txBody>
      </p:sp>
      <p:sp>
        <p:nvSpPr>
          <p:cNvPr id="63" name="Google Shape;63;p14"/>
          <p:cNvSpPr txBox="1"/>
          <p:nvPr>
            <p:ph type="body" idx="1"/>
          </p:nvPr>
        </p:nvSpPr>
        <p:spPr bwMode="auto">
          <a:xfrm>
            <a:off x="311700" y="1228675"/>
            <a:ext cx="8520600" cy="33402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a:t>Financial markets are dynamic, and accurate stock price prediction is valuable for investors and traders. LSTM and GRU, as advanced neural network architectures, offer the potential to capture intricate patterns in time-series data and improve prediction accuracy.</a:t>
            </a:r>
            <a:endParaRPr/>
          </a:p>
          <a:p>
            <a:pPr marL="0" lvl="0" indent="0" algn="l">
              <a:spcBef>
                <a:spcPts val="1600"/>
              </a:spcBef>
              <a:spcAft>
                <a:spcPts val="1600"/>
              </a:spcAft>
              <a:buNone/>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68" name="Google Shape;68;p15"/>
          <p:cNvSpPr txBox="1"/>
          <p:nvPr>
            <p:ph type="title"/>
          </p:nvPr>
        </p:nvSpPr>
        <p:spPr bwMode="auto">
          <a:xfrm>
            <a:off x="831175" y="802500"/>
            <a:ext cx="7529400" cy="35385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defRPr/>
            </a:pPr>
            <a:endParaRPr sz="2500"/>
          </a:p>
          <a:p>
            <a:pPr marL="0" lvl="0" indent="0" algn="ctr">
              <a:spcBef>
                <a:spcPts val="0"/>
              </a:spcBef>
              <a:spcAft>
                <a:spcPts val="0"/>
              </a:spcAft>
              <a:buNone/>
              <a:defRPr/>
            </a:pPr>
            <a:r>
              <a:rPr lang="en" sz="2500"/>
              <a:t>Introduction:</a:t>
            </a:r>
            <a:endParaRPr sz="2500"/>
          </a:p>
          <a:p>
            <a:pPr marL="0" lvl="0" indent="0" algn="ctr">
              <a:spcBef>
                <a:spcPts val="0"/>
              </a:spcBef>
              <a:spcAft>
                <a:spcPts val="0"/>
              </a:spcAft>
              <a:buNone/>
              <a:defRPr/>
            </a:pPr>
            <a:endParaRPr sz="2500"/>
          </a:p>
          <a:p>
            <a:pPr marL="0" lvl="0" indent="0" algn="ctr">
              <a:spcBef>
                <a:spcPts val="0"/>
              </a:spcBef>
              <a:spcAft>
                <a:spcPts val="0"/>
              </a:spcAft>
              <a:buNone/>
              <a:defRPr/>
            </a:pPr>
            <a:r>
              <a:rPr lang="en" sz="2500"/>
              <a:t>The stock market is characterized by complex and dynamic patterns, making accurate prediction challenging. Neural networks, specifically LSTM and GRU, are employed due to their ability to model temporal dependencies and learn from historical data. This study aims to leverage these architectures to forecast Tesla stock prices.</a:t>
            </a:r>
            <a:endParaRPr sz="2500"/>
          </a:p>
          <a:p>
            <a:pPr marL="0" lvl="0" indent="0" algn="ctr">
              <a:spcBef>
                <a:spcPts val="0"/>
              </a:spcBef>
              <a:spcAft>
                <a:spcPts val="0"/>
              </a:spcAft>
              <a:buNone/>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73" name="Google Shape;73;p16"/>
          <p:cNvPicPr/>
          <p:nvPr/>
        </p:nvPicPr>
        <p:blipFill>
          <a:blip r:embed="rId3">
            <a:alphaModFix/>
          </a:blip>
          <a:stretch/>
        </p:blipFill>
        <p:spPr bwMode="auto">
          <a:xfrm>
            <a:off x="766288" y="152400"/>
            <a:ext cx="7611436" cy="4838699"/>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78" name="Google Shape;78;p17"/>
          <p:cNvSpPr txBox="1"/>
          <p:nvPr>
            <p:ph type="title"/>
          </p:nvPr>
        </p:nvSpPr>
        <p:spPr bwMode="auto">
          <a:xfrm>
            <a:off x="400925" y="296900"/>
            <a:ext cx="8458500" cy="6291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3600"/>
              <a:t>Workflow</a:t>
            </a:r>
            <a:endParaRPr sz="3600"/>
          </a:p>
        </p:txBody>
      </p:sp>
      <p:sp>
        <p:nvSpPr>
          <p:cNvPr id="79" name="Google Shape;79;p17"/>
          <p:cNvSpPr txBox="1"/>
          <p:nvPr>
            <p:ph type="body" idx="1"/>
          </p:nvPr>
        </p:nvSpPr>
        <p:spPr bwMode="auto">
          <a:xfrm>
            <a:off x="400875" y="1021400"/>
            <a:ext cx="8458500" cy="1033799"/>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1600" b="1"/>
              <a:t>Data Collection and Preprocessing:</a:t>
            </a:r>
            <a:endParaRPr sz="1600" b="1"/>
          </a:p>
          <a:p>
            <a:pPr marL="0" lvl="0" indent="0" algn="l">
              <a:spcBef>
                <a:spcPts val="0"/>
              </a:spcBef>
              <a:spcAft>
                <a:spcPts val="0"/>
              </a:spcAft>
              <a:buNone/>
              <a:defRPr/>
            </a:pPr>
            <a:r>
              <a:rPr lang="en" sz="1400"/>
              <a:t>Gather historical Tesla stock data.</a:t>
            </a:r>
            <a:endParaRPr sz="1400"/>
          </a:p>
          <a:p>
            <a:pPr marL="0" lvl="0" indent="0" algn="l">
              <a:spcBef>
                <a:spcPts val="0"/>
              </a:spcBef>
              <a:spcAft>
                <a:spcPts val="0"/>
              </a:spcAft>
              <a:buNone/>
              <a:defRPr/>
            </a:pPr>
            <a:r>
              <a:rPr lang="en" sz="1400"/>
              <a:t>Split the data into training and testing sets.</a:t>
            </a:r>
            <a:endParaRPr sz="1400"/>
          </a:p>
          <a:p>
            <a:pPr marL="0" lvl="0" indent="0" algn="l">
              <a:spcBef>
                <a:spcPts val="0"/>
              </a:spcBef>
              <a:spcAft>
                <a:spcPts val="0"/>
              </a:spcAft>
              <a:buNone/>
              <a:defRPr/>
            </a:pPr>
            <a:endParaRPr sz="1400"/>
          </a:p>
          <a:p>
            <a:pPr marL="0" lvl="0" indent="0" algn="l">
              <a:spcBef>
                <a:spcPts val="0"/>
              </a:spcBef>
              <a:spcAft>
                <a:spcPts val="0"/>
              </a:spcAft>
              <a:buNone/>
              <a:defRPr/>
            </a:pPr>
            <a:endParaRPr sz="1400"/>
          </a:p>
        </p:txBody>
      </p:sp>
      <p:sp>
        <p:nvSpPr>
          <p:cNvPr id="80" name="Google Shape;80;p17"/>
          <p:cNvSpPr txBox="1"/>
          <p:nvPr>
            <p:ph type="body" idx="1"/>
          </p:nvPr>
        </p:nvSpPr>
        <p:spPr bwMode="auto">
          <a:xfrm>
            <a:off x="400925" y="2150600"/>
            <a:ext cx="8458500" cy="1033799"/>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1600" b="1"/>
              <a:t>Model Development:</a:t>
            </a:r>
            <a:endParaRPr sz="1600" b="1"/>
          </a:p>
          <a:p>
            <a:pPr marL="0" lvl="0" indent="0" algn="l">
              <a:spcBef>
                <a:spcPts val="0"/>
              </a:spcBef>
              <a:spcAft>
                <a:spcPts val="0"/>
              </a:spcAft>
              <a:buNone/>
              <a:defRPr/>
            </a:pPr>
            <a:r>
              <a:rPr lang="en" sz="1400"/>
              <a:t>Implement LSTM and GRU models for stock price prediction. Train the models using the training dataset</a:t>
            </a:r>
            <a:endParaRPr sz="1400"/>
          </a:p>
          <a:p>
            <a:pPr marL="0" lvl="0" indent="0" algn="l">
              <a:spcBef>
                <a:spcPts val="0"/>
              </a:spcBef>
              <a:spcAft>
                <a:spcPts val="0"/>
              </a:spcAft>
              <a:buNone/>
              <a:defRPr/>
            </a:pPr>
            <a:endParaRPr sz="1400"/>
          </a:p>
        </p:txBody>
      </p:sp>
      <p:sp>
        <p:nvSpPr>
          <p:cNvPr id="81" name="Google Shape;81;p17"/>
          <p:cNvSpPr txBox="1"/>
          <p:nvPr>
            <p:ph type="body" idx="1"/>
          </p:nvPr>
        </p:nvSpPr>
        <p:spPr bwMode="auto">
          <a:xfrm>
            <a:off x="400925" y="3943100"/>
            <a:ext cx="8458500" cy="758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1600" b="1"/>
              <a:t>Performance Evaluation:</a:t>
            </a:r>
            <a:endParaRPr sz="1600" b="1"/>
          </a:p>
          <a:p>
            <a:pPr marL="0" lvl="0" indent="0" algn="l">
              <a:spcBef>
                <a:spcPts val="0"/>
              </a:spcBef>
              <a:spcAft>
                <a:spcPts val="0"/>
              </a:spcAft>
              <a:buNone/>
              <a:defRPr/>
            </a:pPr>
            <a:r>
              <a:rPr lang="en" sz="1400"/>
              <a:t>Evaluate models based on metrics such as Mean Squared Error (MSE), Mean Absolute Error (MAE), and Root Mean Squared Error (RMSE).</a:t>
            </a:r>
            <a:endParaRPr sz="1400"/>
          </a:p>
          <a:p>
            <a:pPr marL="0" lvl="0" indent="0" algn="l">
              <a:spcBef>
                <a:spcPts val="0"/>
              </a:spcBef>
              <a:spcAft>
                <a:spcPts val="0"/>
              </a:spcAft>
              <a:buNone/>
              <a:defRPr/>
            </a:pPr>
            <a:endParaRPr sz="1400"/>
          </a:p>
        </p:txBody>
      </p:sp>
      <p:sp>
        <p:nvSpPr>
          <p:cNvPr id="82" name="Google Shape;82;p17"/>
          <p:cNvSpPr txBox="1"/>
          <p:nvPr>
            <p:ph type="body" idx="1"/>
          </p:nvPr>
        </p:nvSpPr>
        <p:spPr bwMode="auto">
          <a:xfrm>
            <a:off x="400925" y="3184399"/>
            <a:ext cx="8458500" cy="758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1600" b="1"/>
              <a:t>Iterative Prediction:</a:t>
            </a:r>
            <a:endParaRPr sz="1600" b="1"/>
          </a:p>
          <a:p>
            <a:pPr marL="0" lvl="0" indent="0" algn="l">
              <a:spcBef>
                <a:spcPts val="0"/>
              </a:spcBef>
              <a:spcAft>
                <a:spcPts val="0"/>
              </a:spcAft>
              <a:buNone/>
              <a:defRPr/>
            </a:pPr>
            <a:r>
              <a:rPr lang="en" sz="1400"/>
              <a:t>Iterate over future time steps to predict multiple future stock prices.</a:t>
            </a:r>
            <a:endParaRPr sz="1400"/>
          </a:p>
          <a:p>
            <a:pPr marL="0" lvl="0" indent="0" algn="l">
              <a:spcBef>
                <a:spcPts val="0"/>
              </a:spcBef>
              <a:spcAft>
                <a:spcPts val="0"/>
              </a:spcAft>
              <a:buNone/>
              <a:defRPr/>
            </a:pPr>
            <a:endParaRPr sz="1400"/>
          </a:p>
          <a:p>
            <a:pPr marL="0" lvl="0" indent="0" algn="l">
              <a:spcBef>
                <a:spcPts val="0"/>
              </a:spcBef>
              <a:spcAft>
                <a:spcPts val="0"/>
              </a:spcAft>
              <a:buNone/>
              <a:defRPr/>
            </a:pPr>
            <a:endParaRPr sz="14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87" name="Google Shape;87;p18"/>
          <p:cNvSpPr txBox="1"/>
          <p:nvPr>
            <p:ph type="title"/>
          </p:nvPr>
        </p:nvSpPr>
        <p:spPr bwMode="auto">
          <a:xfrm>
            <a:off x="400925" y="296900"/>
            <a:ext cx="8458500" cy="6291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3600"/>
              <a:t>Result</a:t>
            </a:r>
            <a:endParaRPr sz="3600"/>
          </a:p>
        </p:txBody>
      </p:sp>
      <p:sp>
        <p:nvSpPr>
          <p:cNvPr id="88" name="Google Shape;88;p18"/>
          <p:cNvSpPr txBox="1"/>
          <p:nvPr>
            <p:ph type="body" idx="1"/>
          </p:nvPr>
        </p:nvSpPr>
        <p:spPr bwMode="auto">
          <a:xfrm>
            <a:off x="400875" y="1021400"/>
            <a:ext cx="3843000" cy="3212699"/>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1400"/>
              <a:t>LSTM</a:t>
            </a:r>
            <a:endParaRPr sz="1400"/>
          </a:p>
          <a:p>
            <a:pPr marL="0" lvl="0" indent="0" algn="l">
              <a:spcBef>
                <a:spcPts val="0"/>
              </a:spcBef>
              <a:spcAft>
                <a:spcPts val="0"/>
              </a:spcAft>
              <a:buNone/>
              <a:defRPr/>
            </a:pPr>
            <a:endParaRPr sz="1400"/>
          </a:p>
          <a:p>
            <a:pPr marL="0" lvl="0" indent="0" algn="l">
              <a:spcBef>
                <a:spcPts val="0"/>
              </a:spcBef>
              <a:spcAft>
                <a:spcPts val="0"/>
              </a:spcAft>
              <a:buNone/>
              <a:defRPr/>
            </a:pPr>
            <a:r>
              <a:rPr lang="en" sz="1400"/>
              <a:t>MSE: 959.7093530787853</a:t>
            </a:r>
            <a:endParaRPr sz="1400"/>
          </a:p>
          <a:p>
            <a:pPr marL="0" lvl="0" indent="0" algn="l">
              <a:spcBef>
                <a:spcPts val="0"/>
              </a:spcBef>
              <a:spcAft>
                <a:spcPts val="0"/>
              </a:spcAft>
              <a:buNone/>
              <a:defRPr/>
            </a:pPr>
            <a:r>
              <a:rPr lang="en" sz="1400"/>
              <a:t>MAE: 24.330810721261155</a:t>
            </a:r>
            <a:endParaRPr sz="1400"/>
          </a:p>
          <a:p>
            <a:pPr marL="0" lvl="0" indent="0" algn="l">
              <a:spcBef>
                <a:spcPts val="0"/>
              </a:spcBef>
              <a:spcAft>
                <a:spcPts val="0"/>
              </a:spcAft>
              <a:buNone/>
              <a:defRPr/>
            </a:pPr>
            <a:r>
              <a:rPr lang="en" sz="1400"/>
              <a:t>RMSE: 30.979176120077586</a:t>
            </a:r>
            <a:endParaRPr sz="1400"/>
          </a:p>
          <a:p>
            <a:pPr marL="0" lvl="0" indent="0" algn="l">
              <a:spcBef>
                <a:spcPts val="0"/>
              </a:spcBef>
              <a:spcAft>
                <a:spcPts val="0"/>
              </a:spcAft>
              <a:buNone/>
              <a:defRPr/>
            </a:pPr>
            <a:endParaRPr sz="1400"/>
          </a:p>
          <a:p>
            <a:pPr marL="0" lvl="0" indent="0" algn="l">
              <a:spcBef>
                <a:spcPts val="0"/>
              </a:spcBef>
              <a:spcAft>
                <a:spcPts val="0"/>
              </a:spcAft>
              <a:buNone/>
              <a:defRPr/>
            </a:pPr>
            <a:endParaRPr sz="1400"/>
          </a:p>
          <a:p>
            <a:pPr marL="0" lvl="0" indent="0" algn="l">
              <a:spcBef>
                <a:spcPts val="0"/>
              </a:spcBef>
              <a:spcAft>
                <a:spcPts val="0"/>
              </a:spcAft>
              <a:buNone/>
              <a:defRPr/>
            </a:pPr>
            <a:r>
              <a:rPr lang="en" sz="1400"/>
              <a:t>GRU:</a:t>
            </a:r>
            <a:endParaRPr sz="1400"/>
          </a:p>
          <a:p>
            <a:pPr marL="0" lvl="0" indent="0" algn="l">
              <a:spcBef>
                <a:spcPts val="0"/>
              </a:spcBef>
              <a:spcAft>
                <a:spcPts val="0"/>
              </a:spcAft>
              <a:buNone/>
              <a:defRPr/>
            </a:pPr>
            <a:r>
              <a:rPr lang="en" sz="1400"/>
              <a:t>MSE: 460.76398197982417</a:t>
            </a:r>
            <a:endParaRPr sz="1400"/>
          </a:p>
          <a:p>
            <a:pPr marL="0" lvl="0" indent="0" algn="l">
              <a:spcBef>
                <a:spcPts val="0"/>
              </a:spcBef>
              <a:spcAft>
                <a:spcPts val="0"/>
              </a:spcAft>
              <a:buNone/>
              <a:defRPr/>
            </a:pPr>
            <a:r>
              <a:rPr lang="en" sz="1400"/>
              <a:t>MAE: 17.060944431849887</a:t>
            </a:r>
            <a:endParaRPr sz="1400"/>
          </a:p>
          <a:p>
            <a:pPr marL="0" lvl="0" indent="0" algn="l">
              <a:spcBef>
                <a:spcPts val="0"/>
              </a:spcBef>
              <a:spcAft>
                <a:spcPts val="0"/>
              </a:spcAft>
              <a:buNone/>
              <a:defRPr/>
            </a:pPr>
            <a:r>
              <a:rPr lang="en" sz="1400"/>
              <a:t>RMSE: 21.465413622379238</a:t>
            </a:r>
            <a:endParaRPr sz="1400"/>
          </a:p>
          <a:p>
            <a:pPr marL="0" lvl="0" indent="0" algn="l">
              <a:spcBef>
                <a:spcPts val="0"/>
              </a:spcBef>
              <a:spcAft>
                <a:spcPts val="0"/>
              </a:spcAft>
              <a:buNone/>
              <a:defRPr/>
            </a:pPr>
            <a:endParaRPr sz="1400"/>
          </a:p>
          <a:p>
            <a:pPr marL="0" lvl="0" indent="0" algn="l">
              <a:spcBef>
                <a:spcPts val="0"/>
              </a:spcBef>
              <a:spcAft>
                <a:spcPts val="0"/>
              </a:spcAft>
              <a:buNone/>
              <a:defRPr/>
            </a:pPr>
            <a:endParaRPr sz="1400"/>
          </a:p>
          <a:p>
            <a:pPr marL="0" lvl="0" indent="0" algn="l">
              <a:spcBef>
                <a:spcPts val="0"/>
              </a:spcBef>
              <a:spcAft>
                <a:spcPts val="0"/>
              </a:spcAft>
              <a:buNone/>
              <a:defRPr/>
            </a:pPr>
            <a:endParaRPr sz="1400"/>
          </a:p>
        </p:txBody>
      </p:sp>
      <p:pic>
        <p:nvPicPr>
          <p:cNvPr id="89" name="Google Shape;89;p18"/>
          <p:cNvPicPr/>
          <p:nvPr/>
        </p:nvPicPr>
        <p:blipFill>
          <a:blip r:embed="rId3">
            <a:alphaModFix/>
          </a:blip>
          <a:stretch/>
        </p:blipFill>
        <p:spPr bwMode="auto">
          <a:xfrm>
            <a:off x="3555026" y="2804403"/>
            <a:ext cx="5075051" cy="1947947"/>
          </a:xfrm>
          <a:prstGeom prst="rect">
            <a:avLst/>
          </a:prstGeom>
          <a:noFill/>
          <a:ln>
            <a:noFill/>
          </a:ln>
        </p:spPr>
      </p:pic>
      <p:pic>
        <p:nvPicPr>
          <p:cNvPr id="90" name="Google Shape;90;p18"/>
          <p:cNvPicPr/>
          <p:nvPr/>
        </p:nvPicPr>
        <p:blipFill>
          <a:blip r:embed="rId4">
            <a:alphaModFix/>
          </a:blip>
          <a:stretch/>
        </p:blipFill>
        <p:spPr bwMode="auto">
          <a:xfrm>
            <a:off x="3555025" y="529325"/>
            <a:ext cx="5075051" cy="1941536"/>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95" name="Google Shape;95;p19"/>
          <p:cNvSpPr txBox="1"/>
          <p:nvPr>
            <p:ph type="title"/>
          </p:nvPr>
        </p:nvSpPr>
        <p:spPr bwMode="auto">
          <a:xfrm>
            <a:off x="311700" y="664425"/>
            <a:ext cx="8520600" cy="801000"/>
          </a:xfrm>
          <a:prstGeom prst="rect">
            <a:avLst/>
          </a:prstGeom>
        </p:spPr>
        <p:txBody>
          <a:bodyPr spcFirstLastPara="1" wrap="square" lIns="91425" tIns="91425" rIns="91425" bIns="91425" anchor="t" anchorCtr="0">
            <a:noAutofit/>
          </a:bodyPr>
          <a:lstStyle/>
          <a:p>
            <a:pPr marL="0" lvl="0" indent="0" algn="l">
              <a:lnSpc>
                <a:spcPct val="114999"/>
              </a:lnSpc>
              <a:spcBef>
                <a:spcPts val="0"/>
              </a:spcBef>
              <a:spcAft>
                <a:spcPts val="1600"/>
              </a:spcAft>
              <a:buNone/>
              <a:defRPr/>
            </a:pPr>
            <a:r>
              <a:rPr lang="en" sz="2000">
                <a:solidFill>
                  <a:schemeClr val="dk2"/>
                </a:solidFill>
                <a:latin typeface="Source Code Pro"/>
                <a:ea typeface="Source Code Pro"/>
                <a:cs typeface="Source Code Pro"/>
              </a:rPr>
              <a:t>Inference: GRU is better than LSTM</a:t>
            </a:r>
            <a:endParaRPr sz="2000" b="0">
              <a:solidFill>
                <a:schemeClr val="dk2"/>
              </a:solidFill>
              <a:latin typeface="Source Code Pro"/>
              <a:ea typeface="Source Code Pro"/>
              <a:cs typeface="Source Code Pro"/>
            </a:endParaRPr>
          </a:p>
        </p:txBody>
      </p:sp>
      <p:sp>
        <p:nvSpPr>
          <p:cNvPr id="96" name="Google Shape;96;p19"/>
          <p:cNvSpPr txBox="1"/>
          <p:nvPr>
            <p:ph type="body" idx="1"/>
          </p:nvPr>
        </p:nvSpPr>
        <p:spPr bwMode="auto">
          <a:xfrm>
            <a:off x="311700" y="1228675"/>
            <a:ext cx="8520600" cy="33402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a:t>Simplicity and Training Speed:</a:t>
            </a:r>
            <a:endParaRPr/>
          </a:p>
          <a:p>
            <a:pPr marL="0" lvl="0" indent="0" algn="l">
              <a:spcBef>
                <a:spcPts val="1600"/>
              </a:spcBef>
              <a:spcAft>
                <a:spcPts val="1600"/>
              </a:spcAft>
              <a:buNone/>
              <a:defRPr/>
            </a:pPr>
            <a:r>
              <a:rPr lang="en"/>
              <a:t>GRUs have a simpler architecture compared to LSTMs. The reduced complexity may make them easier to train, converge faster, and potentially find a more optimal solution for the specific dataset. Simplicity can sometimes lead to better generalization, especially when the dataset is not very large.</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01" name="Google Shape;101;p20"/>
          <p:cNvSpPr txBox="1"/>
          <p:nvPr>
            <p:ph type="body" idx="1"/>
          </p:nvPr>
        </p:nvSpPr>
        <p:spPr bwMode="auto">
          <a:xfrm>
            <a:off x="311700" y="1228675"/>
            <a:ext cx="8520600" cy="33402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a:t>Fewer Parameters:</a:t>
            </a:r>
            <a:endParaRPr/>
          </a:p>
          <a:p>
            <a:pPr marL="0" lvl="0" indent="0" algn="l">
              <a:spcBef>
                <a:spcPts val="1600"/>
              </a:spcBef>
              <a:spcAft>
                <a:spcPts val="0"/>
              </a:spcAft>
              <a:buNone/>
              <a:defRPr/>
            </a:pPr>
            <a:r>
              <a:rPr lang="en"/>
              <a:t>GRUs have fewer parameters compared to LSTMs. This reduction in the number of parameters can be advantageous, especially when the dataset is limited. With fewer parameters, GRUs might be less prone to overfitting the training data, resulting in a better generalization to unseen data.</a:t>
            </a:r>
            <a:endParaRPr/>
          </a:p>
          <a:p>
            <a:pPr marL="0" lvl="0" indent="0" algn="l">
              <a:spcBef>
                <a:spcPts val="1600"/>
              </a:spcBef>
              <a:spcAft>
                <a:spcPts val="0"/>
              </a:spcAft>
              <a:buNone/>
              <a:defRPr/>
            </a:pPr>
            <a:endParaRPr/>
          </a:p>
          <a:p>
            <a:pPr marL="0" lvl="0" indent="0" algn="l">
              <a:spcBef>
                <a:spcPts val="1600"/>
              </a:spcBef>
              <a:spcAft>
                <a:spcPts val="0"/>
              </a:spcAft>
              <a:buNone/>
              <a:defRPr/>
            </a:pPr>
            <a:endParaRPr/>
          </a:p>
          <a:p>
            <a:pPr marL="0" lvl="0" indent="0" algn="l">
              <a:spcBef>
                <a:spcPts val="1600"/>
              </a:spcBef>
              <a:spcAft>
                <a:spcPts val="1600"/>
              </a:spcAft>
              <a:buNone/>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06" name="Google Shape;106;p21"/>
          <p:cNvSpPr txBox="1"/>
          <p:nvPr>
            <p:ph type="body" idx="1"/>
          </p:nvPr>
        </p:nvSpPr>
        <p:spPr bwMode="auto">
          <a:xfrm>
            <a:off x="311700" y="1228675"/>
            <a:ext cx="8520600" cy="33402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a:t>Task-Specific Patterns:</a:t>
            </a:r>
            <a:endParaRPr/>
          </a:p>
          <a:p>
            <a:pPr marL="0" lvl="0" indent="0" algn="l">
              <a:spcBef>
                <a:spcPts val="1600"/>
              </a:spcBef>
              <a:spcAft>
                <a:spcPts val="0"/>
              </a:spcAft>
              <a:buNone/>
              <a:defRPr/>
            </a:pPr>
            <a:r>
              <a:rPr lang="en"/>
              <a:t>The specific temporal patterns present in the dataset may be well-suited to the gating mechanisms of GRUs. If the dataset has short-term dependencies and does not require the explicit long-term memory capabilities of LSTMs, GRUs might perform better.</a:t>
            </a:r>
            <a:endParaRPr/>
          </a:p>
          <a:p>
            <a:pPr marL="0" lvl="0" indent="0" algn="l">
              <a:spcBef>
                <a:spcPts val="1600"/>
              </a:spcBef>
              <a:spcAft>
                <a:spcPts val="0"/>
              </a:spcAft>
              <a:buNone/>
              <a:defRPr/>
            </a:pPr>
            <a:endParaRPr/>
          </a:p>
          <a:p>
            <a:pPr marL="0" lvl="0" indent="0" algn="l">
              <a:spcBef>
                <a:spcPts val="1600"/>
              </a:spcBef>
              <a:spcAft>
                <a:spcPts val="0"/>
              </a:spcAft>
              <a:buNone/>
              <a:defRPr/>
            </a:pPr>
            <a:endParaRPr/>
          </a:p>
          <a:p>
            <a:pPr marL="0" lvl="0" indent="0" algn="l">
              <a:spcBef>
                <a:spcPts val="1600"/>
              </a:spcBef>
              <a:spcAft>
                <a:spcPts val="0"/>
              </a:spcAft>
              <a:buNone/>
              <a:defRPr/>
            </a:pPr>
            <a:endParaRPr/>
          </a:p>
          <a:p>
            <a:pPr marL="0" lvl="0" indent="0" algn="l">
              <a:spcBef>
                <a:spcPts val="1600"/>
              </a:spcBef>
              <a:spcAft>
                <a:spcPts val="0"/>
              </a:spcAft>
              <a:buNone/>
              <a:defRPr/>
            </a:pPr>
            <a:endParaRPr/>
          </a:p>
          <a:p>
            <a:pPr marL="0" lvl="0" indent="0" algn="l">
              <a:spcBef>
                <a:spcPts val="1600"/>
              </a:spcBef>
              <a:spcAft>
                <a:spcPts val="1600"/>
              </a:spcAft>
              <a:buNone/>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ONLYOFFICE/8.3.1.25</Application>
  <PresentationFormat>On-screen Show (4:3)</PresentationFormat>
  <Paragraphs>0</Paragraphs>
  <Slides>10</Slides>
  <Notes>10</Notes>
  <HiddenSlides>0</HiddenSlides>
  <MMClips>2</MMClips>
  <ScaleCrop>0</ScaleCrop>
  <HeadingPairs>
    <vt:vector size="4" baseType="variant">
      <vt:variant>
        <vt:lpstr>Theme</vt:lpstr>
      </vt:variant>
      <vt:variant>
        <vt:i4>1</vt:i4>
      </vt:variant>
      <vt:variant>
        <vt:lpstr>Slide Titles</vt:lpstr>
      </vt:variant>
      <vt:variant>
        <vt:i4>10</vt:i4>
      </vt:variant>
    </vt:vector>
  </HeadingPairs>
  <TitlesOfParts>
    <vt:vector size="11" baseType="lpstr">
      <vt:lpstr>Theme 1</vt:lpstr>
      <vt:lpstr>Slide 1</vt:lpstr>
      <vt:lpstr>Slide 2</vt:lpstr>
      <vt:lpstr>Slide 3</vt:lpstr>
      <vt:lpstr>Slide 4</vt:lpstr>
      <vt:lpstr>Slide 5</vt:lpstr>
      <vt:lpstr>Slide 6</vt:lpstr>
      <vt:lpstr>Slide 7</vt:lpstr>
      <vt:lpstr>Slide 8</vt:lpstr>
      <vt:lpstr>Slide 9</vt:lpstr>
      <vt:lpstr>Slide 10</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
</cp:coreProperties>
</file>