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60" r:id="rId2"/>
  </p:sldMasterIdLst>
  <p:notesMasterIdLst>
    <p:notesMasterId r:id="rId12"/>
  </p:notesMasterIdLst>
  <p:handoutMasterIdLst>
    <p:handoutMasterId r:id="rId13"/>
  </p:handoutMasterIdLst>
  <p:sldIdLst>
    <p:sldId id="273" r:id="rId3"/>
    <p:sldId id="285" r:id="rId4"/>
    <p:sldId id="287" r:id="rId5"/>
    <p:sldId id="288" r:id="rId6"/>
    <p:sldId id="291" r:id="rId7"/>
    <p:sldId id="292" r:id="rId8"/>
    <p:sldId id="294" r:id="rId9"/>
    <p:sldId id="293" r:id="rId10"/>
    <p:sldId id="286" r:id="rId11"/>
  </p:sldIdLst>
  <p:sldSz cx="9144000" cy="6858000" type="screen4x3"/>
  <p:notesSz cx="7772400" cy="10058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buFont typeface="Arial" pitchFamily="34" charset="0"/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18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872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E438914-B708-7EA7-0192-D64F603CBF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F5B9E8-4548-219D-CA59-5E6E1816E4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ACB4F7-7F8C-4644-A0E3-410894F93506}" type="datetimeFigureOut">
              <a:rPr lang="en-CA" smtClean="0"/>
              <a:t>2025-07-14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9A98C7-925C-7A3B-C720-6317CC47DC8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6A20A8-8B85-6630-03B5-834F55E06CA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9CB0F5-A810-413E-A168-05AC8072432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94892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Image Placeholder 1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371600" y="763588"/>
            <a:ext cx="5029200" cy="3771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4099" name="Notes Placeholder 2"/>
          <p:cNvSpPr txBox="1">
            <a:spLocks noGrp="1" noChangeArrowheads="1"/>
          </p:cNvSpPr>
          <p:nvPr>
            <p:ph type="body" sz="quarter" idx="3"/>
          </p:nvPr>
        </p:nvSpPr>
        <p:spPr bwMode="auto">
          <a:xfrm>
            <a:off x="777875" y="4776788"/>
            <a:ext cx="621665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4100" name="Header Placeholder 3"/>
          <p:cNvSpPr txBox="1"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373438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1" name="Date Placeholder 4"/>
          <p:cNvSpPr txBox="1">
            <a:spLocks noGrp="1" noChangeArrowheads="1"/>
          </p:cNvSpPr>
          <p:nvPr>
            <p:ph type="dt" idx="1"/>
          </p:nvPr>
        </p:nvSpPr>
        <p:spPr bwMode="auto">
          <a:xfrm>
            <a:off x="4398963" y="0"/>
            <a:ext cx="3371850" cy="503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2" name="Footer Placeholder 5"/>
          <p:cNvSpPr txBox="1">
            <a:spLocks noGrp="1" noChangeArrowheads="1"/>
          </p:cNvSpPr>
          <p:nvPr>
            <p:ph type="ftr" sz="quarter" idx="4"/>
          </p:nvPr>
        </p:nvSpPr>
        <p:spPr bwMode="auto">
          <a:xfrm>
            <a:off x="0" y="9555163"/>
            <a:ext cx="3373438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103" name="Slide Number Placeholder 6"/>
          <p:cNvSpPr txBox="1">
            <a:spLocks noGrp="1" noChangeArrowheads="1"/>
          </p:cNvSpPr>
          <p:nvPr>
            <p:ph type="sldNum" sz="quarter" idx="5"/>
          </p:nvPr>
        </p:nvSpPr>
        <p:spPr bwMode="auto">
          <a:xfrm>
            <a:off x="4398963" y="9555163"/>
            <a:ext cx="337185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>
              <a:defRPr sz="1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AD94AA6B-3ABA-47DA-87CE-33CD82AE77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568205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215900" indent="-215900" algn="l" rtl="0" eaLnBrk="0" fontAlgn="base" hangingPunct="0">
      <a:spcBef>
        <a:spcPct val="0"/>
      </a:spcBef>
      <a:spcAft>
        <a:spcPct val="0"/>
      </a:spcAft>
      <a:defRPr sz="2000" kern="1200">
        <a:solidFill>
          <a:srgbClr val="000000"/>
        </a:solidFill>
        <a:latin typeface="Arial" pitchFamily="34" charset="0"/>
        <a:ea typeface="Microsoft YaHei" pitchFamily="34" charset="-122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icrosoft YaHei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3EC09F-410A-4597-813A-DD83C2276DE0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962C77-0561-41E1-87A1-A3DA5E671AB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404703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A3DE0-EF42-4934-A2B1-30CA55AE4766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F1961A-6167-49C5-8FD5-AAE8E08CC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0201874"/>
      </p:ext>
    </p:extLst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8578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857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CAF455-6960-4822-853E-C7D4C8070C92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B3FED0-3EBB-4A75-AC21-4B812E9FBE9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341752"/>
      </p:ext>
    </p:extLst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D2B400-CE74-4024-A771-1EEBF57CD45E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DF2029-35AD-4979-85B9-71776324D0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1591358"/>
      </p:ext>
    </p:extLst>
  </p:cSld>
  <p:clrMapOvr>
    <a:masterClrMapping/>
  </p:clrMapOvr>
  <p:transition spd="slow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312ED1-4F6A-4AD9-9306-7203716BCADC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288D4E-4785-4830-845E-5FCA58396BD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9541048"/>
      </p:ext>
    </p:extLst>
  </p:cSld>
  <p:clrMapOvr>
    <a:masterClrMapping/>
  </p:clrMapOvr>
  <p:transition spd="slow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7EFE52-D99F-4F05-B51A-EECB9D57597E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3F3B71-A7C6-4D01-AC30-66082249CB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06675046"/>
      </p:ext>
    </p:extLst>
  </p:cSld>
  <p:clrMapOvr>
    <a:masterClrMapping/>
  </p:clrMapOvr>
  <p:transition spd="slow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A39F5E-893A-483A-9CFA-0DEAC34FE82E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DD8E-B6C6-44D5-9F9F-4CE8DE5F8AE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59764501"/>
      </p:ext>
    </p:extLst>
  </p:cSld>
  <p:clrMapOvr>
    <a:masterClrMapping/>
  </p:clrMapOvr>
  <p:transition spd="slow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05C31E8-0103-4502-87C2-B24D86BCD4AA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9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8437EB-F3E2-4C20-83C5-7D95958D543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0142198"/>
      </p:ext>
    </p:extLst>
  </p:cSld>
  <p:clrMapOvr>
    <a:masterClrMapping/>
  </p:clrMapOvr>
  <p:transition spd="slow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5320B0-349B-4725-A057-3351C7B3A163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5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19117-7E9C-490C-BE69-3985EC6A809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237783"/>
      </p:ext>
    </p:extLst>
  </p:cSld>
  <p:clrMapOvr>
    <a:masterClrMapping/>
  </p:clrMapOvr>
  <p:transition spd="slow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A9D16B-BFF4-4573-834F-3EED6E5ED42C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4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081005-36E8-478E-8B5A-F3DAC943D22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702985"/>
      </p:ext>
    </p:extLst>
  </p:cSld>
  <p:clrMapOvr>
    <a:masterClrMapping/>
  </p:clrMapOvr>
  <p:transition spd="slow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3A3D07-30A0-4FB0-A9E5-ACDD4D62D334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C2DD17-0F9F-4988-83AE-EE64C71C781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172151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43F1F8-4F8A-40B1-B879-C6A289E356E2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78CDEA-84A3-41CC-95F3-8F27A923EB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8740935"/>
      </p:ext>
    </p:extLst>
  </p:cSld>
  <p:clrMapOvr>
    <a:masterClrMapping/>
  </p:clrMapOvr>
  <p:transition spd="slow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2FF9B7-9BC1-47D5-B901-61CF922D3789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8585D-1766-4AAF-B460-F8324DE349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10576951"/>
      </p:ext>
    </p:extLst>
  </p:cSld>
  <p:clrMapOvr>
    <a:masterClrMapping/>
  </p:clrMapOvr>
  <p:transition spd="slow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19A2FE-1DB6-46D3-9EF7-146B3B767A4C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DDCE0-12F0-469C-87BF-8E02E4D3051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509232"/>
      </p:ext>
    </p:extLst>
  </p:cSld>
  <p:clrMapOvr>
    <a:masterClrMapping/>
  </p:clrMapOvr>
  <p:transition spd="slow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6550" y="396875"/>
            <a:ext cx="2114550" cy="41544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96875"/>
            <a:ext cx="6191250" cy="41544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2A8FA-AEB8-476C-98B6-14EB806B6ADC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6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07121F-7037-411B-B0E4-F56EF32632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7130664"/>
      </p:ext>
    </p:extLst>
  </p:cSld>
  <p:clrMapOvr>
    <a:masterClrMapping/>
  </p:clrMapOvr>
  <p:transition spd="slow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6575" y="396875"/>
            <a:ext cx="8070850" cy="558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29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90663"/>
            <a:ext cx="4152900" cy="3060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5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E324DA-8BAC-4EAF-AD4A-7AAE0F3F48B5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7" name="Holder 6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29B4D1-D449-4FC0-95C5-30BD465C819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3048306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AF9EC2-B7A5-4259-940B-CD8434D5A5ED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6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186F7A-B7B7-48D1-AE5C-33E4D2379D2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61785669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5CAF05-9D13-4B9E-9D0B-8DB48D8F2862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CD6241-6338-4698-A8F9-C13F3A9651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07238142"/>
      </p:ext>
    </p:extLst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EACDE5-8BD5-4A22-87D4-2667CEE0BEF4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9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DA64B63-D14A-4D68-A7DD-4D0A146D29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2831176"/>
      </p:ext>
    </p:extLst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13F9E-CEC9-4711-A4DF-EAAA61A74D7D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5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7AC1E6-CB94-4E3D-964E-00669913DE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2817732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C675BB-6D62-433F-9205-E3921946E74E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4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F9EFC-EF07-4857-ADCD-1D78F0F8F41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5855401"/>
      </p:ext>
    </p:extLst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77F4E-FA0C-4C8F-9F00-15D65657521E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80128-B7C4-48EC-B4E6-B5EBDC45057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5485665"/>
      </p:ext>
    </p:extLst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Holder 2"/>
          <p:cNvSpPr txBox="1"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Holder 3"/>
          <p:cNvSpPr txBox="1"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2392C-6DD8-4215-902F-EF984C80CBAF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7" name="Holder 4"/>
          <p:cNvSpPr txBox="1"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19DD2C5-0B5F-4EE1-BC4B-6CF40DAEF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5480241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Holder 2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8" name="Holder 3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63FA6133-3D76-4D6D-9E36-79B01345D957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1029" name="Holder 4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3B9F6CDD-36FF-4D8A-8966-BF3A0297968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30" name="Title Placeholder 5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457200" y="273050"/>
            <a:ext cx="8229600" cy="114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1" compatLnSpc="1">
            <a:prstTxWarp prst="textNoShape">
              <a:avLst/>
            </a:prstTxWarp>
          </a:bodyPr>
          <a:lstStyle/>
          <a:p>
            <a:pPr lvl="0"/>
            <a:endParaRPr lang="en-US" altLang="en-US"/>
          </a:p>
        </p:txBody>
      </p:sp>
      <p:sp>
        <p:nvSpPr>
          <p:cNvPr id="1031" name="Text Placeholder 6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000000"/>
          </a:solidFill>
          <a:latin typeface="Calibri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SzPct val="100000"/>
        <a:buChar char="•"/>
        <a:defRPr sz="20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bk object 16"/>
          <p:cNvSpPr>
            <a:spLocks/>
          </p:cNvSpPr>
          <p:nvPr/>
        </p:nvSpPr>
        <p:spPr bwMode="auto">
          <a:xfrm>
            <a:off x="0" y="0"/>
            <a:ext cx="9144000" cy="68580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1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51" name="Holder 2"/>
          <p:cNvSpPr txBox="1">
            <a:spLocks noGrp="1" noChangeArrowheads="1"/>
          </p:cNvSpPr>
          <p:nvPr>
            <p:ph type="title"/>
          </p:nvPr>
        </p:nvSpPr>
        <p:spPr bwMode="auto">
          <a:xfrm>
            <a:off x="536575" y="396875"/>
            <a:ext cx="8070850" cy="55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1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title text format</a:t>
            </a:r>
          </a:p>
        </p:txBody>
      </p:sp>
      <p:sp>
        <p:nvSpPr>
          <p:cNvPr id="2052" name="Holder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42900" y="1490663"/>
            <a:ext cx="84582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the outline text format</a:t>
            </a:r>
          </a:p>
          <a:p>
            <a:pPr lvl="1"/>
            <a:r>
              <a:rPr lang="en-US" altLang="en-US"/>
              <a:t>Second Outline Level</a:t>
            </a:r>
          </a:p>
          <a:p>
            <a:pPr lvl="2"/>
            <a:r>
              <a:rPr lang="en-US" altLang="en-US"/>
              <a:t>Third Outline Level</a:t>
            </a:r>
          </a:p>
          <a:p>
            <a:pPr lvl="3"/>
            <a:r>
              <a:rPr lang="en-US" altLang="en-US"/>
              <a:t>Fourth Outline Level</a:t>
            </a:r>
          </a:p>
          <a:p>
            <a:pPr lvl="4"/>
            <a:r>
              <a:rPr lang="en-US" altLang="en-US"/>
              <a:t>Fifth Outline Level</a:t>
            </a:r>
          </a:p>
          <a:p>
            <a:pPr lvl="4"/>
            <a:r>
              <a:rPr lang="en-US" altLang="en-US"/>
              <a:t>Sixth Outline Level</a:t>
            </a:r>
          </a:p>
          <a:p>
            <a:pPr lvl="4"/>
            <a:r>
              <a:rPr lang="en-US" altLang="en-US"/>
              <a:t>Seventh Outline Level</a:t>
            </a:r>
          </a:p>
          <a:p>
            <a:pPr lvl="4"/>
            <a:r>
              <a:rPr lang="en-US" altLang="en-US"/>
              <a:t>Eighth Outline Level</a:t>
            </a:r>
          </a:p>
          <a:p>
            <a:pPr lvl="4"/>
            <a:r>
              <a:rPr lang="en-US" altLang="en-US"/>
              <a:t>Ninth Outline Level</a:t>
            </a:r>
          </a:p>
        </p:txBody>
      </p:sp>
      <p:sp>
        <p:nvSpPr>
          <p:cNvPr id="2053" name="Holder 4"/>
          <p:cNvSpPr txBox="1">
            <a:spLocks noGrp="1" noChangeArrowheads="1"/>
          </p:cNvSpPr>
          <p:nvPr>
            <p:ph type="ftr" sz="quarter" idx="3"/>
          </p:nvPr>
        </p:nvSpPr>
        <p:spPr bwMode="auto">
          <a:xfrm>
            <a:off x="3108325" y="6378575"/>
            <a:ext cx="2925763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 sz="2400">
                <a:solidFill>
                  <a:srgbClr val="000000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4" name="Holder 5"/>
          <p:cNvSpPr txBox="1">
            <a:spLocks noGrp="1" noChangeArrowheads="1"/>
          </p:cNvSpPr>
          <p:nvPr>
            <p:ph type="dt" sz="half" idx="2"/>
          </p:nvPr>
        </p:nvSpPr>
        <p:spPr bwMode="auto">
          <a:xfrm>
            <a:off x="457200" y="6378575"/>
            <a:ext cx="2103438" cy="34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eaLnBrk="1">
              <a:defRPr>
                <a:solidFill>
                  <a:srgbClr val="8B8B8B"/>
                </a:solidFill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757FE92-C312-4CCF-8FC1-3CA7E1B3DCCD}" type="datetime1">
              <a:rPr lang="en-US" altLang="en-US" smtClean="0"/>
              <a:t>7/14/2025</a:t>
            </a:fld>
            <a:endParaRPr lang="en-US" altLang="en-US"/>
          </a:p>
        </p:txBody>
      </p:sp>
      <p:sp>
        <p:nvSpPr>
          <p:cNvPr id="2055" name="Holder 6"/>
          <p:cNvSpPr txBox="1">
            <a:spLocks noGrp="1" noChangeArrowheads="1"/>
          </p:cNvSpPr>
          <p:nvPr>
            <p:ph type="sldNum" sz="quarter" idx="4"/>
          </p:nvPr>
        </p:nvSpPr>
        <p:spPr bwMode="auto">
          <a:xfrm>
            <a:off x="100013" y="6607175"/>
            <a:ext cx="179387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eaLnBrk="1">
              <a:defRPr sz="1000">
                <a:solidFill>
                  <a:srgbClr val="FFFFFF"/>
                </a:solidFill>
                <a:latin typeface="+mn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fld id="{796212F0-F424-4350-9656-96476B52FF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ransition spd="slow"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FFFFFF"/>
          </a:solidFill>
          <a:latin typeface="Tahoma" pitchFamily="34" charset="0"/>
          <a:ea typeface="Microsoft YaHei" pitchFamily="34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ts val="1413"/>
        </a:spcAft>
        <a:buChar char="•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–"/>
        <a:defRPr sz="2400">
          <a:solidFill>
            <a:srgbClr val="000000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0"/>
        </a:spcBef>
        <a:spcAft>
          <a:spcPts val="1413"/>
        </a:spcAft>
        <a:buSzPct val="75000"/>
        <a:buFont typeface="StarSymbol"/>
        <a:buChar char="●"/>
        <a:defRPr sz="24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5.png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erplexity.ai/" TargetMode="External"/><Relationship Id="rId3" Type="http://schemas.openxmlformats.org/officeDocument/2006/relationships/hyperlink" Target="https://en.wikipedia.org/wiki/Gamma_function" TargetMode="External"/><Relationship Id="rId7" Type="http://schemas.openxmlformats.org/officeDocument/2006/relationships/hyperlink" Target="https://mathworld.wolfram.com/GammaFunction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8.xml"/><Relationship Id="rId6" Type="http://schemas.openxmlformats.org/officeDocument/2006/relationships/hyperlink" Target="https://math.libretexts.org/Bookshelves/Differential_Equations/Introduction_to_Partial_Differential_Equations_(Herman)/05%3A_Non-sinusoidal_Harmonics_and_Special_Functions/5.04%3A_Gamma_Function" TargetMode="External"/><Relationship Id="rId5" Type="http://schemas.openxmlformats.org/officeDocument/2006/relationships/hyperlink" Target="https://www.statlect.com/mathematical-tools/gamma-function#:~:text=The%20Gamma%20function%20is%20a,Chi%2Dsquare%20and%20the%20Gamma." TargetMode="External"/><Relationship Id="rId4" Type="http://schemas.openxmlformats.org/officeDocument/2006/relationships/hyperlink" Target="https://www.mathsisfun.com/numbers/gamma-function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ubtitle 3"/>
          <p:cNvSpPr txBox="1">
            <a:spLocks noGrp="1" noChangeArrowheads="1"/>
          </p:cNvSpPr>
          <p:nvPr>
            <p:ph type="subTitle" idx="4294967295"/>
          </p:nvPr>
        </p:nvSpPr>
        <p:spPr>
          <a:xfrm>
            <a:off x="303214" y="1470212"/>
            <a:ext cx="8662986" cy="3729317"/>
          </a:xfrm>
        </p:spPr>
        <p:txBody>
          <a:bodyPr anchorCtr="1"/>
          <a:lstStyle/>
          <a:p>
            <a:pPr marL="0" indent="0" algn="ctr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ETERNITY Project: Deliverable 1</a:t>
            </a:r>
          </a:p>
          <a:p>
            <a:pPr marL="0" indent="0" algn="ctr">
              <a:buNone/>
            </a:pPr>
            <a:endParaRPr lang="en-US" sz="24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20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Satya Sri Balaji Moturu (40270420)</a:t>
            </a:r>
          </a:p>
          <a:p>
            <a:pPr marL="0" indent="0" algn="ctr">
              <a:buNone/>
            </a:pPr>
            <a:endParaRPr lang="en-US" sz="20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algn="ctr">
              <a:buNone/>
            </a:pPr>
            <a:r>
              <a:rPr lang="en-US" sz="2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SOEN 6011: Software Engineering Processes</a:t>
            </a:r>
          </a:p>
        </p:txBody>
      </p:sp>
      <p:sp>
        <p:nvSpPr>
          <p:cNvPr id="3075" name="object 7"/>
          <p:cNvSpPr>
            <a:spLocks noChangeArrowheads="1"/>
          </p:cNvSpPr>
          <p:nvPr/>
        </p:nvSpPr>
        <p:spPr bwMode="auto">
          <a:xfrm>
            <a:off x="3486150" y="5641975"/>
            <a:ext cx="2297113" cy="3079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ahoma" pitchFamily="34" charset="0"/>
              </a:rPr>
              <a:t>July 14, 2025</a:t>
            </a:r>
          </a:p>
        </p:txBody>
      </p:sp>
      <p:sp>
        <p:nvSpPr>
          <p:cNvPr id="3076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7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32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4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rgbClr val="000000"/>
                </a:solidFill>
                <a:latin typeface="Calibri" pitchFamily="34" charset="0"/>
                <a:ea typeface="Microsoft YaHei" pitchFamily="34" charset="-122"/>
              </a:defRPr>
            </a:lvl9pPr>
          </a:lstStyle>
          <a:p>
            <a:pPr marL="0" indent="0" algn="ctr">
              <a:buNone/>
            </a:pPr>
            <a:r>
              <a:rPr lang="en-US" sz="2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 Analysis of the Gamma Function: Γ(x)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10F845-3861-D30F-C272-3B62E2E4C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3F9EFC-EF07-4857-ADCD-1D78F0F8F413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279400" y="1879734"/>
            <a:ext cx="4170175" cy="345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/>
            <a:r>
              <a:rPr lang="en-US" sz="1600" dirty="0"/>
              <a:t>The Gamma function, denoted as Γ(x), generalizes the factorial function to real and complex numbers [1].</a:t>
            </a:r>
          </a:p>
          <a:p>
            <a:pPr marL="342900" indent="-342900"/>
            <a:r>
              <a:rPr lang="en-US" sz="1600" dirty="0"/>
              <a:t>It is defined by the integral: </a:t>
            </a:r>
          </a:p>
          <a:p>
            <a:pPr marL="342900" indent="-342900"/>
            <a:r>
              <a:rPr lang="en-US" sz="1600" dirty="0"/>
              <a:t>Here, t is the integration variable, and x is the input parameter to the Gamma function.</a:t>
            </a:r>
          </a:p>
          <a:p>
            <a:pPr marL="342900" indent="-342900"/>
            <a:r>
              <a:rPr lang="en-US" sz="1600" dirty="0"/>
              <a:t>For any positive integer n, Γ(n) = (n-1)! [2].</a:t>
            </a:r>
          </a:p>
          <a:p>
            <a:pPr marL="342900" indent="-342900"/>
            <a:r>
              <a:rPr lang="pt-BR" sz="1600" dirty="0"/>
              <a:t>Γ(x), x ∈ ℤ, n ≤ 0 is undefined.</a:t>
            </a:r>
            <a:endParaRPr lang="en-US" sz="1600" dirty="0"/>
          </a:p>
          <a:p>
            <a:pPr marL="342900" indent="-342900"/>
            <a:r>
              <a:rPr lang="en-US" sz="1600" dirty="0"/>
              <a:t>It plays a vital role in probability, statistics, physics, and engineering [3].</a:t>
            </a:r>
          </a:p>
        </p:txBody>
      </p:sp>
      <p:sp>
        <p:nvSpPr>
          <p:cNvPr id="4100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Introduction to the Gamma Function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228983-4E09-0729-7110-8EFEA61D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340EC5-19E8-2C8B-C479-865F2111FA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1161" y="3260191"/>
            <a:ext cx="3324874" cy="259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D38C2C89-6EF3-3025-F82F-08B60D107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026" y="2813786"/>
            <a:ext cx="1294840" cy="333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amma-function - Encyclopedia of Mathematics">
            <a:extLst>
              <a:ext uri="{FF2B5EF4-FFF2-40B4-BE49-F238E27FC236}">
                <a16:creationId xmlns:a16="http://schemas.microsoft.com/office/drawing/2014/main" id="{CB320DC5-73DE-4D7A-F634-744739C35B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7859" y="1050925"/>
            <a:ext cx="2911477" cy="2096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B03604-D4ED-2AA6-FDB6-B2172582F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995D9A34-EFC9-8965-E13E-A56608D5F881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815F5468-4051-3312-071F-430CA0564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2" y="1435287"/>
            <a:ext cx="8662987" cy="37431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285750" indent="-285750"/>
            <a:r>
              <a:rPr lang="en-US" sz="1600" b="1" dirty="0"/>
              <a:t>Context of Use: The Scientific Calculator</a:t>
            </a:r>
          </a:p>
          <a:p>
            <a:pPr marL="285750" indent="-285750"/>
            <a:r>
              <a:rPr lang="en-US" sz="1600" b="1" dirty="0"/>
              <a:t>Technical Environment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Electronic device or software application supporting advanced mathematical operations [5]</a:t>
            </a:r>
          </a:p>
          <a:p>
            <a:pPr lvl="1"/>
            <a:r>
              <a:rPr lang="en-US" sz="1600" dirty="0"/>
              <a:t>Includes trigonometric, logarithmic, exponential, and transcendental functions</a:t>
            </a:r>
          </a:p>
          <a:p>
            <a:pPr lvl="1"/>
            <a:r>
              <a:rPr lang="en-US" sz="1600" dirty="0"/>
              <a:t>Utilizes floating-point arithmetic and supports scientific notation [5]</a:t>
            </a:r>
          </a:p>
          <a:p>
            <a:pPr marL="285750" indent="-285750"/>
            <a:r>
              <a:rPr lang="en-US" sz="1600" b="1" dirty="0"/>
              <a:t>Non-Technical Environment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Users: Students, engineers, scientists</a:t>
            </a:r>
          </a:p>
          <a:p>
            <a:pPr lvl="1"/>
            <a:r>
              <a:rPr lang="en-US" sz="1600" dirty="0"/>
              <a:t>Context: Academic, research, and professional environments</a:t>
            </a:r>
          </a:p>
          <a:p>
            <a:pPr lvl="1"/>
            <a:r>
              <a:rPr lang="en-US" sz="1600" dirty="0"/>
              <a:t>Objective: Simplify complex calculations reliably and accessibly</a:t>
            </a:r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297972E0-2B50-0E6D-6C99-CEC969EBE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Context of Use Model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2CEAE7-F3B1-13A1-E07E-AE5B055C2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7328893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15904-A2EF-79BF-CF14-23ECC39F7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26AFAD1C-3CA8-4006-C92C-A570CEF7AECC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238CEC19-3343-7D95-12A9-810F6EE08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220134"/>
            <a:ext cx="4466011" cy="23530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285750" indent="-285750"/>
            <a:r>
              <a:rPr lang="en-US" sz="1600" b="1" dirty="0"/>
              <a:t>Primary Users</a:t>
            </a:r>
            <a:r>
              <a:rPr lang="en-US" sz="1600" dirty="0"/>
              <a:t>:</a:t>
            </a:r>
          </a:p>
          <a:p>
            <a:pPr lvl="1"/>
            <a:r>
              <a:rPr lang="en-US" sz="1600" dirty="0"/>
              <a:t>Students (high school/university): Require support for advanced mathematics</a:t>
            </a:r>
          </a:p>
          <a:p>
            <a:pPr lvl="1"/>
            <a:r>
              <a:rPr lang="en-US" sz="1600" dirty="0"/>
              <a:t>Scientists and researchers: Use it for modeling and statistical analysis [3]</a:t>
            </a:r>
          </a:p>
          <a:p>
            <a:pPr lvl="1"/>
            <a:r>
              <a:rPr lang="en-US" sz="1600" dirty="0"/>
              <a:t>Engineers: Apply in simulations, fluid dynamics, and signal processing</a:t>
            </a:r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8D13D9B9-0FFB-8E4C-59A1-3E7D77B35C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Key stakeholders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63165-6409-2D08-BA4B-22786F4B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4</a:t>
            </a:fld>
            <a:endParaRPr lang="en-US" alt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502008C4-CCDC-D7D4-B998-66063A74CE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9225" y="1220134"/>
            <a:ext cx="4196976" cy="16810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285750" indent="-285750"/>
            <a:r>
              <a:rPr lang="en-US" sz="1600" b="1" dirty="0"/>
              <a:t>Acquirers and Developers</a:t>
            </a:r>
            <a:r>
              <a:rPr lang="en-US" sz="1600" dirty="0"/>
              <a:t>:</a:t>
            </a:r>
            <a:endParaRPr lang="en-CA" sz="1600" dirty="0"/>
          </a:p>
          <a:p>
            <a:pPr lvl="1"/>
            <a:r>
              <a:rPr lang="en-US" sz="1600" dirty="0"/>
              <a:t>Calculator manufacturers: Provide comprehensive functionality</a:t>
            </a:r>
          </a:p>
          <a:p>
            <a:pPr lvl="1"/>
            <a:r>
              <a:rPr lang="en-US" sz="1600" dirty="0"/>
              <a:t>Software developers: Implement scientific libraries and tools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FEA752-6965-8AFB-F2B6-D7C628F0C3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89" y="3768125"/>
            <a:ext cx="8219234" cy="2049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799808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4771A-8981-9821-40D6-7D20F12F3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6D393BA0-C862-3594-AC0F-CF7FA1624902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7C020A6-1BAB-4175-1B83-6D9D51A59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1531" y="1480111"/>
            <a:ext cx="4044669" cy="2599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285750" indent="-285750"/>
            <a:r>
              <a:rPr lang="en-US" sz="1600" dirty="0"/>
              <a:t>[NFR-01] The result shall be computed and displayed within one second.</a:t>
            </a:r>
          </a:p>
          <a:p>
            <a:pPr marL="285750" indent="-285750"/>
            <a:r>
              <a:rPr lang="en-US" sz="1600" dirty="0"/>
              <a:t>[NFR-02] The function shall be accessible via a labeled menu item or CLI option.</a:t>
            </a:r>
          </a:p>
          <a:p>
            <a:pPr marL="285750" indent="-285750"/>
            <a:r>
              <a:rPr lang="en-US" sz="1600" dirty="0"/>
              <a:t>[NFR-03] The system shall maintain at least 99% accuracy for all valid inputs.</a:t>
            </a:r>
          </a:p>
          <a:p>
            <a:pPr marL="285750" indent="-285750"/>
            <a:r>
              <a:rPr lang="en-US" sz="1600" dirty="0"/>
              <a:t>[NFR-04] Invalid inputs shall trigger a user-friendly error message.</a:t>
            </a:r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010DCAD0-5639-AAFC-F2FD-C1A1B76593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492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2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Functional &amp; Non-Functional Requirements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47358B-BCBB-1C60-7D58-5478FBAD2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5</a:t>
            </a:fld>
            <a:endParaRPr lang="en-US" altLang="en-US"/>
          </a:p>
        </p:txBody>
      </p:sp>
      <p:sp>
        <p:nvSpPr>
          <p:cNvPr id="4" name="TextBox 6">
            <a:extLst>
              <a:ext uri="{FF2B5EF4-FFF2-40B4-BE49-F238E27FC236}">
                <a16:creationId xmlns:a16="http://schemas.microsoft.com/office/drawing/2014/main" id="{206B6633-4B2A-5DEC-0CA4-9D5765E123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1480111"/>
            <a:ext cx="4268787" cy="3337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285750" indent="-285750"/>
            <a:r>
              <a:rPr lang="en-US" sz="1600" dirty="0"/>
              <a:t>[FR-01] The system shall accept any real number input x, excluding non-positive integers [1].</a:t>
            </a:r>
          </a:p>
          <a:p>
            <a:pPr marL="285750" indent="-285750"/>
            <a:r>
              <a:rPr lang="en-US" sz="1600" dirty="0"/>
              <a:t>[FR-02] The system shall compute Γ(x) using a numerical approximation with at least 5 decimal places of precision.</a:t>
            </a:r>
          </a:p>
          <a:p>
            <a:pPr marL="285750" indent="-285750"/>
            <a:r>
              <a:rPr lang="en-US" sz="1600" dirty="0"/>
              <a:t>[FR-03] For any positive integer n, the system shall ensure that Γ(n) = (n-1)! [3].</a:t>
            </a:r>
          </a:p>
          <a:p>
            <a:pPr marL="285750" indent="-285750"/>
            <a:r>
              <a:rPr lang="en-US" sz="1600" dirty="0"/>
              <a:t>[FR-04] The system shall return exact known values for specific inputs, such as Γ(0.5) = √π [4].</a:t>
            </a:r>
          </a:p>
        </p:txBody>
      </p:sp>
    </p:spTree>
    <p:extLst>
      <p:ext uri="{BB962C8B-B14F-4D97-AF65-F5344CB8AC3E}">
        <p14:creationId xmlns:p14="http://schemas.microsoft.com/office/powerpoint/2010/main" val="3413730430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19489F-EB8F-4318-5E93-9F660371E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F94F2479-1340-16B0-AEF8-20844BCCE13F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CAC7A5A0-6C9A-0575-7D4C-943529EE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213" y="2096030"/>
            <a:ext cx="4179140" cy="266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/>
            <a:r>
              <a:rPr lang="en-US" sz="1600" dirty="0"/>
              <a:t>[A-01] Users are expected to understand advanced mathematical functions and input constraints.</a:t>
            </a:r>
          </a:p>
          <a:p>
            <a:pPr marL="342900" indent="-342900"/>
            <a:r>
              <a:rPr lang="en-US" sz="1600" dirty="0"/>
              <a:t>[A-02] The system’s processor is assumed capable of high-precision floating-point calculations.</a:t>
            </a:r>
          </a:p>
          <a:p>
            <a:pPr marL="342900" indent="-342900"/>
            <a:r>
              <a:rPr lang="en-US" sz="1600" dirty="0"/>
              <a:t>[A-03] The Gamma function is implemented using a numerical approximation method, such as the Lanczos algorithm [8].</a:t>
            </a:r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F923612D-E4AB-BB5B-73D6-4725718EE9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Assumptions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A930F4-62F2-1B5C-AB5A-F42E3D9E9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6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8C7AAE-973B-B84B-8184-7F3D9A5A7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7059" y="2011655"/>
            <a:ext cx="4179141" cy="283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00690"/>
      </p:ext>
    </p:extLst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EAEF1-34B3-3EE1-ECBD-294E33632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06EB2CFC-B205-C1B0-E374-E6F837DD30C8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16B7AEFB-E34D-F673-818C-97CB07273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Code Implementation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B45DAA-1983-C4D0-8099-2311D4AD2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7</a:t>
            </a:fld>
            <a:endParaRPr lang="en-US" alt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42F1DB-1A75-EF2C-2AF5-4ACA4391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5374" y="1270039"/>
            <a:ext cx="3004671" cy="2376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E4C923-4E1A-1EBF-41B0-6A025B304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4970" y="3771582"/>
            <a:ext cx="2785480" cy="2121557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BA973072-D948-66A6-5D39-0E9C6CDD72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626" y="1518112"/>
            <a:ext cx="4268787" cy="42561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285750" indent="-285750"/>
            <a:r>
              <a:rPr lang="en-US" sz="1600" dirty="0"/>
              <a:t>Designed a minimal Java Swing UI for a textual user interface.</a:t>
            </a:r>
          </a:p>
          <a:p>
            <a:pPr marL="285750" indent="-285750"/>
            <a:r>
              <a:rPr lang="en-US" sz="1600" dirty="0"/>
              <a:t>Implemented the Gamma function using the </a:t>
            </a:r>
            <a:r>
              <a:rPr lang="en-US" sz="1600" b="1" dirty="0"/>
              <a:t>Lanczos approximation </a:t>
            </a:r>
            <a:r>
              <a:rPr lang="en-US" sz="1600" dirty="0"/>
              <a:t>to support functional requirements like accuracy and known values.</a:t>
            </a:r>
          </a:p>
          <a:p>
            <a:pPr marL="285750" indent="-285750"/>
            <a:r>
              <a:rPr lang="en-US" sz="1600" dirty="0"/>
              <a:t>Ensured responsiveness and cross-platform compatibility as part of the non-functional requirements.</a:t>
            </a:r>
          </a:p>
          <a:p>
            <a:pPr marL="285750" indent="-285750"/>
            <a:r>
              <a:rPr lang="en-US" sz="1600" dirty="0"/>
              <a:t>Validated user input and handled edge cases like non-positive integers to meet reliability expectations.</a:t>
            </a:r>
          </a:p>
          <a:p>
            <a:pPr marL="285750" indent="-285750"/>
            <a:r>
              <a:rPr lang="en-US" sz="1600" dirty="0"/>
              <a:t>The code structure reflects: simplicity, clarity, and readiness for further GUI enhancements in future deliverables.</a:t>
            </a:r>
          </a:p>
        </p:txBody>
      </p:sp>
    </p:spTree>
    <p:extLst>
      <p:ext uri="{BB962C8B-B14F-4D97-AF65-F5344CB8AC3E}">
        <p14:creationId xmlns:p14="http://schemas.microsoft.com/office/powerpoint/2010/main" val="2741400428"/>
      </p:ext>
    </p:extLst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E9A4D-63CD-C603-965C-054846272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object 5">
            <a:extLst>
              <a:ext uri="{FF2B5EF4-FFF2-40B4-BE49-F238E27FC236}">
                <a16:creationId xmlns:a16="http://schemas.microsoft.com/office/drawing/2014/main" id="{38BFB7B5-9AF9-D108-70B3-B264B4F7E9C5}"/>
              </a:ext>
            </a:extLst>
          </p:cNvPr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7BF27606-E532-2C9D-68AE-3E64BFCCE7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" y="1121406"/>
            <a:ext cx="8662987" cy="461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marL="342900" indent="-342900"/>
            <a:r>
              <a:rPr lang="en-US" sz="1600" dirty="0"/>
              <a:t>The Gamma function generalizes the factorial to real and complex numbers, supporting a wide range of scientific computations [1].</a:t>
            </a:r>
          </a:p>
          <a:p>
            <a:pPr marL="342900" indent="-342900"/>
            <a:r>
              <a:rPr lang="en-US" sz="1600" dirty="0"/>
              <a:t>A thorough context of use was established, identifying typical users like students, scientists, and engineers, and situating the function within a calculator environment [5][6].</a:t>
            </a:r>
          </a:p>
          <a:p>
            <a:pPr marL="342900" indent="-342900"/>
            <a:r>
              <a:rPr lang="en-US" sz="1600" dirty="0"/>
              <a:t>Functional and non-functional requirements were modeled using ISO/IEC/IEEE 29148 standards, ensuring traceability, completeness, and consistency.</a:t>
            </a:r>
          </a:p>
          <a:p>
            <a:pPr marL="342900" indent="-342900"/>
            <a:r>
              <a:rPr lang="en-US" sz="1600" dirty="0"/>
              <a:t>The Java implementation, featuring a minimal Swing-based UI, satisfies D1’s requirement for a textual interface and supports CLI usability [2].</a:t>
            </a:r>
          </a:p>
          <a:p>
            <a:pPr marL="342900" indent="-342900"/>
            <a:r>
              <a:rPr lang="en-US" sz="1600" dirty="0"/>
              <a:t>The backend uses the </a:t>
            </a:r>
            <a:r>
              <a:rPr lang="en-US" sz="1600" b="1" dirty="0"/>
              <a:t>Lanczos approximation</a:t>
            </a:r>
            <a:r>
              <a:rPr lang="en-US" sz="1600" dirty="0"/>
              <a:t>, enabling accurate Gamma computation across most real inputs while maintaining good performance.</a:t>
            </a:r>
          </a:p>
          <a:p>
            <a:pPr marL="342900" indent="-342900"/>
            <a:r>
              <a:rPr lang="en-US" sz="1600" dirty="0"/>
              <a:t>Error handling and response time were implemented in line with non-functional requirements such as usability, reliability, and performance.</a:t>
            </a:r>
          </a:p>
          <a:p>
            <a:pPr marL="342900" indent="-342900"/>
            <a:r>
              <a:rPr lang="en-US" sz="1600" dirty="0"/>
              <a:t>Overall, this implementation lays a strong foundation for future deliverables involving expanded UI or integration into scientific computing platforms.</a:t>
            </a:r>
          </a:p>
        </p:txBody>
      </p:sp>
      <p:sp>
        <p:nvSpPr>
          <p:cNvPr id="4100" name="object 7">
            <a:extLst>
              <a:ext uri="{FF2B5EF4-FFF2-40B4-BE49-F238E27FC236}">
                <a16:creationId xmlns:a16="http://schemas.microsoft.com/office/drawing/2014/main" id="{56CC71C2-5109-4DEE-8530-678D9E1CD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 dirty="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Conclusion</a:t>
            </a:r>
            <a:endParaRPr lang="en-US" altLang="en-US" sz="2800" dirty="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BAD8DE-2641-40D2-C0FC-7D4D1C4ED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5365833"/>
      </p:ext>
    </p:extLst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object 5"/>
          <p:cNvSpPr>
            <a:spLocks/>
          </p:cNvSpPr>
          <p:nvPr/>
        </p:nvSpPr>
        <p:spPr bwMode="auto">
          <a:xfrm>
            <a:off x="303213" y="104775"/>
            <a:ext cx="8662987" cy="8128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0 w 21600"/>
              <a:gd name="T9" fmla="*/ 0 h 2160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1600"/>
              <a:gd name="T16" fmla="*/ 0 h 21600"/>
              <a:gd name="T17" fmla="*/ 21600 w 21600"/>
              <a:gd name="T18" fmla="*/ 21600 h 2160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5" name="TextBox 6"/>
          <p:cNvSpPr txBox="1">
            <a:spLocks noChangeArrowheads="1"/>
          </p:cNvSpPr>
          <p:nvPr/>
        </p:nvSpPr>
        <p:spPr bwMode="auto">
          <a:xfrm>
            <a:off x="303213" y="1327710"/>
            <a:ext cx="8662987" cy="42355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4997" rIns="90004" bIns="44997">
            <a:spAutoFit/>
          </a:bodyPr>
          <a:lstStyle>
            <a:lvl1pPr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742950" indent="-28575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>
              <a:buNone/>
            </a:pPr>
            <a:r>
              <a:rPr lang="en-CA" sz="1600" dirty="0"/>
              <a:t>[1] Wikipedia. Gamma Function. </a:t>
            </a:r>
            <a:r>
              <a:rPr lang="en-CA" sz="1600" dirty="0">
                <a:hlinkClick r:id="rId3"/>
              </a:rPr>
              <a:t>https://en.wikipedia.org/wiki/Gamma_function</a:t>
            </a:r>
            <a:r>
              <a:rPr lang="en-CA" sz="1600" dirty="0"/>
              <a:t> </a:t>
            </a:r>
          </a:p>
          <a:p>
            <a:pPr>
              <a:buNone/>
            </a:pPr>
            <a:r>
              <a:rPr lang="en-CA" sz="1600" dirty="0"/>
              <a:t>[2] Math is Fun. Gamma Function. </a:t>
            </a:r>
            <a:r>
              <a:rPr lang="en-CA" sz="1600" dirty="0">
                <a:hlinkClick r:id="rId4"/>
              </a:rPr>
              <a:t>https://www.mathsisfun.com/numbers/gamma-function.html</a:t>
            </a:r>
            <a:r>
              <a:rPr lang="en-CA" sz="1600" dirty="0"/>
              <a:t> </a:t>
            </a:r>
          </a:p>
          <a:p>
            <a:pPr>
              <a:buNone/>
            </a:pPr>
            <a:r>
              <a:rPr lang="en-CA" sz="1600" dirty="0"/>
              <a:t>[3] </a:t>
            </a:r>
            <a:r>
              <a:rPr lang="en-CA" sz="1600" dirty="0" err="1"/>
              <a:t>StatLect</a:t>
            </a:r>
            <a:r>
              <a:rPr lang="en-CA" sz="1600" dirty="0"/>
              <a:t>. Gamma Function. </a:t>
            </a:r>
            <a:r>
              <a:rPr lang="en-CA" sz="1600" dirty="0">
                <a:hlinkClick r:id="rId5"/>
              </a:rPr>
              <a:t>https://www.statlect.com/mathematical-tools/gamma-function</a:t>
            </a:r>
            <a:r>
              <a:rPr lang="en-CA" sz="1600" dirty="0"/>
              <a:t> </a:t>
            </a:r>
          </a:p>
          <a:p>
            <a:pPr>
              <a:buNone/>
            </a:pPr>
            <a:r>
              <a:rPr lang="en-CA" sz="1600" dirty="0"/>
              <a:t>[4] Mathematics </a:t>
            </a:r>
            <a:r>
              <a:rPr lang="en-CA" sz="1600" dirty="0" err="1"/>
              <a:t>LibreTexts</a:t>
            </a:r>
            <a:r>
              <a:rPr lang="en-CA" sz="1600" dirty="0"/>
              <a:t>. Gamma Function. </a:t>
            </a:r>
            <a:r>
              <a:rPr lang="en-CA" sz="1600" dirty="0">
                <a:hlinkClick r:id="rId6"/>
              </a:rPr>
              <a:t>https://math.libretexts.org/Bookshelves/Differential_Equations/</a:t>
            </a:r>
            <a:r>
              <a:rPr lang="en-CA" sz="1600" dirty="0"/>
              <a:t> </a:t>
            </a:r>
          </a:p>
          <a:p>
            <a:pPr>
              <a:buNone/>
            </a:pPr>
            <a:r>
              <a:rPr lang="en-CA" sz="1600" dirty="0"/>
              <a:t>[5] ResearchGate. Scientific Calculator Overview.</a:t>
            </a:r>
          </a:p>
          <a:p>
            <a:pPr>
              <a:buNone/>
            </a:pPr>
            <a:r>
              <a:rPr lang="en-CA" sz="1600" dirty="0"/>
              <a:t>[6] Quora. Features of Scientific Calculators. </a:t>
            </a:r>
          </a:p>
          <a:p>
            <a:pPr>
              <a:buNone/>
            </a:pPr>
            <a:r>
              <a:rPr lang="en-CA" sz="1600" dirty="0"/>
              <a:t>[7] Kansas State University (ksu.edu). Gamma function graphs.</a:t>
            </a:r>
          </a:p>
          <a:p>
            <a:pPr>
              <a:buNone/>
            </a:pPr>
            <a:r>
              <a:rPr lang="en-CA" sz="1600" dirty="0"/>
              <a:t>[8] </a:t>
            </a:r>
            <a:r>
              <a:rPr lang="en-CA" sz="1600" dirty="0" err="1"/>
              <a:t>Weisstein</a:t>
            </a:r>
            <a:r>
              <a:rPr lang="en-CA" sz="1600" dirty="0"/>
              <a:t>, Eric W. Gamma Function. Wolfram </a:t>
            </a:r>
            <a:r>
              <a:rPr lang="en-CA" sz="1600" dirty="0" err="1"/>
              <a:t>MathWorld</a:t>
            </a:r>
            <a:r>
              <a:rPr lang="en-CA" sz="1600" dirty="0"/>
              <a:t>.   </a:t>
            </a:r>
            <a:r>
              <a:rPr lang="en-CA" sz="1600" dirty="0">
                <a:hlinkClick r:id="rId7"/>
              </a:rPr>
              <a:t>https://mathworld.wolfram.com/GammaFunction.html</a:t>
            </a:r>
            <a:r>
              <a:rPr lang="en-CA" sz="1600" dirty="0"/>
              <a:t> </a:t>
            </a:r>
          </a:p>
          <a:p>
            <a:pPr>
              <a:buNone/>
            </a:pPr>
            <a:r>
              <a:rPr lang="en-CA" sz="1600" dirty="0"/>
              <a:t>[9] Perplexity AI. </a:t>
            </a:r>
            <a:r>
              <a:rPr lang="en-CA" sz="1600" dirty="0">
                <a:hlinkClick r:id="rId8"/>
              </a:rPr>
              <a:t>https://www.perplexity.ai/</a:t>
            </a:r>
            <a:endParaRPr lang="en-CA" sz="1600" dirty="0"/>
          </a:p>
        </p:txBody>
      </p:sp>
      <p:sp>
        <p:nvSpPr>
          <p:cNvPr id="5124" name="object 7"/>
          <p:cNvSpPr txBox="1">
            <a:spLocks noChangeArrowheads="1"/>
          </p:cNvSpPr>
          <p:nvPr/>
        </p:nvSpPr>
        <p:spPr bwMode="auto">
          <a:xfrm>
            <a:off x="588963" y="238125"/>
            <a:ext cx="8091487" cy="554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Ctr="1">
            <a:spAutoFit/>
          </a:bodyPr>
          <a:lstStyle>
            <a:lvl1pPr marL="11113">
              <a:spcAft>
                <a:spcPts val="1413"/>
              </a:spcAft>
              <a:buChar char="•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1pPr>
            <a:lvl2pPr marL="6858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2pPr>
            <a:lvl3pPr marL="11430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3pPr>
            <a:lvl4pPr marL="1600200" indent="-228600">
              <a:spcAft>
                <a:spcPts val="1413"/>
              </a:spcAft>
              <a:buSzPct val="75000"/>
              <a:buFont typeface="StarSymbol"/>
              <a:buChar char="–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4pPr>
            <a:lvl5pPr marL="2057400" indent="-228600"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ts val="1413"/>
              </a:spcAft>
              <a:buSzPct val="75000"/>
              <a:buFont typeface="StarSymbol"/>
              <a:buChar char="●"/>
              <a:defRPr sz="2400">
                <a:solidFill>
                  <a:srgbClr val="000000"/>
                </a:solidFill>
                <a:latin typeface="Times New Roman" pitchFamily="18" charset="0"/>
                <a:ea typeface="Microsoft YaHei" pitchFamily="34" charset="-122"/>
              </a:defRPr>
            </a:lvl9pPr>
          </a:lstStyle>
          <a:p>
            <a:pPr algn="ctr" eaLnBrk="1">
              <a:spcAft>
                <a:spcPct val="0"/>
              </a:spcAft>
              <a:buFontTx/>
              <a:buNone/>
            </a:pPr>
            <a:r>
              <a:rPr lang="en-US" altLang="en-US" sz="3600">
                <a:solidFill>
                  <a:srgbClr val="FFFFFF"/>
                </a:solidFill>
                <a:latin typeface="Tahoma" pitchFamily="34" charset="0"/>
                <a:cs typeface="Tahoma" pitchFamily="34" charset="0"/>
              </a:rPr>
              <a:t>Conclusion</a:t>
            </a:r>
            <a:endParaRPr lang="en-US" altLang="en-US" sz="2800">
              <a:solidFill>
                <a:srgbClr val="FFFFFF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AA92F8-9D71-A689-16E1-9480D341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F081005-36E8-478E-8B5A-F3DAC943D223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Default">
  <a:themeElements>
    <a:clrScheme name="Default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">
      <a:majorFont>
        <a:latin typeface="Calibri"/>
        <a:ea typeface="Microsoft YaHei"/>
        <a:cs typeface=""/>
      </a:majorFont>
      <a:minorFont>
        <a:latin typeface="Calibri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1">
  <a:themeElements>
    <a:clrScheme name="Default 1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Default 1">
      <a:majorFont>
        <a:latin typeface="Tahoma"/>
        <a:ea typeface="Microsoft YaHei"/>
        <a:cs typeface=""/>
      </a:majorFont>
      <a:minorFont>
        <a:latin typeface="Times New Roman"/>
        <a:ea typeface="Microsoft YaHe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en-US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alibri" pitchFamily="34" charset="0"/>
            <a:ea typeface="Microsoft YaHei" pitchFamily="34" charset="-122"/>
          </a:defRPr>
        </a:defPPr>
      </a:lstStyle>
    </a:lnDef>
  </a:objectDefaults>
  <a:extraClrSchemeLst>
    <a:extraClrScheme>
      <a:clrScheme name="Default 1 1">
        <a:dk1>
          <a:srgbClr val="000000"/>
        </a:dk1>
        <a:lt1>
          <a:srgbClr val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FFFFFF"/>
        </a:accent3>
        <a:accent4>
          <a:srgbClr val="000000"/>
        </a:accent4>
        <a:accent5>
          <a:srgbClr val="B5CBE7"/>
        </a:accent5>
        <a:accent6>
          <a:srgbClr val="D7712B"/>
        </a:accent6>
        <a:hlink>
          <a:srgbClr val="0563C1"/>
        </a:hlink>
        <a:folHlink>
          <a:srgbClr val="954F7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FFFFFF"/>
      </a:accent3>
      <a:accent4>
        <a:srgbClr val="000000"/>
      </a:accent4>
      <a:accent5>
        <a:srgbClr val="B5CBE7"/>
      </a:accent5>
      <a:accent6>
        <a:srgbClr val="D7712B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2610</TotalTime>
  <Pages>0</Pages>
  <Words>889</Words>
  <Characters>0</Characters>
  <Application>Microsoft Office PowerPoint</Application>
  <DocSecurity>0</DocSecurity>
  <PresentationFormat>On-screen Show (4:3)</PresentationFormat>
  <Lines>0</Lines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StarSymbol</vt:lpstr>
      <vt:lpstr>Tahoma</vt:lpstr>
      <vt:lpstr>Times New Roman</vt:lpstr>
      <vt:lpstr>Default</vt:lpstr>
      <vt:lpstr>Default 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dc:creator>Pankaj Kamthan</dc:creator>
  <cp:lastModifiedBy>Satya Sri Balaji Moturu</cp:lastModifiedBy>
  <cp:revision>87</cp:revision>
  <dcterms:created xsi:type="dcterms:W3CDTF">2016-04-06T04:18:14Z</dcterms:created>
  <dcterms:modified xsi:type="dcterms:W3CDTF">2025-07-16T00:15:16Z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1033-9.1.0.4550</vt:lpwstr>
  </property>
</Properties>
</file>