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73" r:id="rId3"/>
    <p:sldId id="285" r:id="rId4"/>
    <p:sldId id="295" r:id="rId5"/>
    <p:sldId id="287" r:id="rId6"/>
    <p:sldId id="288" r:id="rId7"/>
    <p:sldId id="291" r:id="rId8"/>
    <p:sldId id="292" r:id="rId9"/>
    <p:sldId id="297" r:id="rId10"/>
    <p:sldId id="294" r:id="rId11"/>
    <p:sldId id="296" r:id="rId12"/>
    <p:sldId id="293" r:id="rId13"/>
    <p:sldId id="286" r:id="rId14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55" y="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38914-B708-7EA7-0192-D64F603CB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B9E8-4548-219D-CA59-5E6E1816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B4F7-7F8C-4644-A0E3-410894F93506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98C7-925C-7A3B-C720-6317CC47D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A20A8-8B85-6630-03B5-834F55E06C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CB0F5-A810-413E-A168-05AC807243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48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C09F-410A-4597-813A-DD83C2276DE0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3DE0-EF42-4934-A2B1-30CA55AE4766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AF455-6960-4822-853E-C7D4C8070C92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2B400-CE74-4024-A771-1EEBF57CD45E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12ED1-4F6A-4AD9-9306-7203716BCADC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EFE52-D99F-4F05-B51A-EECB9D57597E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9F5E-893A-483A-9CFA-0DEAC34FE82E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31E8-0103-4502-87C2-B24D86BCD4AA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20B0-349B-4725-A057-3351C7B3A163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D16B-BFF4-4573-834F-3EED6E5ED42C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A3D07-30A0-4FB0-A9E5-ACDD4D62D334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3F1F8-4F8A-40B1-B879-C6A289E356E2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FF9B7-9BC1-47D5-B901-61CF922D3789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9A2FE-1DB6-46D3-9EF7-146B3B767A4C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2A8FA-AEB8-476C-98B6-14EB806B6ADC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24DA-8BAC-4EAF-AD4A-7AAE0F3F48B5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9EC2-B7A5-4259-940B-CD8434D5A5ED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CAF05-9D13-4B9E-9D0B-8DB48D8F2862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CDE5-8BD5-4A22-87D4-2667CEE0BEF4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3F9E-CEC9-4711-A4DF-EAAA61A74D7D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675BB-6D62-433F-9205-E3921946E74E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7F4E-FA0C-4C8F-9F00-15D65657521E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2392C-6DD8-4215-902F-EF984C80CBAF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3FA6133-3D76-4D6D-9E36-79B01345D957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757FE92-C312-4CCF-8FC1-3CA7E1B3DCCD}" type="datetime1">
              <a:rPr lang="en-US" altLang="en-US" smtClean="0"/>
              <a:t>7/28/2025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rplexity.ai/" TargetMode="External"/><Relationship Id="rId3" Type="http://schemas.openxmlformats.org/officeDocument/2006/relationships/hyperlink" Target="https://en.wikipedia.org/wiki/Gamma_function" TargetMode="External"/><Relationship Id="rId7" Type="http://schemas.openxmlformats.org/officeDocument/2006/relationships/hyperlink" Target="https://mathworld.wolfram.com/GammaFunc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math.libretexts.org/Bookshelves/Differential_Equations/Introduction_to_Partial_Differential_Equations_(Herman)/05%3A_Non-sinusoidal_Harmonics_and_Special_Functions/5.04%3A_Gamma_Function" TargetMode="External"/><Relationship Id="rId5" Type="http://schemas.openxmlformats.org/officeDocument/2006/relationships/hyperlink" Target="https://www.statlect.com/mathematical-tools/gamma-function#:~:text=The%20Gamma%20function%20is%20a,Chi%2Dsquare%20and%20the%20Gamma." TargetMode="External"/><Relationship Id="rId4" Type="http://schemas.openxmlformats.org/officeDocument/2006/relationships/hyperlink" Target="https://www.mathsisfun.com/numbers/gamma-function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303214" y="1470212"/>
            <a:ext cx="8662986" cy="3729317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ETERNITY Project: Deliverable 2</a:t>
            </a:r>
          </a:p>
          <a:p>
            <a:pPr marL="0" indent="0"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Satya Sri Balaji Moturu (40270420)</a:t>
            </a:r>
          </a:p>
          <a:p>
            <a:pPr marL="0" indent="0" algn="ctr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SOEN 6011: Software Engineering Processes</a:t>
            </a: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23443" y="5444191"/>
            <a:ext cx="2297113" cy="3079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July 28, 2025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Analysis of the Gamma Function: Γ(x)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0F845-3861-D30F-C272-3B62E2E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9EFC-EF07-4857-ADCD-1D78F0F8F4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28CA-D3AA-1553-9701-2F6776D0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75EF87D4-C5A8-9881-C605-62B7BE65AE16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BFB06C4-8F4B-22C4-223A-785652402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57395"/>
            <a:ext cx="5064315" cy="394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The interface allows quick and hassle-free computation of </a:t>
            </a:r>
            <a:r>
              <a:rPr lang="el-GR" sz="1600" dirty="0"/>
              <a:t>Γ(</a:t>
            </a:r>
            <a:r>
              <a:rPr lang="en-US" sz="1600" dirty="0"/>
              <a:t>x)</a:t>
            </a:r>
          </a:p>
          <a:p>
            <a:pPr marL="285750" indent="-285750"/>
            <a:r>
              <a:rPr lang="en-US" sz="1600" dirty="0"/>
              <a:t>Proper input validation avoids confusion from undefined or invalid entries</a:t>
            </a:r>
          </a:p>
          <a:p>
            <a:pPr marL="285750" indent="-285750"/>
            <a:r>
              <a:rPr lang="en-US" sz="1600" dirty="0"/>
              <a:t>Accurate results improve reliability in scientific and engineering workflows</a:t>
            </a:r>
          </a:p>
          <a:p>
            <a:pPr marL="285750" indent="-285750"/>
            <a:r>
              <a:rPr lang="en-US" sz="1600" dirty="0"/>
              <a:t>The modular design enables easy reuse in larger calculator or simulation tools</a:t>
            </a:r>
          </a:p>
          <a:p>
            <a:pPr marL="285750" indent="-285750"/>
            <a:r>
              <a:rPr lang="en-US" sz="1600" dirty="0"/>
              <a:t>Clear result formatting and error messaging enhance user confidence</a:t>
            </a:r>
          </a:p>
          <a:p>
            <a:pPr marL="285750" indent="-285750"/>
            <a:r>
              <a:rPr lang="en-US" sz="1600" dirty="0"/>
              <a:t>Lightweight setup eliminates the need for external libraries or complex platforms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7D7554EE-5890-C0B4-8D1B-57EFC3DD7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Positive Outcomes for the User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585B6-F2B4-6621-C77A-66150492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026" name="Picture 2" descr="orbital mechanics - How to calculate the flight path angle, γ, from a state  vector? - Space Exploration Stack Exchange">
            <a:extLst>
              <a:ext uri="{FF2B5EF4-FFF2-40B4-BE49-F238E27FC236}">
                <a16:creationId xmlns:a16="http://schemas.microsoft.com/office/drawing/2014/main" id="{A3E04076-29E3-78F8-EC34-41DD11C79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53" y="1369239"/>
            <a:ext cx="2825497" cy="411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4827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E9A4D-63CD-C603-965C-05484627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38BFB7B5-9AF9-D108-70B3-B264B4F7E9C5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BF27606-E532-2C9D-68AE-3E64BFCCE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203702"/>
            <a:ext cx="8662987" cy="302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The Gamma function was implemented with attention to accuracy, usability, and performance.</a:t>
            </a:r>
          </a:p>
          <a:p>
            <a:pPr marL="342900" indent="-342900"/>
            <a:r>
              <a:rPr lang="en-US" sz="1600" dirty="0"/>
              <a:t>A structured design and modular code allowed separation of UI, validation, and computation logic [8].</a:t>
            </a:r>
          </a:p>
          <a:p>
            <a:pPr marL="342900" indent="-342900"/>
            <a:r>
              <a:rPr lang="en-US" sz="1600" dirty="0"/>
              <a:t>The GUI was refined to offer a clear, interactive experience and appropriate feedback for invalid inputs.</a:t>
            </a:r>
          </a:p>
          <a:p>
            <a:pPr marL="342900" indent="-342900"/>
            <a:r>
              <a:rPr lang="en-US" sz="1600" dirty="0"/>
              <a:t>Testing confirmed reliable results for valid inputs and proper error handling for undefined cases [3][10].</a:t>
            </a:r>
          </a:p>
          <a:p>
            <a:pPr marL="342900" indent="-342900"/>
            <a:r>
              <a:rPr lang="en-US" sz="1600" dirty="0"/>
              <a:t>Overall, this deliverable transforms a mathematical function into a robust, user-friendly tool, setting the stage for future feature integration or platform expansion.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56CC71C2-5109-4DEE-8530-678D9E1C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AD8DE-2641-40D2-C0FC-7D4D1C4E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124" name="Picture 4" descr="Gamma function - Wikipedia">
            <a:extLst>
              <a:ext uri="{FF2B5EF4-FFF2-40B4-BE49-F238E27FC236}">
                <a16:creationId xmlns:a16="http://schemas.microsoft.com/office/drawing/2014/main" id="{45EBBE1E-1FAE-3E08-73E3-5002FEA44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4"/>
          <a:stretch>
            <a:fillRect/>
          </a:stretch>
        </p:blipFill>
        <p:spPr bwMode="auto">
          <a:xfrm>
            <a:off x="3239913" y="4228711"/>
            <a:ext cx="2664174" cy="198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6583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27710"/>
            <a:ext cx="8662987" cy="490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>
              <a:buNone/>
            </a:pPr>
            <a:r>
              <a:rPr lang="en-CA" sz="1600" dirty="0"/>
              <a:t>[1] Wikipedia. Gamma Function. </a:t>
            </a:r>
            <a:r>
              <a:rPr lang="en-CA" sz="1600" dirty="0">
                <a:hlinkClick r:id="rId3"/>
              </a:rPr>
              <a:t>https://en.wikipedia.org/wiki/Gamma_function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[2] Math is Fun. Gamma Function. </a:t>
            </a:r>
            <a:r>
              <a:rPr lang="en-CA" sz="1600" dirty="0">
                <a:hlinkClick r:id="rId4"/>
              </a:rPr>
              <a:t>https://www.mathsisfun.com/numbers/gamma-function.html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[3] </a:t>
            </a:r>
            <a:r>
              <a:rPr lang="en-CA" sz="1600" dirty="0" err="1"/>
              <a:t>StatLect</a:t>
            </a:r>
            <a:r>
              <a:rPr lang="en-CA" sz="1600" dirty="0"/>
              <a:t>. Gamma Function. </a:t>
            </a:r>
            <a:r>
              <a:rPr lang="en-CA" sz="1600" dirty="0">
                <a:hlinkClick r:id="rId5"/>
              </a:rPr>
              <a:t>https://www.statlect.com/mathematical-tools/gamma-function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[4] Mathematics </a:t>
            </a:r>
            <a:r>
              <a:rPr lang="en-CA" sz="1600" dirty="0" err="1"/>
              <a:t>LibreTexts</a:t>
            </a:r>
            <a:r>
              <a:rPr lang="en-CA" sz="1600" dirty="0"/>
              <a:t>. Gamma Function. </a:t>
            </a:r>
            <a:r>
              <a:rPr lang="en-CA" sz="1600" dirty="0">
                <a:hlinkClick r:id="rId6"/>
              </a:rPr>
              <a:t>https://math.libretexts.org/Bookshelves/Differential_Equations/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[5] ResearchGate. Scientific Calculator Overview.</a:t>
            </a:r>
          </a:p>
          <a:p>
            <a:pPr>
              <a:buNone/>
            </a:pPr>
            <a:r>
              <a:rPr lang="en-CA" sz="1600" dirty="0"/>
              <a:t>[6] Quora. Features of Scientific Calculators. </a:t>
            </a:r>
          </a:p>
          <a:p>
            <a:pPr>
              <a:buNone/>
            </a:pPr>
            <a:r>
              <a:rPr lang="en-CA" sz="1600" dirty="0"/>
              <a:t>[7] Kansas State University (ksu.edu). Gamma function graphs.</a:t>
            </a:r>
          </a:p>
          <a:p>
            <a:pPr>
              <a:buNone/>
            </a:pPr>
            <a:r>
              <a:rPr lang="en-CA" sz="1600" dirty="0"/>
              <a:t>[8] </a:t>
            </a:r>
            <a:r>
              <a:rPr lang="en-US" sz="1600" dirty="0"/>
              <a:t>ISO/IEC/IEEE 29148:2018 – Systems and software engineering - Life cycle processes - Requirements engineering.</a:t>
            </a:r>
            <a:endParaRPr lang="en-CA" sz="1600" dirty="0"/>
          </a:p>
          <a:p>
            <a:pPr>
              <a:buNone/>
            </a:pPr>
            <a:r>
              <a:rPr lang="en-CA" sz="1600" dirty="0"/>
              <a:t>[9] </a:t>
            </a:r>
            <a:r>
              <a:rPr lang="en-CA" sz="1600" dirty="0" err="1"/>
              <a:t>Weisstein</a:t>
            </a:r>
            <a:r>
              <a:rPr lang="en-CA" sz="1600" dirty="0"/>
              <a:t>, Eric W. Gamma Function. Wolfram </a:t>
            </a:r>
            <a:r>
              <a:rPr lang="en-CA" sz="1600" dirty="0" err="1"/>
              <a:t>MathWorld</a:t>
            </a:r>
            <a:r>
              <a:rPr lang="en-CA" sz="1600" dirty="0"/>
              <a:t>.   </a:t>
            </a:r>
            <a:r>
              <a:rPr lang="en-CA" sz="1600" dirty="0">
                <a:hlinkClick r:id="rId7"/>
              </a:rPr>
              <a:t>https://mathworld.wolfram.com/GammaFunction.html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[10] Perplexity AI. </a:t>
            </a:r>
            <a:r>
              <a:rPr lang="en-CA" sz="1600" dirty="0">
                <a:hlinkClick r:id="rId8"/>
              </a:rPr>
              <a:t>https://www.perplexity.ai/</a:t>
            </a:r>
            <a:endParaRPr lang="en-CA" sz="1600" dirty="0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References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A92F8-9D71-A689-16E1-9480D34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189706" y="1239654"/>
            <a:ext cx="5104670" cy="492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This deliverable builds upon D1, where the Gamma function (Γ(x)) was defined, its context modeled, and its implementation introduced using a java function.</a:t>
            </a:r>
          </a:p>
          <a:p>
            <a:pPr marL="342900" indent="-342900"/>
            <a:r>
              <a:rPr lang="en-US" sz="1600" dirty="0"/>
              <a:t>In D2, the focus shifts toward enhancing the system through:</a:t>
            </a:r>
          </a:p>
          <a:p>
            <a:pPr marL="1085850" lvl="1" indent="-342900"/>
            <a:r>
              <a:rPr lang="en-US" sz="1600" dirty="0"/>
              <a:t>A more interactive and intuitive Graphical User Interface (GUI)</a:t>
            </a:r>
          </a:p>
          <a:p>
            <a:pPr marL="1085850" lvl="1" indent="-342900"/>
            <a:r>
              <a:rPr lang="en-US" sz="1600" dirty="0"/>
              <a:t>Detailed design documentation using UML</a:t>
            </a:r>
          </a:p>
          <a:p>
            <a:pPr marL="1085850" lvl="1" indent="-342900"/>
            <a:r>
              <a:rPr lang="en-US" sz="1600" dirty="0"/>
              <a:t>A defined testing strategy to ensure correctness</a:t>
            </a:r>
          </a:p>
          <a:p>
            <a:pPr marL="1085850" lvl="1" indent="-342900"/>
            <a:r>
              <a:rPr lang="en-US" sz="1600" dirty="0"/>
              <a:t>Emphasis on software quality attributes such as usability, reliability, and maintainability</a:t>
            </a:r>
          </a:p>
          <a:p>
            <a:pPr marL="342900" indent="-342900"/>
            <a:r>
              <a:rPr lang="en-US" sz="1600" dirty="0"/>
              <a:t>The goal is to refine the Gamma function calculator into a more complete, robust, and user-friendly application.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Introduction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28983-4E09-0729-7110-8EFEA61D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40EC5-19E8-2C8B-C479-865F2111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200" y="3561943"/>
            <a:ext cx="2819160" cy="22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F8F758-9CC4-AF88-1F45-90D28A7E1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321" y="1093350"/>
            <a:ext cx="3007129" cy="2378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4771A-8981-9821-40D6-7D20F12F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6D393BA0-C862-3594-AC0F-CF7FA1624902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7C020A6-1BAB-4175-1B83-6D9D51A5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4706" y="1224079"/>
            <a:ext cx="4268787" cy="195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400" b="1" dirty="0"/>
              <a:t>Use of Gamma Function in Work:</a:t>
            </a:r>
          </a:p>
          <a:p>
            <a:pPr marL="1028700" lvl="1"/>
            <a:r>
              <a:rPr lang="en-US" sz="1400" dirty="0"/>
              <a:t>Frequently uses Gamma distributions in probabilistic modeling (e.g., engine reliability, material fatigue).</a:t>
            </a:r>
          </a:p>
          <a:p>
            <a:pPr marL="1028700" lvl="1"/>
            <a:r>
              <a:rPr lang="en-US" sz="1400" dirty="0"/>
              <a:t>Requires accurate Γ(x) values as part of internal formulas within simulation and statistical tools.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010DCAD0-5639-AAFC-F2FD-C1A1B765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User Persona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7358B-BCBB-1C60-7D58-5478FBA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06B6633-4B2A-5DEC-0CA4-9D5765E1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24079"/>
            <a:ext cx="4268787" cy="2317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400" b="1" dirty="0"/>
              <a:t>Persona Profile:</a:t>
            </a:r>
          </a:p>
          <a:p>
            <a:pPr marL="1028700" lvl="1"/>
            <a:r>
              <a:rPr lang="en-US" sz="1400" dirty="0"/>
              <a:t>Name: John </a:t>
            </a:r>
          </a:p>
          <a:p>
            <a:pPr marL="1028700" lvl="1"/>
            <a:r>
              <a:rPr lang="en-US" sz="1400" dirty="0"/>
              <a:t>Profession: Aerospace Engineer</a:t>
            </a:r>
          </a:p>
          <a:p>
            <a:pPr marL="1028700" lvl="1"/>
            <a:r>
              <a:rPr lang="en-US" sz="1400" dirty="0"/>
              <a:t>Workplace: Canadian Space Agency</a:t>
            </a:r>
          </a:p>
          <a:p>
            <a:pPr marL="1028700" lvl="1"/>
            <a:r>
              <a:rPr lang="en-US" sz="1400" dirty="0"/>
              <a:t>Role: Works on trajectory modeling and simulation tools for rocket launches and orbital mechanics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624732F6-2888-A70C-1585-AEA37EDD4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637774"/>
            <a:ext cx="4044669" cy="278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400" b="1" dirty="0"/>
              <a:t>Pain Points / Challenges:</a:t>
            </a:r>
          </a:p>
          <a:p>
            <a:pPr marL="1028700" lvl="1"/>
            <a:r>
              <a:rPr lang="en-US" sz="1400" dirty="0"/>
              <a:t>Manual computation or reliance on Python tools is slow or error-prone under field conditions.</a:t>
            </a:r>
          </a:p>
          <a:p>
            <a:pPr marL="1028700" lvl="1"/>
            <a:r>
              <a:rPr lang="en-US" sz="1400" dirty="0"/>
              <a:t>Standard scientific calculators often return "Math Error" or give no explanation when input is invalid.</a:t>
            </a:r>
          </a:p>
          <a:p>
            <a:pPr marL="1028700" lvl="1"/>
            <a:r>
              <a:rPr lang="en-US" sz="1400" dirty="0"/>
              <a:t>Needs clear messaging, support for non-integer values, and fast performance on common hardware.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E0CAC-A9C2-84BC-D117-8682017AC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37774"/>
            <a:ext cx="4268787" cy="1958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400" b="1" dirty="0"/>
              <a:t>Needs:</a:t>
            </a:r>
          </a:p>
          <a:p>
            <a:pPr marL="1028700" lvl="1"/>
            <a:r>
              <a:rPr lang="en-US" sz="1400" dirty="0"/>
              <a:t>A quick, accurate way to compute Gamma values without relying on complex software.</a:t>
            </a:r>
          </a:p>
          <a:p>
            <a:pPr marL="1028700" lvl="1"/>
            <a:r>
              <a:rPr lang="en-US" sz="1400" dirty="0"/>
              <a:t>Interface that allows safe testing of formulas during real-time simulations or prototyping.</a:t>
            </a:r>
          </a:p>
        </p:txBody>
      </p:sp>
    </p:spTree>
    <p:extLst>
      <p:ext uri="{BB962C8B-B14F-4D97-AF65-F5344CB8AC3E}">
        <p14:creationId xmlns:p14="http://schemas.microsoft.com/office/powerpoint/2010/main" val="75978039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03604-D4ED-2AA6-FDB6-B2172582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95D9A34-EFC9-8965-E13E-A56608D5F88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15F5468-4051-3312-071F-430CA056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587639"/>
            <a:ext cx="8662986" cy="345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The Gamma function calculator interface has been redesigned for better interaction and clarity.</a:t>
            </a:r>
          </a:p>
          <a:p>
            <a:pPr marL="285750" indent="-285750"/>
            <a:r>
              <a:rPr lang="en-US" sz="1600" dirty="0"/>
              <a:t>A text field captures the user’s numeric input, and a clearly labeled button triggers the computation.</a:t>
            </a:r>
          </a:p>
          <a:p>
            <a:pPr marL="285750" indent="-285750"/>
            <a:r>
              <a:rPr lang="en-US" sz="1600" dirty="0"/>
              <a:t>Results are displayed in a dedicated output area, with values formatted to six decimal places for precision and readability.</a:t>
            </a:r>
          </a:p>
          <a:p>
            <a:pPr marL="285750" indent="-285750"/>
            <a:r>
              <a:rPr lang="en-US" sz="1600" dirty="0"/>
              <a:t>To improve robustness, the system now detects invalid inputs such as non-positive integers and displays clear messages (e.g., “Undefined for x ≤ 0 (integer)”).</a:t>
            </a:r>
          </a:p>
          <a:p>
            <a:pPr marL="285750" indent="-285750"/>
            <a:r>
              <a:rPr lang="en-US" sz="1600" dirty="0"/>
              <a:t>The layout is compact, intuitive, and responsive - ensuring ease of use for both casual and advanced users.</a:t>
            </a:r>
          </a:p>
          <a:p>
            <a:pPr marL="285750" indent="-285750"/>
            <a:r>
              <a:rPr lang="en-US" sz="1600" dirty="0"/>
              <a:t>This refined interface supports fast interaction and contributes to the overall usability and reliability of the application.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297972E0-2B50-0E6D-6C99-CEC969EB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GUI Evolution: Interactive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CEAE7-F3B1-13A1-E07E-AE5B055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2889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5904-A2EF-79BF-CF14-23ECC39F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26AFAD1C-3CA8-4006-C92C-A570CEF7AEC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38CEC19-3343-7D95-12A9-810F6EE08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12158"/>
            <a:ext cx="8662987" cy="466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The application is structured using a modular design approach [8], separating concerns between input handling, logic processing, and validation.</a:t>
            </a:r>
          </a:p>
          <a:p>
            <a:pPr marL="285750" indent="-285750"/>
            <a:r>
              <a:rPr lang="en-US" sz="1600" dirty="0"/>
              <a:t>Key components:</a:t>
            </a:r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endParaRPr lang="en-US" sz="1600" dirty="0"/>
          </a:p>
          <a:p>
            <a:pPr marL="285750" indent="-285750"/>
            <a:r>
              <a:rPr lang="en-US" sz="1600" dirty="0"/>
              <a:t>This structure enhances maintainability and supports clean code principles [8].</a:t>
            </a:r>
          </a:p>
          <a:p>
            <a:pPr marL="285750" indent="-285750"/>
            <a:r>
              <a:rPr lang="en-US" sz="1600" dirty="0"/>
              <a:t>It also allows for easier unit testing and future extensions, such as switching to a graphical calculator or web-based UI.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8D13D9B9-0FFB-8E4C-59A1-3E7D77B3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Updated Design Architecture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63165-6409-2D08-BA4B-22786F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0EBDE-A621-E2CD-D5F5-14B754935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77801"/>
              </p:ext>
            </p:extLst>
          </p:nvPr>
        </p:nvGraphicFramePr>
        <p:xfrm>
          <a:off x="658366" y="2432304"/>
          <a:ext cx="8022083" cy="24871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48258">
                  <a:extLst>
                    <a:ext uri="{9D8B030D-6E8A-4147-A177-3AD203B41FA5}">
                      <a16:colId xmlns:a16="http://schemas.microsoft.com/office/drawing/2014/main" val="1752286540"/>
                    </a:ext>
                  </a:extLst>
                </a:gridCol>
                <a:gridCol w="5973825">
                  <a:extLst>
                    <a:ext uri="{9D8B030D-6E8A-4147-A177-3AD203B41FA5}">
                      <a16:colId xmlns:a16="http://schemas.microsoft.com/office/drawing/2014/main" val="1154827131"/>
                    </a:ext>
                  </a:extLst>
                </a:gridCol>
              </a:tblGrid>
              <a:tr h="320203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Component</a:t>
                      </a:r>
                      <a:endParaRPr lang="en-CA" sz="1400" dirty="0"/>
                    </a:p>
                  </a:txBody>
                  <a:tcPr marL="82722" marR="82722" marT="41361" marB="41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/>
                        <a:t>Responsibility</a:t>
                      </a:r>
                      <a:endParaRPr lang="en-CA" sz="1400"/>
                    </a:p>
                  </a:txBody>
                  <a:tcPr marL="82722" marR="82722" marT="41361" marB="41361" anchor="ctr"/>
                </a:tc>
                <a:extLst>
                  <a:ext uri="{0D108BD9-81ED-4DB2-BD59-A6C34878D82A}">
                    <a16:rowId xmlns:a16="http://schemas.microsoft.com/office/drawing/2014/main" val="2870118825"/>
                  </a:ext>
                </a:extLst>
              </a:tr>
              <a:tr h="722321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/>
                        <a:t>UI Module</a:t>
                      </a:r>
                      <a:endParaRPr lang="en-CA" sz="1400" dirty="0"/>
                    </a:p>
                  </a:txBody>
                  <a:tcPr marL="82722" marR="82722" marT="41361" marB="41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Manages user input, handles button clicks, and displays output clearly.</a:t>
                      </a:r>
                    </a:p>
                  </a:txBody>
                  <a:tcPr marL="82722" marR="82722" marT="41361" marB="41361" anchor="ctr"/>
                </a:tc>
                <a:extLst>
                  <a:ext uri="{0D108BD9-81ED-4DB2-BD59-A6C34878D82A}">
                    <a16:rowId xmlns:a16="http://schemas.microsoft.com/office/drawing/2014/main" val="141491620"/>
                  </a:ext>
                </a:extLst>
              </a:tr>
              <a:tr h="722321">
                <a:tc>
                  <a:txBody>
                    <a:bodyPr/>
                    <a:lstStyle/>
                    <a:p>
                      <a:pPr algn="ctr"/>
                      <a:r>
                        <a:rPr lang="en-CA" sz="1400" b="1"/>
                        <a:t>GammaCalculator</a:t>
                      </a:r>
                      <a:endParaRPr lang="en-CA" sz="1400"/>
                    </a:p>
                  </a:txBody>
                  <a:tcPr marL="82722" marR="82722" marT="41361" marB="41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Computes Γ(x) using the Lanczos approximation for precision and stability.</a:t>
                      </a:r>
                    </a:p>
                  </a:txBody>
                  <a:tcPr marL="82722" marR="82722" marT="41361" marB="41361" anchor="ctr"/>
                </a:tc>
                <a:extLst>
                  <a:ext uri="{0D108BD9-81ED-4DB2-BD59-A6C34878D82A}">
                    <a16:rowId xmlns:a16="http://schemas.microsoft.com/office/drawing/2014/main" val="2909298068"/>
                  </a:ext>
                </a:extLst>
              </a:tr>
              <a:tr h="722321">
                <a:tc>
                  <a:txBody>
                    <a:bodyPr/>
                    <a:lstStyle/>
                    <a:p>
                      <a:pPr algn="ctr"/>
                      <a:r>
                        <a:rPr lang="en-CA" sz="1400" b="1"/>
                        <a:t>Input Validator</a:t>
                      </a:r>
                      <a:endParaRPr lang="en-CA" sz="1400"/>
                    </a:p>
                  </a:txBody>
                  <a:tcPr marL="82722" marR="82722" marT="41361" marB="41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Detects undefined cases (e.g., x = 0, -1, -2) and prevents invalid calculations.</a:t>
                      </a:r>
                    </a:p>
                  </a:txBody>
                  <a:tcPr marL="82722" marR="82722" marT="41361" marB="41361" anchor="ctr"/>
                </a:tc>
                <a:extLst>
                  <a:ext uri="{0D108BD9-81ED-4DB2-BD59-A6C34878D82A}">
                    <a16:rowId xmlns:a16="http://schemas.microsoft.com/office/drawing/2014/main" val="1401265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7998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4771A-8981-9821-40D6-7D20F12F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6D393BA0-C862-3594-AC0F-CF7FA1624902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7C020A6-1BAB-4175-1B83-6D9D51A5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80111"/>
            <a:ext cx="8662987" cy="448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The system was tested using a manual input-output validation approach for a range of values, including:</a:t>
            </a:r>
          </a:p>
          <a:p>
            <a:pPr marL="1028700" lvl="1"/>
            <a:r>
              <a:rPr lang="en-US" sz="1600" dirty="0"/>
              <a:t>Positive integers (e.g., Γ(5) = 24.000000)</a:t>
            </a:r>
          </a:p>
          <a:p>
            <a:pPr marL="1028700" lvl="1"/>
            <a:r>
              <a:rPr lang="en-US" sz="1600" dirty="0"/>
              <a:t>Non-integers (e.g., Γ(2.5) ≈ 1.329340)</a:t>
            </a:r>
          </a:p>
          <a:p>
            <a:pPr marL="1028700" lvl="1"/>
            <a:r>
              <a:rPr lang="en-US" sz="1600" dirty="0"/>
              <a:t>Edge values (e.g., Γ(0.5) ≈ √π ≈ 1.772454) [4]</a:t>
            </a:r>
          </a:p>
          <a:p>
            <a:pPr marL="1028700" lvl="1"/>
            <a:r>
              <a:rPr lang="en-US" sz="1600" dirty="0"/>
              <a:t>Invalid inputs (e.g., -1 → Error: "Undefined for x ≤ 0 (integer)")</a:t>
            </a:r>
          </a:p>
          <a:p>
            <a:pPr marL="285750" indent="-285750"/>
            <a:r>
              <a:rPr lang="en-US" sz="1600" dirty="0"/>
              <a:t>Test results were checked against known values and reliable sources [1][3].</a:t>
            </a:r>
          </a:p>
          <a:p>
            <a:pPr marL="285750" indent="-285750"/>
            <a:r>
              <a:rPr lang="en-US" sz="1600" dirty="0"/>
              <a:t>Inputs were handled gracefully, ensuring no crashes or unhandled exceptions occurred during execution.</a:t>
            </a:r>
          </a:p>
          <a:p>
            <a:pPr marL="285750" indent="-285750"/>
            <a:r>
              <a:rPr lang="en-US" sz="1600" dirty="0"/>
              <a:t>Precision was verified up to 6 decimal places for most valid inputs.</a:t>
            </a:r>
          </a:p>
          <a:p>
            <a:pPr marL="285750" indent="-285750"/>
            <a:r>
              <a:rPr lang="en-US" sz="1600" dirty="0"/>
              <a:t>The clear separation between logic and UI allowed isolated testing of the Gamma computation method, improving confidence in correctness [8].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010DCAD0-5639-AAFC-F2FD-C1A1B765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Testing Strategy &amp;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7358B-BCBB-1C60-7D58-5478FBA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373043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489F-EB8F-4318-5E93-9F660371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F94F2479-1340-16B0-AEF8-20844BCCE13F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AC7A5A0-6C9A-0575-7D4C-943529EE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368357"/>
            <a:ext cx="8377237" cy="441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The system addresses several key software quality attributes [8]:</a:t>
            </a:r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1600" dirty="0"/>
              <a:t>These quality aspects were considered during both design and implementation to ensure a dependable and extensible tool.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923612D-E4AB-BB5B-73D6-4725718EE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Quality Considerations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930F4-62F2-1B5C-AB5A-F42E3D9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24B0B-E6B7-7401-81EF-48B87BD1C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35822"/>
              </p:ext>
            </p:extLst>
          </p:nvPr>
        </p:nvGraphicFramePr>
        <p:xfrm>
          <a:off x="2205450" y="1819512"/>
          <a:ext cx="4858512" cy="32378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5030">
                  <a:extLst>
                    <a:ext uri="{9D8B030D-6E8A-4147-A177-3AD203B41FA5}">
                      <a16:colId xmlns:a16="http://schemas.microsoft.com/office/drawing/2014/main" val="2086321367"/>
                    </a:ext>
                  </a:extLst>
                </a:gridCol>
                <a:gridCol w="3223482">
                  <a:extLst>
                    <a:ext uri="{9D8B030D-6E8A-4147-A177-3AD203B41FA5}">
                      <a16:colId xmlns:a16="http://schemas.microsoft.com/office/drawing/2014/main" val="3074754981"/>
                    </a:ext>
                  </a:extLst>
                </a:gridCol>
              </a:tblGrid>
              <a:tr h="215017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Attribute</a:t>
                      </a:r>
                      <a:endParaRPr lang="en-CA" sz="1200" dirty="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/>
                        <a:t>Description</a:t>
                      </a:r>
                      <a:endParaRPr lang="en-CA" sz="1200"/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631437837"/>
                  </a:ext>
                </a:extLst>
              </a:tr>
              <a:tr h="697312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Usability</a:t>
                      </a:r>
                      <a:endParaRPr lang="en-CA" sz="1200" dirty="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Simple UI layout, clear buttons, and user-friendly error messages for ease of use.</a:t>
                      </a:r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3212125319"/>
                  </a:ext>
                </a:extLst>
              </a:tr>
              <a:tr h="536445">
                <a:tc>
                  <a:txBody>
                    <a:bodyPr/>
                    <a:lstStyle/>
                    <a:p>
                      <a:pPr algn="ctr"/>
                      <a:r>
                        <a:rPr lang="en-CA" sz="1200" b="1"/>
                        <a:t>Reliability</a:t>
                      </a:r>
                      <a:endParaRPr lang="en-CA" sz="120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Validates input to prevent undefined outputs and ensures consistent behavior.</a:t>
                      </a:r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1656300697"/>
                  </a:ext>
                </a:extLst>
              </a:tr>
              <a:tr h="697312"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/>
                        <a:t>Accuracy</a:t>
                      </a:r>
                      <a:endParaRPr lang="en-CA" sz="1200" dirty="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Implements the Lanczos approximation with results accurate to six decimal places.</a:t>
                      </a:r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3448166477"/>
                  </a:ext>
                </a:extLst>
              </a:tr>
              <a:tr h="536445">
                <a:tc>
                  <a:txBody>
                    <a:bodyPr/>
                    <a:lstStyle/>
                    <a:p>
                      <a:pPr algn="ctr"/>
                      <a:r>
                        <a:rPr lang="en-CA" sz="1200" b="1"/>
                        <a:t>Maintainability</a:t>
                      </a:r>
                      <a:endParaRPr lang="en-CA" sz="120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Modular design allows logic and UI updates without affecting the entire system.</a:t>
                      </a:r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220460500"/>
                  </a:ext>
                </a:extLst>
              </a:tr>
              <a:tr h="536445">
                <a:tc>
                  <a:txBody>
                    <a:bodyPr/>
                    <a:lstStyle/>
                    <a:p>
                      <a:pPr algn="ctr"/>
                      <a:r>
                        <a:rPr lang="en-CA" sz="1200" b="1"/>
                        <a:t>Performance</a:t>
                      </a:r>
                      <a:endParaRPr lang="en-CA" sz="1200"/>
                    </a:p>
                  </a:txBody>
                  <a:tcPr marL="51012" marR="51012" marT="25506" marB="2550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 completes within 1 second for standard inputs.</a:t>
                      </a:r>
                    </a:p>
                  </a:txBody>
                  <a:tcPr marL="51012" marR="51012" marT="25506" marB="25506" anchor="ctr"/>
                </a:tc>
                <a:extLst>
                  <a:ext uri="{0D108BD9-81ED-4DB2-BD59-A6C34878D82A}">
                    <a16:rowId xmlns:a16="http://schemas.microsoft.com/office/drawing/2014/main" val="71115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60069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85190-7954-D902-7D11-0F8CE434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DB40285C-2CCE-78C6-41B7-CB44F4E28527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D1D3218-6C7E-EB71-AAAD-C93E4078B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132639"/>
            <a:ext cx="8662987" cy="436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[FR-01 Revised] The function accepts real numbers except non-positive integers; input validation is explicitly enforced in the GUI.</a:t>
            </a:r>
          </a:p>
          <a:p>
            <a:pPr marL="285750" indent="-285750"/>
            <a:r>
              <a:rPr lang="en-US" sz="1600" dirty="0"/>
              <a:t>[FR-02 Revised] Output precision is maintained at six decimal places for readability and performance. (Initially it was 5)</a:t>
            </a:r>
          </a:p>
          <a:p>
            <a:pPr marL="285750" indent="-285750"/>
            <a:r>
              <a:rPr lang="en-US" sz="1600" dirty="0"/>
              <a:t>[FR-05 New] The system shall display a clear error message when Γ(x) is undefined, improving usability.</a:t>
            </a:r>
          </a:p>
          <a:p>
            <a:pPr marL="285750" indent="-285750"/>
            <a:r>
              <a:rPr lang="en-US" sz="1600" dirty="0"/>
              <a:t>[NFR-02 Updated] The function is now modularly designed, supporting testing and extension without UI modification.</a:t>
            </a:r>
          </a:p>
          <a:p>
            <a:pPr marL="285750" indent="-285750"/>
            <a:r>
              <a:rPr lang="en-US" sz="1600" dirty="0"/>
              <a:t>[NFR-05 New] GUI components shall use accessible fonts, padding, and intuitive layout for visual clarity.</a:t>
            </a:r>
          </a:p>
          <a:p>
            <a:pPr marL="285750" indent="-285750"/>
            <a:r>
              <a:rPr lang="en-US" sz="1600" dirty="0"/>
              <a:t>[A-04 New] It is assumed that the user runs the application on a system that supports Java Swing.</a:t>
            </a:r>
          </a:p>
          <a:p>
            <a:pPr marL="285750" indent="-285750"/>
            <a:r>
              <a:rPr lang="en-US" sz="1600" dirty="0"/>
              <a:t>[A-05 New] It is assumed that the application is used in scientific or academic contexts with a basic understanding of Γ(x).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7CD4B344-358C-873D-9ED9-AB2B1823D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Updated Requirements After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F7B94-44B3-5A3C-4BB7-88083020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5844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AEF1-34B3-3EE1-ECBD-294E3363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06EB2CFC-B205-C1B0-E374-E6F837DD30C8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6B7AEFB-E34D-F673-818C-97CB07273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Code Implementation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45DAA-1983-C4D0-8099-2311D4AD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A973072-D948-66A6-5D39-0E9C6CDD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6" y="1518112"/>
            <a:ext cx="4809870" cy="468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The Gamma function is implemented using a Lanczos approximation algorithm wrapped inside a method:</a:t>
            </a:r>
          </a:p>
          <a:p>
            <a:pPr marL="1028700" lvl="1"/>
            <a:r>
              <a:rPr lang="en-US" sz="1600" b="1" dirty="0"/>
              <a:t>static double gamma(double x)</a:t>
            </a:r>
          </a:p>
          <a:p>
            <a:pPr marL="285750" indent="-285750"/>
            <a:r>
              <a:rPr lang="en-US" sz="1600" dirty="0"/>
              <a:t>Input validation checks for undefined values (e.g., x ≤ 0 and x is an integer) and shows an appropriate message.</a:t>
            </a:r>
          </a:p>
          <a:p>
            <a:pPr marL="285750" indent="-285750"/>
            <a:r>
              <a:rPr lang="en-US" sz="1600" dirty="0"/>
              <a:t>Java Swing components (</a:t>
            </a:r>
            <a:r>
              <a:rPr lang="en-US" sz="1600" dirty="0" err="1"/>
              <a:t>JTextField</a:t>
            </a:r>
            <a:r>
              <a:rPr lang="en-US" sz="1600" dirty="0"/>
              <a:t>, </a:t>
            </a:r>
            <a:r>
              <a:rPr lang="en-US" sz="1600" dirty="0" err="1"/>
              <a:t>JButton</a:t>
            </a:r>
            <a:r>
              <a:rPr lang="en-US" sz="1600" dirty="0"/>
              <a:t>, </a:t>
            </a:r>
            <a:r>
              <a:rPr lang="en-US" sz="1600" dirty="0" err="1"/>
              <a:t>JLabel</a:t>
            </a:r>
            <a:r>
              <a:rPr lang="en-US" sz="1600" dirty="0"/>
              <a:t>) are used to create a lightweight GUI.</a:t>
            </a:r>
          </a:p>
          <a:p>
            <a:pPr marL="285750" indent="-285750"/>
            <a:r>
              <a:rPr lang="en-US" sz="1600" dirty="0"/>
              <a:t>The result is displayed in a formatted label with six decimal precision, ensuring clarity and accuracy [10].</a:t>
            </a:r>
          </a:p>
          <a:p>
            <a:pPr marL="285750" indent="-285750"/>
            <a:r>
              <a:rPr lang="en-US" sz="1600" dirty="0"/>
              <a:t>The logic is modular, separating computation from user interaction, which supports easier debugging and reuse [8].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6DAFB-408A-431C-A061-5A2360AC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422" y="1307456"/>
            <a:ext cx="3419952" cy="2338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575D8-0A91-B12A-DCAA-783B565A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422" y="3830619"/>
            <a:ext cx="3419952" cy="20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004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Pages>0</Pages>
  <Words>1422</Words>
  <Characters>0</Characters>
  <Application>Microsoft Office PowerPoint</Application>
  <DocSecurity>0</DocSecurity>
  <PresentationFormat>On-screen Show (4:3)</PresentationFormat>
  <Lines>0</Lines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Satya Sri Balaji Moturu</cp:lastModifiedBy>
  <cp:revision>119</cp:revision>
  <dcterms:created xsi:type="dcterms:W3CDTF">2016-04-06T04:18:14Z</dcterms:created>
  <dcterms:modified xsi:type="dcterms:W3CDTF">2025-07-28T21:59:06Z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