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344" r:id="rId5"/>
    <p:sldId id="278" r:id="rId6"/>
    <p:sldId id="463" r:id="rId7"/>
    <p:sldId id="315" r:id="rId8"/>
    <p:sldId id="258" r:id="rId9"/>
    <p:sldId id="279" r:id="rId10"/>
    <p:sldId id="464" r:id="rId11"/>
    <p:sldId id="465" r:id="rId12"/>
    <p:sldId id="471" r:id="rId13"/>
    <p:sldId id="472" r:id="rId14"/>
    <p:sldId id="473" r:id="rId15"/>
    <p:sldId id="466" r:id="rId16"/>
    <p:sldId id="467" r:id="rId17"/>
    <p:sldId id="468" r:id="rId18"/>
    <p:sldId id="469" r:id="rId19"/>
    <p:sldId id="474" r:id="rId20"/>
    <p:sldId id="475" r:id="rId21"/>
    <p:sldId id="476" r:id="rId22"/>
    <p:sldId id="477" r:id="rId23"/>
    <p:sldId id="470" r:id="rId24"/>
    <p:sldId id="320" r:id="rId25"/>
    <p:sldId id="321" r:id="rId26"/>
    <p:sldId id="322" r:id="rId27"/>
    <p:sldId id="375" r:id="rId28"/>
    <p:sldId id="376" r:id="rId29"/>
    <p:sldId id="284" r:id="rId30"/>
    <p:sldId id="285" r:id="rId31"/>
    <p:sldId id="262" r:id="rId32"/>
    <p:sldId id="269" r:id="rId33"/>
    <p:sldId id="274" r:id="rId34"/>
    <p:sldId id="275" r:id="rId35"/>
    <p:sldId id="288" r:id="rId36"/>
    <p:sldId id="454" r:id="rId37"/>
    <p:sldId id="455" r:id="rId38"/>
    <p:sldId id="456" r:id="rId39"/>
    <p:sldId id="449" r:id="rId40"/>
    <p:sldId id="450" r:id="rId41"/>
    <p:sldId id="451" r:id="rId42"/>
    <p:sldId id="452" r:id="rId43"/>
    <p:sldId id="453" r:id="rId44"/>
    <p:sldId id="44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Makefiles</a:t>
            </a:r>
            <a:endParaRPr lang="en-US" sz="5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7090" y="6016625"/>
            <a:ext cx="6263640" cy="509270"/>
          </a:xfrm>
        </p:spPr>
        <p:txBody>
          <a:bodyPr/>
          <a:lstStyle/>
          <a:p>
            <a:r>
              <a:rPr lang="en-US"/>
              <a:t>raj thavti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The phony target will cease to work if anything ever does create a file named `clean' in this directory. </a:t>
            </a:r>
            <a:endParaRPr lang="en-US" sz="2000"/>
          </a:p>
          <a:p>
            <a:r>
              <a:rPr lang="en-US" sz="2000"/>
              <a:t>Since it has no prerequisites, the file `clean' would inevitably be considered up to date, and its commands would not be executed. </a:t>
            </a:r>
            <a:endParaRPr lang="en-US" sz="2000"/>
          </a:p>
          <a:p>
            <a:r>
              <a:rPr lang="en-US" sz="2000"/>
              <a:t>To avoid this problem, you can explicitly declare the target to be phony, using the special target .PHONY  as follows:</a:t>
            </a:r>
            <a:endParaRPr lang="en-US" sz="2000"/>
          </a:p>
          <a:p>
            <a:endParaRPr lang="en-US" sz="2000"/>
          </a:p>
          <a:p>
            <a:r>
              <a:rPr lang="en-US" sz="2000"/>
              <a:t>.PHONY : clean</a:t>
            </a:r>
            <a:endParaRPr lang="en-US" sz="2000"/>
          </a:p>
          <a:p>
            <a:r>
              <a:rPr lang="en-US" sz="2000"/>
              <a:t>Once this is done, `make clean' will run the commands regardless of whether there is a file named `clean'.</a:t>
            </a: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Special Macros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2155" cy="4939665"/>
          </a:xfrm>
        </p:spPr>
        <p:txBody>
          <a:bodyPr>
            <a:normAutofit fontScale="50000"/>
          </a:bodyPr>
          <a:p>
            <a:r>
              <a:rPr lang="en-US"/>
              <a:t>Before issuing any command in a target rule set, there are certain special macros predefined −</a:t>
            </a:r>
            <a:endParaRPr lang="en-US"/>
          </a:p>
          <a:p>
            <a:endParaRPr lang="en-US"/>
          </a:p>
          <a:p>
            <a:r>
              <a:rPr lang="en-US"/>
              <a:t>$@ is the name of the file to be made.</a:t>
            </a:r>
            <a:endParaRPr lang="en-US"/>
          </a:p>
          <a:p>
            <a:endParaRPr lang="en-US"/>
          </a:p>
          <a:p>
            <a:r>
              <a:rPr lang="en-US"/>
              <a:t>$? is the names of the changed dependents.</a:t>
            </a:r>
            <a:endParaRPr lang="en-US"/>
          </a:p>
          <a:p>
            <a:r>
              <a:rPr lang="en-US"/>
              <a:t>For example, we could use a rule as follows −</a:t>
            </a:r>
            <a:endParaRPr lang="en-US"/>
          </a:p>
          <a:p>
            <a:endParaRPr lang="en-US"/>
          </a:p>
          <a:p>
            <a:r>
              <a:rPr lang="en-US"/>
              <a:t>hello: main.cpp hello.cpp factorial.cpp</a:t>
            </a:r>
            <a:endParaRPr lang="en-US"/>
          </a:p>
          <a:p>
            <a:r>
              <a:rPr lang="en-US"/>
              <a:t>   $(CC) $(CFLAGS) $? $(LDFLAGS) -o $@</a:t>
            </a:r>
            <a:endParaRPr lang="en-US"/>
          </a:p>
          <a:p>
            <a:endParaRPr lang="en-US"/>
          </a:p>
          <a:p>
            <a:r>
              <a:rPr lang="en-US"/>
              <a:t>Alternatively:</a:t>
            </a:r>
            <a:endParaRPr lang="en-US"/>
          </a:p>
          <a:p>
            <a:endParaRPr lang="en-US"/>
          </a:p>
          <a:p>
            <a:r>
              <a:rPr lang="en-US"/>
              <a:t>hello: main.cpp hello.cpp factorial.cpp</a:t>
            </a:r>
            <a:endParaRPr lang="en-US"/>
          </a:p>
          <a:p>
            <a:r>
              <a:rPr lang="en-US"/>
              <a:t>   $(CC) $(CFLAGS) $@.cpp $(LDFLAGS) -o $@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Compiling a C program: </a:t>
            </a:r>
            <a:endParaRPr lang="en-US" sz="2000"/>
          </a:p>
          <a:p>
            <a:r>
              <a:rPr lang="en-US" sz="2000"/>
              <a:t>n.o is made automatically from n.c with a command of the form $(CC) -c $(CPPFLAGS) $(CFLAGS) $^ -o $@</a:t>
            </a:r>
            <a:endParaRPr lang="en-US" sz="2000"/>
          </a:p>
          <a:p>
            <a:endParaRPr lang="en-US" sz="2000"/>
          </a:p>
          <a:p>
            <a:r>
              <a:rPr lang="en-US" sz="2000"/>
              <a:t>Compiling a C++ program: </a:t>
            </a:r>
            <a:endParaRPr lang="en-US" sz="2000"/>
          </a:p>
          <a:p>
            <a:r>
              <a:rPr lang="en-US" sz="2000"/>
              <a:t>n.o is made automatically from n.cc or n.cpp with a command of the form $(CXX) -c $(CPPFLAGS) $(CXXFLAGS) $^ -o $@</a:t>
            </a:r>
            <a:endParaRPr lang="en-US" sz="2000"/>
          </a:p>
          <a:p>
            <a:endParaRPr lang="en-US" sz="2000"/>
          </a:p>
          <a:p>
            <a:r>
              <a:rPr lang="en-US" sz="2000"/>
              <a:t>Linking a single object file: </a:t>
            </a:r>
            <a:endParaRPr lang="en-US" sz="2000"/>
          </a:p>
          <a:p>
            <a:r>
              <a:rPr lang="en-US" sz="2000"/>
              <a:t>n is made automatically from n.o by running the command $(CC) $(LDFLAGS) $^ $(LOADLIBES) $(LDLIBS) -o $@</a:t>
            </a:r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n this example, $@ represents hello and $? or $@.cpp picks up all the changed source files.</a:t>
            </a:r>
            <a:endParaRPr lang="en-US" sz="2000"/>
          </a:p>
          <a:p>
            <a:endParaRPr lang="en-US" sz="2000"/>
          </a:p>
          <a:p>
            <a:r>
              <a:rPr lang="en-US" sz="2000"/>
              <a:t>There are two more special macros used in the implicit rules. They are −</a:t>
            </a:r>
            <a:endParaRPr lang="en-US" sz="2000"/>
          </a:p>
          <a:p>
            <a:endParaRPr lang="en-US" sz="2000"/>
          </a:p>
          <a:p>
            <a:r>
              <a:rPr lang="en-US" sz="2000"/>
              <a:t>$&lt; the name of the related file that caused the action.</a:t>
            </a:r>
            <a:endParaRPr lang="en-US" sz="2000"/>
          </a:p>
          <a:p>
            <a:endParaRPr lang="en-US" sz="2000"/>
          </a:p>
          <a:p>
            <a:r>
              <a:rPr lang="en-US" sz="2000"/>
              <a:t>$* the prefix shared by target and dependent files.</a:t>
            </a:r>
            <a:endParaRPr lang="en-US" sz="2000"/>
          </a:p>
          <a:p>
            <a:endParaRPr lang="en-US" sz="2000"/>
          </a:p>
          <a:p>
            <a:r>
              <a:rPr lang="en-US" sz="2000"/>
              <a:t>Common implicit rule is for the construction of .o (object) files out of .cpp (source files).</a:t>
            </a:r>
            <a:endParaRPr 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Conditional part of make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Syntax of Conditionals</a:t>
            </a:r>
            <a:endParaRPr lang="en-US" sz="2000"/>
          </a:p>
          <a:p>
            <a:r>
              <a:rPr lang="en-US" sz="2000"/>
              <a:t>conditional-directive</a:t>
            </a:r>
            <a:endParaRPr lang="en-US" sz="2000"/>
          </a:p>
          <a:p>
            <a:r>
              <a:rPr lang="en-US" sz="2000"/>
              <a:t>text-if-true</a:t>
            </a:r>
            <a:endParaRPr lang="en-US" sz="2000"/>
          </a:p>
          <a:p>
            <a:r>
              <a:rPr lang="en-US" sz="2000"/>
              <a:t>endif</a:t>
            </a:r>
            <a:endParaRPr lang="en-US" sz="2000"/>
          </a:p>
          <a:p>
            <a:endParaRPr lang="en-US" sz="2000"/>
          </a:p>
          <a:p>
            <a:r>
              <a:rPr lang="en-US" sz="2000"/>
              <a:t>the syntax of a complex conditional is as follows:</a:t>
            </a:r>
            <a:endParaRPr lang="en-US" sz="2000"/>
          </a:p>
          <a:p>
            <a:endParaRPr lang="en-US" sz="2000"/>
          </a:p>
          <a:p>
            <a:r>
              <a:rPr lang="en-US" sz="2000"/>
              <a:t>conditional-directive</a:t>
            </a:r>
            <a:endParaRPr lang="en-US" sz="2000"/>
          </a:p>
          <a:p>
            <a:r>
              <a:rPr lang="en-US" sz="2000"/>
              <a:t>text-if-true</a:t>
            </a:r>
            <a:endParaRPr lang="en-US" sz="2000"/>
          </a:p>
          <a:p>
            <a:r>
              <a:rPr lang="en-US" sz="2000"/>
              <a:t>else</a:t>
            </a:r>
            <a:endParaRPr lang="en-US" sz="2000"/>
          </a:p>
          <a:p>
            <a:r>
              <a:rPr lang="en-US" sz="2000"/>
              <a:t>text-if-false</a:t>
            </a:r>
            <a:endParaRPr lang="en-US" sz="2000"/>
          </a:p>
          <a:p>
            <a:r>
              <a:rPr lang="en-US" sz="2000"/>
              <a:t>endif</a:t>
            </a:r>
            <a:endParaRPr 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Conditional Parts of Makefiles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A conditional causes part of a makefile to be obeyed or ignored depending on the values of variables. Conditionals can compare the value of one variable to another, or the value of a variable to a constant string. </a:t>
            </a:r>
            <a:endParaRPr lang="en-US" sz="2000"/>
          </a:p>
          <a:p>
            <a:endParaRPr lang="en-US" sz="2000"/>
          </a:p>
          <a:p>
            <a:r>
              <a:rPr lang="en-US" sz="2000"/>
              <a:t>libs_for_gcc = -lgnu</a:t>
            </a:r>
            <a:endParaRPr lang="en-US" sz="2000"/>
          </a:p>
          <a:p>
            <a:r>
              <a:rPr lang="en-US" sz="2000"/>
              <a:t>normal_libs =</a:t>
            </a:r>
            <a:endParaRPr lang="en-US" sz="2000"/>
          </a:p>
          <a:p>
            <a:endParaRPr lang="en-US" sz="2000"/>
          </a:p>
          <a:p>
            <a:r>
              <a:rPr lang="en-US" sz="2000"/>
              <a:t>foo: $(objects)</a:t>
            </a:r>
            <a:endParaRPr lang="en-US" sz="2000"/>
          </a:p>
          <a:p>
            <a:r>
              <a:rPr lang="en-US" sz="2000"/>
              <a:t>ifeq ($(CC),gcc)</a:t>
            </a:r>
            <a:endParaRPr lang="en-US" sz="2000"/>
          </a:p>
          <a:p>
            <a:r>
              <a:rPr lang="en-US" sz="2000"/>
              <a:t>        $(CC) -o foo $(objects) $(libs_for_gcc)</a:t>
            </a:r>
            <a:endParaRPr lang="en-US" sz="2000"/>
          </a:p>
          <a:p>
            <a:r>
              <a:rPr lang="en-US" sz="2000"/>
              <a:t>else</a:t>
            </a:r>
            <a:endParaRPr lang="en-US" sz="2000"/>
          </a:p>
          <a:p>
            <a:r>
              <a:rPr lang="en-US" sz="2000"/>
              <a:t>        $(CC) -o foo $(objects) $(normal_libs)</a:t>
            </a:r>
            <a:endParaRPr lang="en-US" sz="2000"/>
          </a:p>
          <a:p>
            <a:r>
              <a:rPr lang="en-US" sz="2000"/>
              <a:t>endif </a:t>
            </a:r>
            <a:endParaRPr 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conditionalizing a variable assignment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/>
              <a:t>libs_for_gcc = -lgnu</a:t>
            </a:r>
            <a:endParaRPr lang="en-US" sz="1800"/>
          </a:p>
          <a:p>
            <a:r>
              <a:rPr lang="en-US" sz="1800"/>
              <a:t>normal_libs =</a:t>
            </a:r>
            <a:endParaRPr lang="en-US" sz="1800"/>
          </a:p>
          <a:p>
            <a:endParaRPr lang="en-US" sz="1800"/>
          </a:p>
          <a:p>
            <a:r>
              <a:rPr lang="en-US" sz="1800"/>
              <a:t>ifeq ($(CC),gcc)</a:t>
            </a:r>
            <a:endParaRPr lang="en-US" sz="1800"/>
          </a:p>
          <a:p>
            <a:r>
              <a:rPr lang="en-US" sz="1800"/>
              <a:t>  libs=$(libs_for_gcc)</a:t>
            </a:r>
            <a:endParaRPr lang="en-US" sz="1800"/>
          </a:p>
          <a:p>
            <a:r>
              <a:rPr lang="en-US" sz="1800"/>
              <a:t>else</a:t>
            </a:r>
            <a:endParaRPr lang="en-US" sz="1800"/>
          </a:p>
          <a:p>
            <a:r>
              <a:rPr lang="en-US" sz="1800"/>
              <a:t>  libs=$(normal_libs)</a:t>
            </a:r>
            <a:endParaRPr lang="en-US" sz="1800"/>
          </a:p>
          <a:p>
            <a:r>
              <a:rPr lang="en-US" sz="1800"/>
              <a:t>endif</a:t>
            </a:r>
            <a:endParaRPr lang="en-US" sz="1800"/>
          </a:p>
          <a:p>
            <a:endParaRPr lang="en-US" sz="1800"/>
          </a:p>
          <a:p>
            <a:r>
              <a:rPr lang="en-US" sz="1800"/>
              <a:t>foo: $(objects)</a:t>
            </a:r>
            <a:endParaRPr lang="en-US" sz="1800"/>
          </a:p>
          <a:p>
            <a:r>
              <a:rPr lang="en-US" sz="1800"/>
              <a:t>        $(CC) -o foo $(objects) $(libs)</a:t>
            </a:r>
            <a:endParaRPr 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/>
              <a:t>OPT        =</a:t>
            </a:r>
            <a:endParaRPr lang="en-US" sz="1800"/>
          </a:p>
          <a:p>
            <a:r>
              <a:rPr lang="en-US" sz="1800"/>
              <a:t>          CFLAGS     =</a:t>
            </a:r>
            <a:endParaRPr lang="en-US" sz="1800"/>
          </a:p>
          <a:p>
            <a:r>
              <a:rPr lang="en-US" sz="1800"/>
              <a:t>          ALL_CFLAGS = $(OPT) $(CFLAGS)</a:t>
            </a:r>
            <a:endParaRPr lang="en-US" sz="1800"/>
          </a:p>
          <a:p>
            <a:r>
              <a:rPr lang="en-US" sz="1800"/>
              <a:t>          all:</a:t>
            </a:r>
            <a:endParaRPr lang="en-US" sz="1800"/>
          </a:p>
          <a:p>
            <a:r>
              <a:rPr lang="en-US" sz="1800"/>
              <a:t>          ifdef ALL_CFLAGS</a:t>
            </a:r>
            <a:endParaRPr lang="en-US" sz="1800"/>
          </a:p>
          <a:p>
            <a:r>
              <a:rPr lang="en-US" sz="1800"/>
              <a:t>                  @echo true</a:t>
            </a:r>
            <a:endParaRPr lang="en-US" sz="1800"/>
          </a:p>
          <a:p>
            <a:r>
              <a:rPr lang="en-US" sz="1800"/>
              <a:t>          else</a:t>
            </a:r>
            <a:endParaRPr lang="en-US" sz="1800"/>
          </a:p>
          <a:p>
            <a:r>
              <a:rPr lang="en-US" sz="1800"/>
              <a:t>                  @echo false</a:t>
            </a:r>
            <a:endParaRPr lang="en-US" sz="1800"/>
          </a:p>
          <a:p>
            <a:r>
              <a:rPr lang="en-US" sz="1800"/>
              <a:t>          endif</a:t>
            </a:r>
            <a:endParaRPr 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Static Pattern Rules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600"/>
              <a:t>objects = foo.o bar.o all.o</a:t>
            </a:r>
            <a:endParaRPr lang="en-US" sz="1600"/>
          </a:p>
          <a:p>
            <a:r>
              <a:rPr lang="en-US" sz="1600"/>
              <a:t>all: $(objects)</a:t>
            </a:r>
            <a:endParaRPr lang="en-US" sz="1600"/>
          </a:p>
          <a:p>
            <a:endParaRPr lang="en-US" sz="1600"/>
          </a:p>
          <a:p>
            <a:r>
              <a:rPr lang="en-US" sz="1600"/>
              <a:t># These files compile via implicit rules</a:t>
            </a:r>
            <a:endParaRPr lang="en-US" sz="1600"/>
          </a:p>
          <a:p>
            <a:r>
              <a:rPr lang="en-US" sz="1600"/>
              <a:t># Syntax - targets ...: target-pattern: prereq-patterns ...</a:t>
            </a:r>
            <a:endParaRPr lang="en-US" sz="1600"/>
          </a:p>
          <a:p>
            <a:r>
              <a:rPr lang="en-US" sz="1600"/>
              <a:t># In the case of the first target, foo.o, the target-pattern matches foo.o and sets the "stem" to be "foo".</a:t>
            </a:r>
            <a:endParaRPr lang="en-US" sz="1600"/>
          </a:p>
          <a:p>
            <a:r>
              <a:rPr lang="en-US" sz="1600"/>
              <a:t># It then replaces the '%' in prereq-patterns with that stem</a:t>
            </a:r>
            <a:endParaRPr lang="en-US" sz="1600"/>
          </a:p>
          <a:p>
            <a:r>
              <a:rPr lang="en-US" sz="1600"/>
              <a:t>$(objects): %.o: %.c</a:t>
            </a:r>
            <a:endParaRPr lang="en-US" sz="1600"/>
          </a:p>
          <a:p>
            <a:endParaRPr lang="en-US" sz="1600"/>
          </a:p>
          <a:p>
            <a:r>
              <a:rPr lang="en-US" sz="1600"/>
              <a:t>all.c:</a:t>
            </a:r>
            <a:endParaRPr lang="en-US" sz="1600"/>
          </a:p>
          <a:p>
            <a:r>
              <a:rPr lang="en-US" sz="1600"/>
              <a:t>	echo "int main() { return 0; }" &gt; all.c</a:t>
            </a:r>
            <a:endParaRPr lang="en-US" sz="1600"/>
          </a:p>
          <a:p>
            <a:endParaRPr lang="en-US" sz="1600"/>
          </a:p>
          <a:p>
            <a:r>
              <a:rPr lang="en-US" sz="1600"/>
              <a:t>%.c:</a:t>
            </a:r>
            <a:endParaRPr lang="en-US" sz="1600"/>
          </a:p>
          <a:p>
            <a:r>
              <a:rPr lang="en-US" sz="1600"/>
              <a:t>	touch $@</a:t>
            </a:r>
            <a:endParaRPr lang="en-US" sz="1600"/>
          </a:p>
          <a:p>
            <a:endParaRPr lang="en-US" sz="1600"/>
          </a:p>
          <a:p>
            <a:r>
              <a:rPr lang="en-US" sz="1600"/>
              <a:t>clean:</a:t>
            </a:r>
            <a:endParaRPr lang="en-US" sz="1600"/>
          </a:p>
          <a:p>
            <a:r>
              <a:rPr lang="en-US" sz="1600"/>
              <a:t>	rm -f *.c *.o all</a:t>
            </a:r>
            <a:endParaRPr 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Pattern Rules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807065" cy="1482090"/>
          </a:xfrm>
        </p:spPr>
        <p:txBody>
          <a:bodyPr/>
          <a:p>
            <a:r>
              <a:rPr lang="en-US" sz="1600"/>
              <a:t># Define a pattern rule that compiles every .c file into a .o file</a:t>
            </a:r>
            <a:endParaRPr lang="en-US" sz="1600"/>
          </a:p>
          <a:p>
            <a:r>
              <a:rPr lang="en-US" sz="1600"/>
              <a:t>%.o : %.c</a:t>
            </a:r>
            <a:endParaRPr lang="en-US" sz="1600"/>
          </a:p>
          <a:p>
            <a:r>
              <a:rPr lang="en-US" sz="1600"/>
              <a:t>		$(CC) -c $(CFLAGS) $(CPPFLAGS) $&lt; -o $@</a:t>
            </a:r>
            <a:endParaRPr 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812800" y="3058160"/>
            <a:ext cx="10023475" cy="1691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/>
              <a:t>Error handling with -k, -i, and -</a:t>
            </a:r>
            <a:endParaRPr lang="en-US" sz="2000" b="1"/>
          </a:p>
          <a:p>
            <a:r>
              <a:rPr lang="en-US" sz="1400"/>
              <a:t>Add -k when running make to continue running even in the face of errors. Helpful if you want to see all the errors of Make at once.</a:t>
            </a:r>
            <a:endParaRPr lang="en-US" sz="1400"/>
          </a:p>
          <a:p>
            <a:r>
              <a:rPr lang="en-US" sz="1400"/>
              <a:t>Add a - before a command to suppress the error</a:t>
            </a:r>
            <a:endParaRPr lang="en-US" sz="1400"/>
          </a:p>
          <a:p>
            <a:r>
              <a:rPr lang="en-US" sz="1400"/>
              <a:t>Add -i to make to have this happen for every command.</a:t>
            </a:r>
            <a:endParaRPr lang="en-US" sz="1400"/>
          </a:p>
          <a:p>
            <a:endParaRPr lang="en-US" sz="1400"/>
          </a:p>
          <a:p>
            <a:r>
              <a:rPr lang="en-US" sz="1400"/>
              <a:t>Task: come up with examples for above cases</a:t>
            </a:r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makefiles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compiling complete source code files can be tryiring.</a:t>
            </a:r>
            <a:endParaRPr lang="en-US" sz="2000"/>
          </a:p>
          <a:p>
            <a:r>
              <a:rPr lang="en-US" sz="2000"/>
              <a:t>building and managing the projects</a:t>
            </a:r>
            <a:endParaRPr lang="en-US" sz="2000"/>
          </a:p>
          <a:p>
            <a:r>
              <a:rPr lang="en-US" sz="2000"/>
              <a:t>managing build dependencies and avoide complete recompilation process</a:t>
            </a:r>
            <a:endParaRPr lang="en-US" sz="2000"/>
          </a:p>
          <a:p>
            <a:r>
              <a:rPr lang="en-US" sz="2000"/>
              <a:t>single solution to automate the build process</a:t>
            </a:r>
            <a:endParaRPr 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Conditional part of Makefiles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/>
              <a:t>foo = ok</a:t>
            </a:r>
            <a:endParaRPr lang="en-US" sz="1800"/>
          </a:p>
          <a:p>
            <a:endParaRPr lang="en-US" sz="1800"/>
          </a:p>
          <a:p>
            <a:r>
              <a:rPr lang="en-US" sz="1800"/>
              <a:t>all:</a:t>
            </a:r>
            <a:endParaRPr lang="en-US" sz="1800"/>
          </a:p>
          <a:p>
            <a:r>
              <a:rPr lang="en-US" sz="1800"/>
              <a:t>ifeq ($(foo), ok)</a:t>
            </a:r>
            <a:endParaRPr lang="en-US" sz="1800"/>
          </a:p>
          <a:p>
            <a:r>
              <a:rPr lang="en-US" sz="1800"/>
              <a:t>	echo "foo equals ok"</a:t>
            </a:r>
            <a:endParaRPr lang="en-US" sz="1800"/>
          </a:p>
          <a:p>
            <a:r>
              <a:rPr lang="en-US" sz="1800"/>
              <a:t>else</a:t>
            </a:r>
            <a:endParaRPr lang="en-US" sz="1800"/>
          </a:p>
          <a:p>
            <a:r>
              <a:rPr lang="en-US" sz="1800"/>
              <a:t>	echo "nope"</a:t>
            </a:r>
            <a:endParaRPr lang="en-US" sz="1800"/>
          </a:p>
          <a:p>
            <a:r>
              <a:rPr lang="en-US" sz="1800"/>
              <a:t>endif</a:t>
            </a:r>
            <a:endParaRPr 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Check if a variable is empty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/>
              <a:t>nullstring =</a:t>
            </a:r>
            <a:endParaRPr lang="en-US" sz="1800"/>
          </a:p>
          <a:p>
            <a:r>
              <a:rPr lang="en-US" sz="1800"/>
              <a:t>foo = $(nullstring) # end of line; there is a space here</a:t>
            </a:r>
            <a:endParaRPr lang="en-US" sz="1800"/>
          </a:p>
          <a:p>
            <a:endParaRPr lang="en-US" sz="1800"/>
          </a:p>
          <a:p>
            <a:r>
              <a:rPr lang="en-US" sz="1800"/>
              <a:t>all:</a:t>
            </a:r>
            <a:endParaRPr lang="en-US" sz="1800"/>
          </a:p>
          <a:p>
            <a:r>
              <a:rPr lang="en-US" sz="1800"/>
              <a:t>ifeq ($(strip $(foo)),)</a:t>
            </a:r>
            <a:endParaRPr lang="en-US" sz="1800"/>
          </a:p>
          <a:p>
            <a:r>
              <a:rPr lang="en-US" sz="1800"/>
              <a:t>	echo "foo is empty after being stripped"</a:t>
            </a:r>
            <a:endParaRPr lang="en-US" sz="1800"/>
          </a:p>
          <a:p>
            <a:r>
              <a:rPr lang="en-US" sz="1800"/>
              <a:t>endif</a:t>
            </a:r>
            <a:endParaRPr lang="en-US" sz="1800"/>
          </a:p>
          <a:p>
            <a:r>
              <a:rPr lang="en-US" sz="1800"/>
              <a:t>ifeq ($(nullstring),)</a:t>
            </a:r>
            <a:endParaRPr lang="en-US" sz="1800"/>
          </a:p>
          <a:p>
            <a:r>
              <a:rPr lang="en-US" sz="1800"/>
              <a:t>	echo "nullstring doesn't even have spaces"</a:t>
            </a:r>
            <a:endParaRPr lang="en-US" sz="1800"/>
          </a:p>
          <a:p>
            <a:r>
              <a:rPr lang="en-US" sz="1800"/>
              <a:t>endif</a:t>
            </a:r>
            <a:endParaRPr lang="en-US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wno errors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1600"/>
              <a:t>certain warnings are treated as errors </a:t>
            </a:r>
            <a:endParaRPr lang="en-US" sz="1600"/>
          </a:p>
          <a:p>
            <a:endParaRPr lang="en-US" sz="1600"/>
          </a:p>
          <a:p>
            <a:r>
              <a:rPr lang="en-US" sz="1600" b="1"/>
              <a:t>Example:</a:t>
            </a:r>
            <a:endParaRPr lang="en-US" sz="1600" b="1"/>
          </a:p>
          <a:p>
            <a:r>
              <a:rPr lang="en-US" sz="1600"/>
              <a:t>-Wall -Wformat=0 </a:t>
            </a:r>
            <a:endParaRPr lang="en-US" sz="1600"/>
          </a:p>
          <a:p>
            <a:r>
              <a:rPr lang="en-US" sz="1600"/>
              <a:t>-Wno-all, would disable all warnings.</a:t>
            </a:r>
            <a:endParaRPr lang="en-US" sz="1600"/>
          </a:p>
          <a:p>
            <a:r>
              <a:rPr lang="en-US" sz="1600"/>
              <a:t>CPPFLAGS:=-W -Wall -pedantic -Werror</a:t>
            </a:r>
            <a:endParaRPr lang="en-US" sz="1600"/>
          </a:p>
          <a:p>
            <a:endParaRPr lang="en-US" sz="1600"/>
          </a:p>
          <a:p>
            <a:endParaRPr lang="en-US" sz="1600"/>
          </a:p>
          <a:p>
            <a:pPr marL="0" indent="0">
              <a:buNone/>
            </a:pPr>
            <a:r>
              <a:rPr lang="en-US" sz="1600"/>
              <a:t>Reference: https://gcc.gnu.org/onlinedocs/gcc/Warning-Options.html </a:t>
            </a:r>
            <a:endParaRPr 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When to use static linking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Static linking is a reasonable option if the code of a library exists either in the same code base as the executable using it </a:t>
            </a:r>
            <a:endParaRPr lang="en-US" sz="2000"/>
          </a:p>
          <a:p>
            <a:r>
              <a:rPr lang="en-US" sz="2000"/>
              <a:t>specialized embedded devices that are expected to receive no updates.</a:t>
            </a:r>
            <a:endParaRPr 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Dynamic linking/shared library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Dynamic linking is the most common method.</a:t>
            </a:r>
            <a:endParaRPr lang="en-US" sz="2000"/>
          </a:p>
          <a:p>
            <a:r>
              <a:rPr lang="en-US" sz="2000"/>
              <a:t>Dynamic linking keeps libraries modular, so just one library can be shared between any number of applications</a:t>
            </a:r>
            <a:endParaRPr lang="en-US" sz="2000"/>
          </a:p>
          <a:p>
            <a:r>
              <a:rPr lang="en-US" sz="2000"/>
              <a:t>updated independently of the applications </a:t>
            </a:r>
            <a:endParaRPr lang="en-US" sz="2000"/>
          </a:p>
          <a:p>
            <a:r>
              <a:rPr lang="en-US" sz="2000"/>
              <a:t>Dynamic libraries are linked during the execution of the final executable. </a:t>
            </a:r>
            <a:endParaRPr lang="en-US" sz="2000"/>
          </a:p>
          <a:p>
            <a:r>
              <a:rPr lang="en-US" sz="2000"/>
              <a:t>Only the name of the dynamic library is placed in the final executable. </a:t>
            </a:r>
            <a:endParaRPr lang="en-US" sz="2000"/>
          </a:p>
          <a:p>
            <a:r>
              <a:rPr lang="en-US" sz="2000"/>
              <a:t>The actual linking happens during runtime, when both executable and library are placed in the main memory.</a:t>
            </a:r>
            <a:endParaRPr lang="en-US" sz="2000"/>
          </a:p>
          <a:p>
            <a:endParaRPr lang="en-US" sz="2000"/>
          </a:p>
          <a:p>
            <a:r>
              <a:rPr lang="en-US" sz="2000"/>
              <a:t>practical demo</a:t>
            </a:r>
            <a:endParaRPr 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1800"/>
              <a:t>another advantage is it reduces the size of final executable</a:t>
            </a:r>
            <a:endParaRPr lang="en-US" sz="1800"/>
          </a:p>
          <a:p>
            <a:r>
              <a:rPr lang="en-US" sz="1800"/>
              <a:t>gcc -Wall -fPIC -c add.c sub.c mult.c divi.c	</a:t>
            </a:r>
            <a:endParaRPr lang="en-US" sz="1800"/>
          </a:p>
          <a:p>
            <a:r>
              <a:rPr lang="en-US" sz="1800"/>
              <a:t>The option -fPIC tells GCC to generate position-independent code (PIC). </a:t>
            </a:r>
            <a:endParaRPr lang="en-US" sz="1800"/>
          </a:p>
          <a:p>
            <a:r>
              <a:rPr lang="en-US" sz="1800"/>
              <a:t> -Wall  - it enables compiler warnings,</a:t>
            </a:r>
            <a:endParaRPr lang="en-US" sz="1800"/>
          </a:p>
          <a:p>
            <a:endParaRPr lang="en-US" sz="1800"/>
          </a:p>
          <a:p>
            <a:r>
              <a:rPr lang="en-US" sz="1800"/>
              <a:t>Using GCC, create the shared library libmymath.so:</a:t>
            </a:r>
            <a:endParaRPr lang="en-US" sz="1800"/>
          </a:p>
          <a:p>
            <a:r>
              <a:rPr lang="en-US" sz="1800"/>
              <a:t>gcc -shared -o libmymath.so add.o sub.o mult.o divi.o</a:t>
            </a:r>
            <a:endParaRPr lang="en-US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Makefile with Multiple targets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practical demo.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string substitution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$(patsubst pattern, replacement, text)</a:t>
            </a:r>
            <a:endParaRPr lang="en-US"/>
          </a:p>
          <a:p>
            <a:endParaRPr lang="en-US"/>
          </a:p>
          <a:p>
            <a:r>
              <a:rPr lang="en-US"/>
              <a:t>Practical demo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more on variables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600"/>
              <a:t>here are two flavors of variables:</a:t>
            </a:r>
            <a:endParaRPr lang="en-US" sz="1600"/>
          </a:p>
          <a:p>
            <a:endParaRPr lang="en-US" sz="1600"/>
          </a:p>
          <a:p>
            <a:r>
              <a:rPr lang="en-US" sz="1600"/>
              <a:t>recursive (use =) - only looks for the variables when the command is used, not when it's defined.</a:t>
            </a:r>
            <a:endParaRPr lang="en-US" sz="1600"/>
          </a:p>
          <a:p>
            <a:r>
              <a:rPr lang="en-US" sz="1600"/>
              <a:t>simply expanded (use :=) - like normal imperative programming -- only those defined so far get expanded</a:t>
            </a:r>
            <a:endParaRPr lang="en-US" sz="1600"/>
          </a:p>
          <a:p>
            <a:endParaRPr lang="en-US" sz="1600"/>
          </a:p>
          <a:p>
            <a:r>
              <a:rPr lang="en-US" sz="1600"/>
              <a:t># Recursive variable. This will print "later" below</a:t>
            </a:r>
            <a:endParaRPr lang="en-US" sz="1600"/>
          </a:p>
          <a:p>
            <a:r>
              <a:rPr lang="en-US" sz="1600"/>
              <a:t>one = one ${later_variable}</a:t>
            </a:r>
            <a:endParaRPr lang="en-US" sz="1600"/>
          </a:p>
          <a:p>
            <a:r>
              <a:rPr lang="en-US" sz="1600"/>
              <a:t># Simply expanded variable. This will not print "later" below</a:t>
            </a:r>
            <a:endParaRPr lang="en-US" sz="1600"/>
          </a:p>
          <a:p>
            <a:r>
              <a:rPr lang="en-US" sz="1600"/>
              <a:t>two := two ${later_variable}</a:t>
            </a:r>
            <a:endParaRPr lang="en-US" sz="1600"/>
          </a:p>
          <a:p>
            <a:endParaRPr lang="en-US" sz="1600"/>
          </a:p>
          <a:p>
            <a:r>
              <a:rPr lang="en-US" sz="1600"/>
              <a:t>later_variable = later</a:t>
            </a:r>
            <a:endParaRPr lang="en-US" sz="1600"/>
          </a:p>
          <a:p>
            <a:endParaRPr lang="en-US" sz="1600"/>
          </a:p>
          <a:p>
            <a:r>
              <a:rPr lang="en-US" sz="1600"/>
              <a:t>all: </a:t>
            </a:r>
            <a:endParaRPr lang="en-US" sz="1600"/>
          </a:p>
          <a:p>
            <a:r>
              <a:rPr lang="en-US" sz="1600"/>
              <a:t>	echo $(one)</a:t>
            </a:r>
            <a:endParaRPr lang="en-US" sz="1600"/>
          </a:p>
          <a:p>
            <a:r>
              <a:rPr lang="en-US" sz="1600"/>
              <a:t>	echo $(two)</a:t>
            </a:r>
            <a:endParaRPr lang="en-US"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600"/>
              <a:t>?= only sets variables if they have not yet been set</a:t>
            </a:r>
            <a:endParaRPr lang="en-US" sz="1600"/>
          </a:p>
          <a:p>
            <a:endParaRPr lang="en-US" sz="1600"/>
          </a:p>
          <a:p>
            <a:r>
              <a:rPr lang="en-US" sz="1600"/>
              <a:t>one = hello</a:t>
            </a:r>
            <a:endParaRPr lang="en-US" sz="1600"/>
          </a:p>
          <a:p>
            <a:r>
              <a:rPr lang="en-US" sz="1600"/>
              <a:t>one ?= will not be set</a:t>
            </a:r>
            <a:endParaRPr lang="en-US" sz="1600"/>
          </a:p>
          <a:p>
            <a:r>
              <a:rPr lang="en-US" sz="1600"/>
              <a:t>two ?= will be set</a:t>
            </a:r>
            <a:endParaRPr lang="en-US" sz="1600"/>
          </a:p>
          <a:p>
            <a:endParaRPr lang="en-US" sz="1600"/>
          </a:p>
          <a:p>
            <a:r>
              <a:rPr lang="en-US" sz="1600"/>
              <a:t>all: </a:t>
            </a:r>
            <a:endParaRPr lang="en-US" sz="1600"/>
          </a:p>
          <a:p>
            <a:r>
              <a:rPr lang="en-US" sz="1600"/>
              <a:t>	echo $(one)</a:t>
            </a:r>
            <a:endParaRPr lang="en-US" sz="1600"/>
          </a:p>
          <a:p>
            <a:r>
              <a:rPr lang="en-US" sz="1600"/>
              <a:t>	echo $(two)</a:t>
            </a:r>
            <a:endParaRPr lang="en-US" sz="1600"/>
          </a:p>
          <a:p>
            <a:r>
              <a:rPr lang="en-US" sz="1600"/>
              <a:t>=============================================</a:t>
            </a:r>
            <a:endParaRPr lang="en-US" sz="1600"/>
          </a:p>
          <a:p>
            <a:r>
              <a:rPr lang="en-US" sz="1600"/>
              <a:t>Use += to append</a:t>
            </a:r>
            <a:endParaRPr lang="en-US" sz="1600"/>
          </a:p>
          <a:p>
            <a:r>
              <a:rPr lang="en-US" sz="1600"/>
              <a:t>foo := start</a:t>
            </a:r>
            <a:endParaRPr lang="en-US" sz="1600"/>
          </a:p>
          <a:p>
            <a:r>
              <a:rPr lang="en-US" sz="1600"/>
              <a:t>foo += more</a:t>
            </a:r>
            <a:endParaRPr lang="en-US" sz="1600"/>
          </a:p>
          <a:p>
            <a:endParaRPr lang="en-US" sz="1600"/>
          </a:p>
          <a:p>
            <a:r>
              <a:rPr lang="en-US" sz="1600"/>
              <a:t>all: </a:t>
            </a:r>
            <a:endParaRPr lang="en-US" sz="1600"/>
          </a:p>
          <a:p>
            <a:r>
              <a:rPr lang="en-US" sz="1600"/>
              <a:t>	echo $(foo)</a:t>
            </a:r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A Makefile is a special script used to automate the build process of a project, particularly in compiled languages like C. </a:t>
            </a:r>
            <a:endParaRPr lang="en-US" sz="2000"/>
          </a:p>
          <a:p>
            <a:r>
              <a:rPr lang="en-US" sz="2000"/>
              <a:t>It defines rules for compiling source code files into executable programs.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>
                <a:sym typeface="+mn-ea"/>
              </a:rPr>
              <a:t>Makefile is a program building tool which runs on Unix, Linux, and their flavors.</a:t>
            </a:r>
            <a:endParaRPr lang="en-US" sz="2000"/>
          </a:p>
          <a:p>
            <a:r>
              <a:rPr lang="en-US" sz="2000">
                <a:sym typeface="+mn-ea"/>
              </a:rPr>
              <a:t> simple way to organize code compilation.</a:t>
            </a:r>
            <a:endParaRPr lang="en-US" sz="2000"/>
          </a:p>
          <a:p>
            <a:r>
              <a:rPr lang="en-US" sz="2000">
                <a:sym typeface="+mn-ea"/>
              </a:rPr>
              <a:t>Help decide which parts of a large program need to be recompiled.</a:t>
            </a:r>
            <a:endParaRPr lang="en-US" sz="2000"/>
          </a:p>
          <a:p>
            <a:r>
              <a:rPr lang="en-US" sz="2000">
                <a:sym typeface="+mn-ea"/>
              </a:rPr>
              <a:t>describes the relationship between targets and prerequisites.</a:t>
            </a: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static library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gcc -static -o mathDemo mathDemo.o libmymath.a</a:t>
            </a:r>
            <a:endParaRPr lang="en-US" sz="2000"/>
          </a:p>
          <a:p>
            <a:r>
              <a:rPr lang="en-US" sz="2000"/>
              <a:t> gcc -static -o mathDemo -L . mathDemo.o -lmymath</a:t>
            </a:r>
            <a:endParaRPr lang="en-US" sz="2000"/>
          </a:p>
          <a:p>
            <a:r>
              <a:rPr lang="en-US" sz="2000"/>
              <a:t>file mathDemo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practical demo</a:t>
            </a:r>
            <a:endParaRPr 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make all − It compiles everything so that you can do local testing before installing applications.</a:t>
            </a:r>
            <a:endParaRPr lang="en-US" sz="2000"/>
          </a:p>
          <a:p>
            <a:endParaRPr lang="en-US" sz="2000"/>
          </a:p>
          <a:p>
            <a:r>
              <a:rPr lang="en-US" sz="2000"/>
              <a:t>make install − It installs applications at right places.</a:t>
            </a:r>
            <a:endParaRPr lang="en-US" sz="2000"/>
          </a:p>
          <a:p>
            <a:endParaRPr lang="en-US" sz="2000"/>
          </a:p>
          <a:p>
            <a:r>
              <a:rPr lang="en-US" sz="2000"/>
              <a:t>make clean − It cleans applications, gets rid of the executables, any temporary files, object files, etc.</a:t>
            </a: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override Directive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If a variable has been set with a command argument, then ordinary assignments in the makefile are ignored</a:t>
            </a:r>
            <a:endParaRPr lang="en-US" sz="2000"/>
          </a:p>
          <a:p>
            <a:endParaRPr lang="en-US" sz="2000"/>
          </a:p>
          <a:p>
            <a:r>
              <a:rPr lang="en-US" sz="2000"/>
              <a:t>override variable = value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or</a:t>
            </a:r>
            <a:endParaRPr lang="en-US" sz="2000"/>
          </a:p>
          <a:p>
            <a:r>
              <a:rPr lang="en-US" sz="2000"/>
              <a:t>override variable := value</a:t>
            </a:r>
            <a:endParaRPr 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Including Header file from Different Directories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/>
              <a:t>If you have put the header files in different directories and you are running make in a different directory, then it is required to provide the path of header files. </a:t>
            </a:r>
            <a:endParaRPr lang="en-US"/>
          </a:p>
          <a:p>
            <a:r>
              <a:rPr lang="en-US"/>
              <a:t>This can be done using -I option in makefile.</a:t>
            </a:r>
            <a:endParaRPr lang="en-US"/>
          </a:p>
          <a:p>
            <a:endParaRPr lang="en-US"/>
          </a:p>
          <a:p>
            <a:r>
              <a:rPr lang="en-US"/>
              <a:t>INCLUDES = -I "/home/raj/headers"</a:t>
            </a:r>
            <a:endParaRPr lang="en-US"/>
          </a:p>
          <a:p>
            <a:r>
              <a:rPr lang="en-US"/>
              <a:t>CC = gcc</a:t>
            </a:r>
            <a:endParaRPr lang="en-US"/>
          </a:p>
          <a:p>
            <a:r>
              <a:rPr lang="en-US"/>
              <a:t>LIBS =  -lm</a:t>
            </a:r>
            <a:endParaRPr lang="en-US"/>
          </a:p>
          <a:p>
            <a:r>
              <a:rPr lang="en-US"/>
              <a:t>CFLAGS = -g -Wall</a:t>
            </a:r>
            <a:endParaRPr lang="en-US"/>
          </a:p>
          <a:p>
            <a:r>
              <a:rPr lang="en-US"/>
              <a:t>OBJ =  main.o factorial.o hello.o</a:t>
            </a:r>
            <a:endParaRPr lang="en-US"/>
          </a:p>
          <a:p>
            <a:endParaRPr lang="en-US"/>
          </a:p>
          <a:p>
            <a:r>
              <a:rPr lang="en-US"/>
              <a:t>hello: ${OBJ}</a:t>
            </a:r>
            <a:endParaRPr lang="en-US"/>
          </a:p>
          <a:p>
            <a:r>
              <a:rPr lang="en-US"/>
              <a:t>   ${CC} ${CFLAGS} ${INCLUDES} -o $@ ${OBJS} ${LIBS}</a:t>
            </a:r>
            <a:endParaRPr lang="en-US"/>
          </a:p>
          <a:p>
            <a:r>
              <a:rPr lang="en-US"/>
              <a:t>.cpp.o:</a:t>
            </a:r>
            <a:endParaRPr lang="en-US"/>
          </a:p>
          <a:p>
            <a:r>
              <a:rPr lang="en-US"/>
              <a:t>   ${CC} ${CFLAGS} ${INCLUDES} -c $&lt; 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makefile includes all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400"/>
              <a:t>TARGET_EXEC := final_program</a:t>
            </a:r>
            <a:endParaRPr lang="en-US" sz="1400"/>
          </a:p>
          <a:p>
            <a:endParaRPr lang="en-US" sz="1400"/>
          </a:p>
          <a:p>
            <a:r>
              <a:rPr lang="en-US" sz="1400"/>
              <a:t>BUILD_DIR := ./build</a:t>
            </a:r>
            <a:endParaRPr lang="en-US" sz="1400"/>
          </a:p>
          <a:p>
            <a:r>
              <a:rPr lang="en-US" sz="1400"/>
              <a:t>SRC_DIRS := ./src</a:t>
            </a:r>
            <a:endParaRPr lang="en-US" sz="1400"/>
          </a:p>
          <a:p>
            <a:endParaRPr lang="en-US" sz="1400"/>
          </a:p>
          <a:p>
            <a:r>
              <a:rPr lang="en-US" sz="1400"/>
              <a:t># Find all the C and C++ files we want to compile</a:t>
            </a:r>
            <a:endParaRPr lang="en-US" sz="1400"/>
          </a:p>
          <a:p>
            <a:r>
              <a:rPr lang="en-US" sz="1400"/>
              <a:t># Note the single quotes around the * expressions. The shell will incorrectly expand these otherwise, but we want to send the * directly to the find command.</a:t>
            </a:r>
            <a:endParaRPr lang="en-US" sz="1400"/>
          </a:p>
          <a:p>
            <a:r>
              <a:rPr lang="en-US" sz="1400"/>
              <a:t>SRCS := $(shell find $(SRC_DIRS) -name '*.cpp' -or -name '*.c' -or -name '*.s')</a:t>
            </a:r>
            <a:endParaRPr lang="en-US" sz="1400"/>
          </a:p>
          <a:p>
            <a:endParaRPr lang="en-US" sz="1400"/>
          </a:p>
          <a:p>
            <a:r>
              <a:rPr lang="en-US" sz="1400"/>
              <a:t># Prepends BUILD_DIR and appends .o to every src file</a:t>
            </a:r>
            <a:endParaRPr lang="en-US" sz="1400"/>
          </a:p>
          <a:p>
            <a:r>
              <a:rPr lang="en-US" sz="1400"/>
              <a:t># As an example, ./your_dir/hello.cpp turns into ./build/./your_dir/hello.cpp.o</a:t>
            </a:r>
            <a:endParaRPr lang="en-US" sz="1400"/>
          </a:p>
          <a:p>
            <a:r>
              <a:rPr lang="en-US" sz="1400"/>
              <a:t>OBJS := $(SRCS:%=$(BUILD_DIR)/%.o)</a:t>
            </a:r>
            <a:endParaRPr lang="en-US" sz="1400"/>
          </a:p>
          <a:p>
            <a:endParaRPr lang="en-US" sz="1400"/>
          </a:p>
          <a:p>
            <a:r>
              <a:rPr lang="en-US" sz="1400"/>
              <a:t># String substitution (suffix version without %).</a:t>
            </a:r>
            <a:endParaRPr lang="en-US" sz="1400"/>
          </a:p>
          <a:p>
            <a:r>
              <a:rPr lang="en-US" sz="1400"/>
              <a:t># As an example, ./build/hello.cpp.o turns into ./build/hello.cpp.d</a:t>
            </a:r>
            <a:endParaRPr lang="en-US" sz="1400"/>
          </a:p>
          <a:p>
            <a:r>
              <a:rPr lang="en-US" sz="1400"/>
              <a:t>DEPS := $(OBJS:.o=.d)</a:t>
            </a:r>
            <a:endParaRPr lang="en-US" sz="1400"/>
          </a:p>
          <a:p>
            <a:endParaRPr lang="en-US" sz="1400"/>
          </a:p>
          <a:p>
            <a:r>
              <a:rPr lang="en-US" sz="1400"/>
              <a:t># Every folder in ./src will need to be passed to GCC so that it can find header files</a:t>
            </a:r>
            <a:endParaRPr lang="en-US" sz="1400"/>
          </a:p>
          <a:p>
            <a:r>
              <a:rPr lang="en-US" sz="1400"/>
              <a:t>INC_DIRS := $(shell find $(SRC_DIRS) -type d)</a:t>
            </a:r>
            <a:endParaRPr lang="en-US" sz="1400"/>
          </a:p>
          <a:p>
            <a:r>
              <a:rPr lang="en-US" sz="1400"/>
              <a:t># Add a prefix to INC_DIRS. So moduleA would become -ImoduleA. GCC understands this -I flag</a:t>
            </a:r>
            <a:endParaRPr lang="en-US" sz="1400"/>
          </a:p>
          <a:p>
            <a:r>
              <a:rPr lang="en-US" sz="1400"/>
              <a:t>INC_FLAGS := $(addprefix -I,$(INC_DIRS))</a:t>
            </a:r>
            <a:endParaRPr lang="en-US" sz="1400"/>
          </a:p>
          <a:p>
            <a:endParaRPr lang="en-US" sz="1400"/>
          </a:p>
          <a:p>
            <a:r>
              <a:rPr lang="en-US" sz="1400"/>
              <a:t># The -MMD and -MP flags together generate Makefiles for us!</a:t>
            </a:r>
            <a:endParaRPr lang="en-US" sz="1400"/>
          </a:p>
          <a:p>
            <a:r>
              <a:rPr lang="en-US" sz="1400"/>
              <a:t># These files will have .d instead of .o as the output.</a:t>
            </a:r>
            <a:endParaRPr lang="en-US" sz="1400"/>
          </a:p>
          <a:p>
            <a:r>
              <a:rPr lang="en-US" sz="1400"/>
              <a:t>CPPFLAGS := $(INC_FLAGS) -MMD -MP</a:t>
            </a:r>
            <a:endParaRPr lang="en-US" sz="1400"/>
          </a:p>
          <a:p>
            <a:endParaRPr lang="en-US" sz="1400"/>
          </a:p>
          <a:p>
            <a:r>
              <a:rPr lang="en-US" sz="1400"/>
              <a:t># The final build step.</a:t>
            </a:r>
            <a:endParaRPr lang="en-US" sz="1400"/>
          </a:p>
          <a:p>
            <a:r>
              <a:rPr lang="en-US" sz="1400"/>
              <a:t>$(BUILD_DIR)/$(TARGET_EXEC): $(OBJS)</a:t>
            </a:r>
            <a:endParaRPr lang="en-US" sz="1400"/>
          </a:p>
          <a:p>
            <a:r>
              <a:rPr lang="en-US" sz="1400"/>
              <a:t>	$(CXX) $(OBJS) -o $@ $(LDFLAGS)</a:t>
            </a:r>
            <a:endParaRPr lang="en-US" sz="1400"/>
          </a:p>
          <a:p>
            <a:endParaRPr lang="en-US" sz="1400"/>
          </a:p>
          <a:p>
            <a:r>
              <a:rPr lang="en-US" sz="1400"/>
              <a:t># Build step for C source</a:t>
            </a:r>
            <a:endParaRPr lang="en-US" sz="1400"/>
          </a:p>
          <a:p>
            <a:r>
              <a:rPr lang="en-US" sz="1400"/>
              <a:t>$(BUILD_DIR)/%.c.o: %.c</a:t>
            </a:r>
            <a:endParaRPr lang="en-US" sz="1400"/>
          </a:p>
          <a:p>
            <a:r>
              <a:rPr lang="en-US" sz="1400"/>
              <a:t>	mkdir -p $(dir $@)</a:t>
            </a:r>
            <a:endParaRPr lang="en-US" sz="1400"/>
          </a:p>
          <a:p>
            <a:r>
              <a:rPr lang="en-US" sz="1400"/>
              <a:t>	$(CC) $(CPPFLAGS) $(CFLAGS) -c $&lt; -o $@</a:t>
            </a:r>
            <a:endParaRPr lang="en-US" sz="1400"/>
          </a:p>
          <a:p>
            <a:endParaRPr lang="en-US" sz="1400"/>
          </a:p>
          <a:p>
            <a:r>
              <a:rPr lang="en-US" sz="1400"/>
              <a:t># Build step for C++ source</a:t>
            </a:r>
            <a:endParaRPr lang="en-US" sz="1400"/>
          </a:p>
          <a:p>
            <a:r>
              <a:rPr lang="en-US" sz="1400"/>
              <a:t>$(BUILD_DIR)/%.cpp.o: %.cpp</a:t>
            </a:r>
            <a:endParaRPr lang="en-US" sz="1400"/>
          </a:p>
          <a:p>
            <a:r>
              <a:rPr lang="en-US" sz="1400"/>
              <a:t>	mkdir -p $(dir $@)</a:t>
            </a:r>
            <a:endParaRPr lang="en-US" sz="1400"/>
          </a:p>
          <a:p>
            <a:r>
              <a:rPr lang="en-US" sz="1400"/>
              <a:t>	$(CXX) $(CPPFLAGS) $(CXXFLAGS) -c $&lt; -o $@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.PHONY: clean</a:t>
            </a:r>
            <a:endParaRPr lang="en-US" sz="1400"/>
          </a:p>
          <a:p>
            <a:r>
              <a:rPr lang="en-US" sz="1400"/>
              <a:t>clean:</a:t>
            </a:r>
            <a:endParaRPr lang="en-US" sz="1400"/>
          </a:p>
          <a:p>
            <a:r>
              <a:rPr lang="en-US" sz="1400"/>
              <a:t>	rm -r $(BUILD_DIR)</a:t>
            </a:r>
            <a:endParaRPr lang="en-US" sz="1400"/>
          </a:p>
          <a:p>
            <a:endParaRPr lang="en-US" sz="1400"/>
          </a:p>
          <a:p>
            <a:r>
              <a:rPr lang="en-US" sz="1400"/>
              <a:t># Include the .d makefiles. The - at the front suppresses the errors of missing</a:t>
            </a:r>
            <a:endParaRPr lang="en-US" sz="1400"/>
          </a:p>
          <a:p>
            <a:r>
              <a:rPr lang="en-US" sz="1400"/>
              <a:t># Makefiles. Initially, all the .d files will be missing, and we don't want those</a:t>
            </a:r>
            <a:endParaRPr lang="en-US" sz="1400"/>
          </a:p>
          <a:p>
            <a:r>
              <a:rPr lang="en-US" sz="1400"/>
              <a:t># errors to show up.</a:t>
            </a:r>
            <a:endParaRPr lang="en-US" sz="1400"/>
          </a:p>
          <a:p>
            <a:r>
              <a:rPr lang="en-US" sz="1400"/>
              <a:t>-include $(DEPS)</a:t>
            </a:r>
            <a:endParaRPr 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/>
              <a:t>Android Makefiles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Android.mk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An Android.mk file is written to describe your sources to the build system.</a:t>
            </a:r>
            <a:endParaRPr lang="en-US" sz="2000"/>
          </a:p>
          <a:p>
            <a:r>
              <a:rPr lang="en-US" sz="2000"/>
              <a:t>The file is really a tiny GNU Makefile fragment that will be parsed one or more times by the build system.</a:t>
            </a:r>
            <a:endParaRPr lang="en-US" sz="2000"/>
          </a:p>
          <a:p>
            <a:endParaRPr lang="en-US" sz="2000"/>
          </a:p>
          <a:p>
            <a:r>
              <a:rPr lang="en-US" sz="2000"/>
              <a:t>The file syntax is designed to allow you to group your sources into </a:t>
            </a:r>
            <a:r>
              <a:rPr lang="en-US" sz="2000" b="1">
                <a:solidFill>
                  <a:schemeClr val="accent1"/>
                </a:solidFill>
              </a:rPr>
              <a:t>'modules'</a:t>
            </a:r>
            <a:r>
              <a:rPr lang="en-US" sz="2000"/>
              <a:t>. A module is one of the following:</a:t>
            </a:r>
            <a:endParaRPr lang="en-US" sz="2000"/>
          </a:p>
          <a:p>
            <a:endParaRPr lang="en-US" sz="2000"/>
          </a:p>
          <a:p>
            <a:r>
              <a:rPr lang="en-US" sz="2000"/>
              <a:t>   </a:t>
            </a:r>
            <a:r>
              <a:rPr lang="en-US" sz="2000" b="1">
                <a:solidFill>
                  <a:schemeClr val="accent1"/>
                </a:solidFill>
              </a:rPr>
              <a:t> - a static library</a:t>
            </a:r>
            <a:endParaRPr lang="en-US" sz="2000" b="1">
              <a:solidFill>
                <a:schemeClr val="accent1"/>
              </a:solidFill>
            </a:endParaRPr>
          </a:p>
          <a:p>
            <a:r>
              <a:rPr lang="en-US" sz="2000" b="1">
                <a:solidFill>
                  <a:schemeClr val="accent1"/>
                </a:solidFill>
              </a:rPr>
              <a:t>    - a shared library</a:t>
            </a:r>
            <a:endParaRPr lang="en-US" sz="2000" b="1">
              <a:solidFill>
                <a:schemeClr val="accent1"/>
              </a:solidFill>
            </a:endParaRPr>
          </a:p>
          <a:p>
            <a:endParaRPr lang="en-US" sz="2000"/>
          </a:p>
          <a:p>
            <a:r>
              <a:rPr lang="en-US" sz="2000"/>
              <a:t>You can define one or more modules in each Android.mk file,</a:t>
            </a:r>
            <a:endParaRPr lang="en-US" sz="2000"/>
          </a:p>
          <a:p>
            <a:r>
              <a:rPr lang="en-US" sz="2000"/>
              <a:t>  and you can use the same source file in several modules.</a:t>
            </a:r>
            <a:endParaRPr lang="en-US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Example: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 b="1">
                <a:solidFill>
                  <a:schemeClr val="accent1"/>
                </a:solidFill>
              </a:rPr>
              <a:t>LOCAL_PATH := $(call my-dir)</a:t>
            </a:r>
            <a:endParaRPr lang="en-US" sz="1800" b="1">
              <a:solidFill>
                <a:schemeClr val="accent1"/>
              </a:solidFill>
            </a:endParaRPr>
          </a:p>
          <a:p>
            <a:r>
              <a:rPr lang="en-US" sz="1800"/>
              <a:t>An Android.mk file must begin with the definition of the LOCAL_PATH variable.</a:t>
            </a:r>
            <a:endParaRPr lang="en-US" sz="1800"/>
          </a:p>
          <a:p>
            <a:endParaRPr lang="en-US" sz="1800"/>
          </a:p>
          <a:p>
            <a:r>
              <a:rPr lang="en-US" sz="1800" b="1">
                <a:solidFill>
                  <a:schemeClr val="accent1"/>
                </a:solidFill>
              </a:rPr>
              <a:t>include $(CLEAR_VARS)</a:t>
            </a:r>
            <a:endParaRPr lang="en-US" sz="1800" b="1">
              <a:solidFill>
                <a:schemeClr val="accent1"/>
              </a:solidFill>
            </a:endParaRPr>
          </a:p>
          <a:p>
            <a:r>
              <a:rPr lang="en-US" sz="1800"/>
              <a:t>The CLEAR_VARS variable is provided by the build system and points to a</a:t>
            </a:r>
            <a:endParaRPr lang="en-US" sz="1800"/>
          </a:p>
          <a:p>
            <a:r>
              <a:rPr lang="en-US" sz="1800"/>
              <a:t>special GNU Makefile that will clear many LOCAL_XXX variables with the exception of LOCAL_PATH</a:t>
            </a:r>
            <a:endParaRPr lang="en-US" sz="1800"/>
          </a:p>
          <a:p>
            <a:r>
              <a:rPr lang="en-US" sz="1800"/>
              <a:t>(e.g. LOCAL_MODULE, LOCAL_SRC_FILES, LOCAL_STATIC_LIBRARIES, etc...)</a:t>
            </a:r>
            <a:endParaRPr lang="en-US" sz="1800"/>
          </a:p>
          <a:p>
            <a:endParaRPr lang="en-US" sz="1800"/>
          </a:p>
          <a:p>
            <a:r>
              <a:rPr lang="en-US" sz="1800" b="1">
                <a:solidFill>
                  <a:schemeClr val="accent1"/>
                </a:solidFill>
              </a:rPr>
              <a:t>LOCAL_MODULE := hello-jni</a:t>
            </a:r>
            <a:endParaRPr lang="en-US" sz="1800" b="1">
              <a:solidFill>
                <a:schemeClr val="accent1"/>
              </a:solidFill>
            </a:endParaRPr>
          </a:p>
          <a:p>
            <a:r>
              <a:rPr lang="en-US" sz="1800">
                <a:solidFill>
                  <a:schemeClr val="tx1"/>
                </a:solidFill>
              </a:rPr>
              <a:t>The LOCAL_MODULE variable must be defined to identify each module you describe in your Android.mk. The name must be *unique* and not contain any spaces.</a:t>
            </a:r>
            <a:endParaRPr lang="en-US" sz="1800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</a:endParaRPr>
          </a:p>
          <a:p>
            <a:r>
              <a:rPr lang="en-US" sz="1800" i="1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The build system will automatically add proper prefix and suffix to the corresponding generated file. In other words, a shared library module named 'foo' will generate 'libfoo.so'</a:t>
            </a:r>
            <a:endParaRPr lang="en-US" sz="1800" i="1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Android makefile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build variables</a:t>
            </a:r>
            <a:endParaRPr lang="en-US" sz="2000"/>
          </a:p>
          <a:p>
            <a:r>
              <a:rPr lang="en-US" sz="2000"/>
              <a:t>$(ANDROID_BUILD_TOP) - AOSP file system root folder</a:t>
            </a:r>
            <a:endParaRPr lang="en-US" sz="2000"/>
          </a:p>
          <a:p>
            <a:r>
              <a:rPr lang="en-US" sz="2000"/>
              <a:t>$(LOCAL_PATH) - Usually the current directory. Gets set by the developer/user in every Android.mk file.</a:t>
            </a:r>
            <a:endParaRPr lang="en-US" sz="2000"/>
          </a:p>
          <a:p>
            <a:r>
              <a:rPr lang="en-US" sz="2000"/>
              <a:t>It get's overwritten in other Android.mk files down the file-tree (E.g. when you use include $(call all-subdir-makefiles)).</a:t>
            </a:r>
            <a:endParaRPr lang="en-US" sz="2000"/>
          </a:p>
          <a:p>
            <a:r>
              <a:rPr lang="en-US" sz="2000"/>
              <a:t>A workaround iss [1]:</a:t>
            </a:r>
            <a:endParaRPr lang="en-US" sz="2000"/>
          </a:p>
          <a:p>
            <a:r>
              <a:rPr lang="en-US" sz="2000"/>
              <a:t> SAVED_LOCAL_PATH := $(call my-dir)</a:t>
            </a:r>
            <a:endParaRPr lang="en-US" sz="2000"/>
          </a:p>
          <a:p>
            <a:r>
              <a:rPr lang="en-US" sz="2000"/>
              <a:t> include $(call all-subdir-makefiles)</a:t>
            </a:r>
            <a:endParaRPr lang="en-US" sz="2000"/>
          </a:p>
          <a:p>
            <a:r>
              <a:rPr lang="en-US" sz="2000"/>
              <a:t> LOCAL_PATH:= $(SAVED_LOCAL_PATH)</a:t>
            </a:r>
            <a:endParaRPr lang="en-US"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Make targets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/>
              <a:t>Here is a list of different make targets you can use to build different parts of the system:</a:t>
            </a:r>
            <a:endParaRPr lang="en-US" sz="1800"/>
          </a:p>
          <a:p>
            <a:endParaRPr lang="en-US" sz="1800"/>
          </a:p>
          <a:p>
            <a:r>
              <a:rPr lang="en-US" sz="1800"/>
              <a:t>make sdk - build the tools that are part of an SDK (adb, fastboot, etc.)</a:t>
            </a:r>
            <a:endParaRPr lang="en-US" sz="1800"/>
          </a:p>
          <a:p>
            <a:r>
              <a:rPr lang="en-US" sz="1800"/>
              <a:t>make snod - build the system image from the current software binaries</a:t>
            </a:r>
            <a:endParaRPr lang="en-US" sz="1800"/>
          </a:p>
          <a:p>
            <a:r>
              <a:rPr lang="en-US" sz="1800"/>
              <a:t>make services</a:t>
            </a:r>
            <a:endParaRPr lang="en-US" sz="1800"/>
          </a:p>
          <a:p>
            <a:r>
              <a:rPr lang="en-US" sz="1800"/>
              <a:t>make runtime</a:t>
            </a:r>
            <a:endParaRPr lang="en-US" sz="1800"/>
          </a:p>
          <a:p>
            <a:r>
              <a:rPr lang="en-US" sz="1800"/>
              <a:t>make droid - make droid is the normal build.</a:t>
            </a:r>
            <a:endParaRPr lang="en-US" sz="1800"/>
          </a:p>
          <a:p>
            <a:r>
              <a:rPr lang="en-US" sz="1800"/>
              <a:t>make all - make everything, whether it is included in the product definition or not</a:t>
            </a:r>
            <a:endParaRPr lang="en-US" sz="1800"/>
          </a:p>
          <a:p>
            <a:r>
              <a:rPr lang="en-US" sz="1800"/>
              <a:t>make clean - remove all built files (prepare for a new build). Same as rm -rf out/&lt;configuration&gt;/</a:t>
            </a:r>
            <a:endParaRPr lang="en-US" sz="1800"/>
          </a:p>
          <a:p>
            <a:r>
              <a:rPr lang="en-US" sz="1800"/>
              <a:t>make modules - shows a list of submodules that can be built (List of all LOCAL_MODULE definitions)</a:t>
            </a:r>
            <a:endParaRPr lang="en-US" sz="1800"/>
          </a:p>
          <a:p>
            <a:r>
              <a:rPr lang="en-US" sz="1800"/>
              <a:t>make &lt;local_module&gt; - make a specific module (note that this is not the same as directory name. It is the LOCAL_MODULE definition in the Android.mk file)</a:t>
            </a:r>
            <a:endParaRPr lang="en-US" sz="1800"/>
          </a:p>
          <a:p>
            <a:r>
              <a:rPr lang="en-US" sz="1800"/>
              <a:t>make clean-&lt;local_module&gt; - clean a specific module</a:t>
            </a:r>
            <a:endParaRPr lang="en-US" sz="1800"/>
          </a:p>
          <a:p>
            <a:r>
              <a:rPr lang="en-US" sz="1800"/>
              <a:t>make bootimage TARGET_PREBUILT_KERNEL=/path/to/bzImage - create a new boot image with custom bzImage</a:t>
            </a:r>
            <a:endParaRPr 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Makefile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A makefile consists of set of rules</a:t>
            </a:r>
            <a:endParaRPr lang="en-US" sz="2000"/>
          </a:p>
          <a:p>
            <a:endParaRPr lang="en-US" sz="2000"/>
          </a:p>
          <a:p>
            <a:r>
              <a:rPr lang="en-US" sz="2000"/>
              <a:t>target: prerequisites(/dependencies)</a:t>
            </a:r>
            <a:endParaRPr lang="en-US" sz="2000"/>
          </a:p>
          <a:p>
            <a:pPr marL="457200" lvl="1" indent="0">
              <a:buNone/>
            </a:pPr>
            <a:r>
              <a:rPr lang="en-US" sz="1800"/>
              <a:t>commands	</a:t>
            </a: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marL="457200" lvl="1" indent="0">
              <a:buNone/>
            </a:pPr>
            <a:r>
              <a:rPr lang="en-US" sz="1800"/>
              <a:t>Practical examples demo</a:t>
            </a:r>
            <a:endParaRPr lang="en-US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Helper macros and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There are some helper macros and functions that are installed when you source envsetup.sh. They are documented at the top of envesetup.sh, but here is information about a few of them:</a:t>
            </a:r>
            <a:endParaRPr lang="en-US" sz="2000"/>
          </a:p>
          <a:p>
            <a:endParaRPr lang="en-US" sz="2000"/>
          </a:p>
          <a:p>
            <a:r>
              <a:rPr lang="en-US" sz="2000"/>
              <a:t>hmm - List this help text</a:t>
            </a:r>
            <a:endParaRPr lang="en-US" sz="2000"/>
          </a:p>
          <a:p>
            <a:r>
              <a:rPr lang="en-US" sz="2000"/>
              <a:t>lunch &lt;product_name&gt;-&lt;build_variant&gt; - Load product &amp; build variant config (driver files, device specific configs, etc).</a:t>
            </a:r>
            <a:endParaRPr lang="en-US" sz="2000"/>
          </a:p>
          <a:p>
            <a:r>
              <a:rPr lang="en-US" sz="2000"/>
              <a:t>tapas [&lt;App1&gt; &lt;App2&gt; ...] [arm|x86|mips|armv5|arm64|x86_64|mips64] [eng|userdebug|user] - command is for building unbundled apps. If you don't supply a build variant, it defaults to eng.</a:t>
            </a:r>
            <a:endParaRPr lang="en-US" sz="2000"/>
          </a:p>
          <a:p>
            <a:r>
              <a:rPr lang="en-US" sz="2000"/>
              <a:t>provision - Flash device with all required partitions. Options will be passed on to fastboot.</a:t>
            </a:r>
            <a:endParaRPr lang="en-US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Build Macros and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croot - change directory to the top of the tree</a:t>
            </a:r>
            <a:endParaRPr lang="en-US" sz="2000"/>
          </a:p>
          <a:p>
            <a:r>
              <a:rPr lang="en-US" sz="2000"/>
              <a:t>m - execute 'make' from the top of the tree (even if your current directory is somewhere else)</a:t>
            </a:r>
            <a:endParaRPr lang="en-US" sz="2000"/>
          </a:p>
          <a:p>
            <a:r>
              <a:rPr lang="en-US" sz="2000"/>
              <a:t>mm - builds all of the modules in the current directory</a:t>
            </a:r>
            <a:endParaRPr lang="en-US" sz="2000"/>
          </a:p>
          <a:p>
            <a:r>
              <a:rPr lang="en-US" sz="2000"/>
              <a:t>mmm &lt;dir1&gt; ... - Builds all of the modules in the supplied directories, but not their dependencies. To limit the modules being built use the syntax: mmm dir/:target1,target2.</a:t>
            </a:r>
            <a:endParaRPr lang="en-US" sz="2000"/>
          </a:p>
          <a:p>
            <a:r>
              <a:rPr lang="en-US" sz="2000"/>
              <a:t>mma - Builds all of the modules in the current directory, and their dependencies.</a:t>
            </a:r>
            <a:endParaRPr lang="en-US" sz="2000"/>
          </a:p>
          <a:p>
            <a:r>
              <a:rPr lang="en-US" sz="2000"/>
              <a:t>mmma &lt;dir1&gt; ... - Builds all of the modules in the supplied directories, and their dependencies.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 b="1"/>
              <a:t>Practical demo session</a:t>
            </a:r>
            <a:endParaRPr lang="en-US" sz="2000"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Grep macros and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cgrep &lt;PATTERN&gt; Greps on all local C/C++ files.</a:t>
            </a:r>
            <a:endParaRPr lang="en-US" sz="2000"/>
          </a:p>
          <a:p>
            <a:r>
              <a:rPr lang="en-US" sz="2000"/>
              <a:t>ggrep &lt;PATTERN&gt; Greps on all local Gradle files.</a:t>
            </a:r>
            <a:endParaRPr lang="en-US" sz="2000"/>
          </a:p>
          <a:p>
            <a:r>
              <a:rPr lang="en-US" sz="2000"/>
              <a:t>jgrep &lt;PATTERN&gt; Greps on all local Java files.</a:t>
            </a:r>
            <a:endParaRPr lang="en-US" sz="2000"/>
          </a:p>
          <a:p>
            <a:r>
              <a:rPr lang="en-US" sz="2000"/>
              <a:t>resgrep &lt;PATTERN&gt; Greps on all local res/*.xml files.</a:t>
            </a:r>
            <a:endParaRPr lang="en-US" sz="2000"/>
          </a:p>
          <a:p>
            <a:r>
              <a:rPr lang="en-US" sz="2000"/>
              <a:t>mangrep &lt;PATTERN&gt; Greps on all local AndroidManifest.xml files.</a:t>
            </a:r>
            <a:endParaRPr lang="en-US" sz="2000"/>
          </a:p>
          <a:p>
            <a:r>
              <a:rPr lang="en-US" sz="2000"/>
              <a:t>mgrep &lt;PATTERN&gt; Greps on all local Makefiles files.</a:t>
            </a:r>
            <a:endParaRPr lang="en-US" sz="2000"/>
          </a:p>
          <a:p>
            <a:r>
              <a:rPr lang="en-US" sz="2000"/>
              <a:t>sepgrep &lt;PATTERN&gt; Greps on all local sepolicy files.</a:t>
            </a:r>
            <a:endParaRPr lang="en-US" sz="2000"/>
          </a:p>
          <a:p>
            <a:r>
              <a:rPr lang="en-US" sz="2000"/>
              <a:t>sgrep &lt;PATTERN&gt; Greps on all local source files.</a:t>
            </a:r>
            <a:endParaRPr lang="en-US" sz="2000"/>
          </a:p>
          <a:p>
            <a:r>
              <a:rPr lang="en-US" sz="2000"/>
              <a:t>godir &lt;filename&gt; Go to the directory containing a file</a:t>
            </a:r>
            <a:endParaRPr lang="en-US"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 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Build usage: https://android.googlesource.com/platform/build/+/refs/heads/main/Usage.txt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sample make 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/>
              <a:t># Makefile for a simple C project</a:t>
            </a:r>
            <a:endParaRPr lang="en-US" sz="1800"/>
          </a:p>
          <a:p>
            <a:endParaRPr lang="en-US" sz="1800"/>
          </a:p>
          <a:p>
            <a:r>
              <a:rPr lang="en-US" sz="1800"/>
              <a:t># Compiler</a:t>
            </a:r>
            <a:endParaRPr lang="en-US" sz="1800"/>
          </a:p>
          <a:p>
            <a:r>
              <a:rPr lang="en-US" sz="1800"/>
              <a:t>CC = gcc</a:t>
            </a:r>
            <a:endParaRPr lang="en-US" sz="1800"/>
          </a:p>
          <a:p>
            <a:r>
              <a:rPr lang="en-US" sz="1800"/>
              <a:t># Compiler flags</a:t>
            </a:r>
            <a:endParaRPr lang="en-US" sz="1800"/>
          </a:p>
          <a:p>
            <a:r>
              <a:rPr lang="en-US" sz="1800"/>
              <a:t>CFLAGS = -Wall -g</a:t>
            </a:r>
            <a:endParaRPr lang="en-US" sz="1800"/>
          </a:p>
          <a:p>
            <a:r>
              <a:rPr lang="en-US" sz="1800"/>
              <a:t># Source files</a:t>
            </a:r>
            <a:endParaRPr lang="en-US" sz="1800"/>
          </a:p>
          <a:p>
            <a:r>
              <a:rPr lang="en-US" sz="1800"/>
              <a:t>SRCS = main.c</a:t>
            </a:r>
            <a:endParaRPr lang="en-US" sz="1800"/>
          </a:p>
          <a:p>
            <a:r>
              <a:rPr lang="en-US" sz="1800"/>
              <a:t># Executable name</a:t>
            </a:r>
            <a:endParaRPr lang="en-US" sz="1800"/>
          </a:p>
          <a:p>
            <a:r>
              <a:rPr lang="en-US" sz="1800"/>
              <a:t>TARGET = myprogram</a:t>
            </a:r>
            <a:endParaRPr lang="en-US" sz="1800"/>
          </a:p>
          <a:p>
            <a:r>
              <a:rPr lang="en-US" sz="1800"/>
              <a:t>all: $(TARGET)</a:t>
            </a:r>
            <a:endParaRPr lang="en-US" sz="1800"/>
          </a:p>
          <a:p>
            <a:r>
              <a:rPr lang="en-US" sz="1800"/>
              <a:t>$(TARGET): $(SRCS)</a:t>
            </a:r>
            <a:endParaRPr lang="en-US" sz="1800"/>
          </a:p>
          <a:p>
            <a:r>
              <a:rPr lang="en-US" sz="1800"/>
              <a:t>    $(CC) $(CFLAGS) -o $@ $^</a:t>
            </a:r>
            <a:endParaRPr lang="en-US" sz="1800"/>
          </a:p>
          <a:p>
            <a:r>
              <a:rPr lang="en-US" sz="1800"/>
              <a:t>clean:</a:t>
            </a:r>
            <a:endParaRPr lang="en-US" sz="1800"/>
          </a:p>
          <a:p>
            <a:r>
              <a:rPr lang="en-US" sz="1800"/>
              <a:t>    rm -f $(TARGET)</a:t>
            </a:r>
            <a:endParaRPr 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source code compilation process. </a:t>
            </a:r>
            <a:endParaRPr lang="en-US"/>
          </a:p>
        </p:txBody>
      </p:sp>
      <p:pic>
        <p:nvPicPr>
          <p:cNvPr id="103" name="Content Placeholder 102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54580" y="1691005"/>
            <a:ext cx="6132195" cy="47732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Flags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gcc -c add.c sub.c mult.c divi.c</a:t>
            </a:r>
            <a:endParaRPr lang="en-US" sz="2400"/>
          </a:p>
          <a:p>
            <a:r>
              <a:rPr lang="en-US" sz="2400"/>
              <a:t>The -c option skips the linking step and creates only object files.</a:t>
            </a:r>
            <a:endParaRPr lang="en-US" sz="2400"/>
          </a:p>
          <a:p>
            <a:r>
              <a:rPr lang="en-US" sz="2400"/>
              <a:t>gcc -I . -c mathDemo.c	</a:t>
            </a:r>
            <a:endParaRPr lang="en-US" sz="2400"/>
          </a:p>
          <a:p>
            <a:r>
              <a:rPr lang="en-US" sz="2400"/>
              <a:t>The -I option tells GCC to search for header files listed after it.</a:t>
            </a:r>
            <a:endParaRPr lang="en-US" sz="2400"/>
          </a:p>
          <a:p>
            <a:r>
              <a:rPr lang="en-US" sz="2400"/>
              <a:t>In this case, specifying the current directory, represented by a single dot (.).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Implicit Rules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The important variables used by implicit rules are:</a:t>
            </a:r>
            <a:endParaRPr lang="en-US" sz="2000"/>
          </a:p>
          <a:p>
            <a:endParaRPr lang="en-US" sz="2000"/>
          </a:p>
          <a:p>
            <a:r>
              <a:rPr lang="en-US" sz="2000"/>
              <a:t>CC: Program for compiling C programs; default cc</a:t>
            </a:r>
            <a:endParaRPr lang="en-US" sz="2000"/>
          </a:p>
          <a:p>
            <a:r>
              <a:rPr lang="en-US" sz="2000"/>
              <a:t>CXX: Program for compiling C++ programs; default g++</a:t>
            </a:r>
            <a:endParaRPr lang="en-US" sz="2000"/>
          </a:p>
          <a:p>
            <a:r>
              <a:rPr lang="en-US" sz="2000"/>
              <a:t>CFLAGS: Extra flags to give to the C compiler</a:t>
            </a:r>
            <a:endParaRPr lang="en-US" sz="2000"/>
          </a:p>
          <a:p>
            <a:r>
              <a:rPr lang="en-US" sz="2000"/>
              <a:t>CXXFLAGS: Extra flags to give to the C++ compiler</a:t>
            </a:r>
            <a:endParaRPr lang="en-US" sz="2000"/>
          </a:p>
          <a:p>
            <a:r>
              <a:rPr lang="en-US" sz="2000"/>
              <a:t>CPPFLAGS: Extra flags to give to the C preprocessor</a:t>
            </a:r>
            <a:endParaRPr lang="en-US" sz="2000"/>
          </a:p>
          <a:p>
            <a:r>
              <a:rPr lang="en-US" sz="2000"/>
              <a:t>LDFLAGS: Extra flags to give to compilers when they are supposed to invoke the linker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.PHONY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A phony target is one that is not really the name of a file.</a:t>
            </a:r>
            <a:endParaRPr lang="en-US" sz="2000"/>
          </a:p>
          <a:p>
            <a:r>
              <a:rPr lang="en-US" sz="2000"/>
              <a:t> It is just a name for some commands to be executed when you make an explicit request. </a:t>
            </a:r>
            <a:endParaRPr lang="en-US" sz="2000"/>
          </a:p>
          <a:p>
            <a:r>
              <a:rPr lang="en-US" sz="2000"/>
              <a:t>There are two reasons to use a phony target: </a:t>
            </a:r>
            <a:endParaRPr lang="en-US" sz="2000"/>
          </a:p>
          <a:p>
            <a:pPr lvl="1"/>
            <a:r>
              <a:rPr lang="en-US" sz="1750"/>
              <a:t>to avoid a conflict with a file of the same name, and to improve performance.</a:t>
            </a:r>
            <a:endParaRPr lang="en-US" sz="1750"/>
          </a:p>
          <a:p>
            <a:pPr lvl="1"/>
            <a:endParaRPr lang="en-US" sz="1750"/>
          </a:p>
          <a:p>
            <a:pPr lvl="1"/>
            <a:r>
              <a:rPr lang="en-US" sz="1750"/>
              <a:t>clean:</a:t>
            </a:r>
            <a:endParaRPr lang="en-US" sz="1750"/>
          </a:p>
          <a:p>
            <a:pPr lvl="1"/>
            <a:r>
              <a:rPr lang="en-US" sz="1750"/>
              <a:t>        rm *.o temp</a:t>
            </a:r>
            <a:endParaRPr lang="en-US" sz="1750"/>
          </a:p>
          <a:p>
            <a:pPr lvl="1"/>
            <a:endParaRPr lang="en-US" sz="1750"/>
          </a:p>
          <a:p>
            <a:pPr lvl="1"/>
            <a:r>
              <a:rPr lang="en-US" sz="1750"/>
              <a:t>Because the rm command does not create a file named `clean', probably no such file will ever exist. Therefore, the rm command will be executed every time you say `make clean'</a:t>
            </a:r>
            <a:endParaRPr lang="en-US" sz="1750"/>
          </a:p>
          <a:p>
            <a:pPr lvl="1"/>
            <a:endParaRPr lang="en-US" sz="1750"/>
          </a:p>
          <a:p>
            <a:pPr marL="457200" lvl="1" indent="0">
              <a:buNone/>
            </a:pPr>
            <a:endParaRPr lang="en-US" sz="17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15151</Words>
  <Application>WPS Presentation</Application>
  <PresentationFormat>Widescreen</PresentationFormat>
  <Paragraphs>507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Arial</vt:lpstr>
      <vt:lpstr>SimSun</vt:lpstr>
      <vt:lpstr>Wingdings</vt:lpstr>
      <vt:lpstr>Microsoft YaHei</vt:lpstr>
      <vt:lpstr>Arial Unicode MS</vt:lpstr>
      <vt:lpstr>Calibri</vt:lpstr>
      <vt:lpstr>Bahnschrift</vt:lpstr>
      <vt:lpstr>Communications and Dialogues</vt:lpstr>
      <vt:lpstr>Makefiles</vt:lpstr>
      <vt:lpstr>why makefiles</vt:lpstr>
      <vt:lpstr>PowerPoint 演示文稿</vt:lpstr>
      <vt:lpstr>Makefile syntax</vt:lpstr>
      <vt:lpstr>sample make file</vt:lpstr>
      <vt:lpstr>source code compilation process. </vt:lpstr>
      <vt:lpstr>Flags</vt:lpstr>
      <vt:lpstr>Implicit Rules</vt:lpstr>
      <vt:lpstr>.PHONY</vt:lpstr>
      <vt:lpstr>PowerPoint 演示文稿</vt:lpstr>
      <vt:lpstr>Special Macros</vt:lpstr>
      <vt:lpstr>PowerPoint 演示文稿</vt:lpstr>
      <vt:lpstr>PowerPoint 演示文稿</vt:lpstr>
      <vt:lpstr>Conditional part of make files</vt:lpstr>
      <vt:lpstr>Conditional Parts of Makefiles</vt:lpstr>
      <vt:lpstr>conditionalizing a variable assignment</vt:lpstr>
      <vt:lpstr>PowerPoint 演示文稿</vt:lpstr>
      <vt:lpstr>Static Pattern Rules</vt:lpstr>
      <vt:lpstr>Pattern Rules</vt:lpstr>
      <vt:lpstr>Conditional part of Makefiles</vt:lpstr>
      <vt:lpstr>Check if a variable is empty</vt:lpstr>
      <vt:lpstr>wno errors</vt:lpstr>
      <vt:lpstr>When to use static linking</vt:lpstr>
      <vt:lpstr>Dynamic linking/shared library </vt:lpstr>
      <vt:lpstr>PowerPoint 演示文稿</vt:lpstr>
      <vt:lpstr>Makefile with Multiple targets</vt:lpstr>
      <vt:lpstr>string substitution	</vt:lpstr>
      <vt:lpstr>more on variables </vt:lpstr>
      <vt:lpstr>PowerPoint 演示文稿</vt:lpstr>
      <vt:lpstr>static library	</vt:lpstr>
      <vt:lpstr>PowerPoint 演示文稿</vt:lpstr>
      <vt:lpstr>The override Directive</vt:lpstr>
      <vt:lpstr>Including Header file from Different Directories</vt:lpstr>
      <vt:lpstr>makefile includes all</vt:lpstr>
      <vt:lpstr>Android Makefiles</vt:lpstr>
      <vt:lpstr>Android.mk</vt:lpstr>
      <vt:lpstr>Example:	</vt:lpstr>
      <vt:lpstr>Android makefile</vt:lpstr>
      <vt:lpstr>Make targets</vt:lpstr>
      <vt:lpstr>Helper macros and functions</vt:lpstr>
      <vt:lpstr>Build Macros and functions</vt:lpstr>
      <vt:lpstr>Grep macros and functions</vt:lpstr>
      <vt:lpstr>IMp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Makefiles</dc:title>
  <dc:creator/>
  <cp:lastModifiedBy>SONY</cp:lastModifiedBy>
  <cp:revision>93</cp:revision>
  <dcterms:created xsi:type="dcterms:W3CDTF">2023-07-12T06:26:00Z</dcterms:created>
  <dcterms:modified xsi:type="dcterms:W3CDTF">2023-08-28T06:19:31Z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3668FAC283D3430D85EABD3A7A1E8FB1</vt:lpwstr>
  </property>
  <property fmtid="{D5CDD505-2E9C-101B-9397-08002B2CF9AE}" pid="3" name="KSOProductBuildVer">
    <vt:lpwstr>1033-11.2.0.11537</vt:lpwstr>
  </property>
</Properties>
</file>