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Pinyon Script"/>
      <p:regular r:id="rId20"/>
    </p:embeddedFont>
    <p:embeddedFont>
      <p:font typeface="Amatic SC"/>
      <p:regular r:id="rId21"/>
      <p:bold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Bree Serif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inyonScript-regular.fntdata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schemas.openxmlformats.org/officeDocument/2006/relationships/font" Target="fonts/BreeSerif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Relationship Id="rId5" Type="http://schemas.openxmlformats.org/officeDocument/2006/relationships/image" Target="../media/image03.png"/><Relationship Id="rId6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pn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Relationship Id="rId5" Type="http://schemas.openxmlformats.org/officeDocument/2006/relationships/image" Target="../media/image0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Dependency Injection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A journey on what we know and beyond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yle-water-jump.jpg" id="160" name="Shape 160"/>
          <p:cNvPicPr preferRelativeResize="0"/>
          <p:nvPr/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914399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283000" y="297900"/>
            <a:ext cx="2340600" cy="4547700"/>
          </a:xfrm>
          <a:prstGeom prst="rect">
            <a:avLst/>
          </a:prstGeom>
          <a:solidFill>
            <a:srgbClr val="000000">
              <a:alpha val="769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4294967295" type="body"/>
          </p:nvPr>
        </p:nvSpPr>
        <p:spPr>
          <a:xfrm>
            <a:off x="444350" y="566600"/>
            <a:ext cx="3302400" cy="408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rPr>
              <a:t>Let’s jump 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68" name="Shape 16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2855550" y="68739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Happy Learning</a:t>
            </a:r>
          </a:p>
        </p:txBody>
      </p:sp>
      <p:sp>
        <p:nvSpPr>
          <p:cNvPr id="170" name="Shape 170"/>
          <p:cNvSpPr txBox="1"/>
          <p:nvPr>
            <p:ph idx="4294967295" type="body"/>
          </p:nvPr>
        </p:nvSpPr>
        <p:spPr>
          <a:xfrm>
            <a:off x="2855550" y="1377477"/>
            <a:ext cx="3432899" cy="163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Amatic SC"/>
                <a:ea typeface="Amatic SC"/>
                <a:cs typeface="Amatic SC"/>
                <a:sym typeface="Amatic SC"/>
              </a:rPr>
              <a:t>Thank you for all your valuable time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2855550" y="3564575"/>
            <a:ext cx="35238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Visit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" sz="12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https://github.com/balajiramalingam/angular-in-developer-lens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4294967295" type="title"/>
          </p:nvPr>
        </p:nvSpPr>
        <p:spPr>
          <a:xfrm>
            <a:off x="535775" y="712150"/>
            <a:ext cx="5949300" cy="768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Dependency Injection(DI)</a:t>
            </a:r>
          </a:p>
        </p:txBody>
      </p:sp>
      <p:sp>
        <p:nvSpPr>
          <p:cNvPr id="79" name="Shape 79"/>
          <p:cNvSpPr txBox="1"/>
          <p:nvPr>
            <p:ph idx="4294967295" type="title"/>
          </p:nvPr>
        </p:nvSpPr>
        <p:spPr>
          <a:xfrm>
            <a:off x="535775" y="1480150"/>
            <a:ext cx="5197199" cy="306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-What is DI 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-Why DI?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-Design pattern / Framework 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-Angularjs DI vs Angular DI?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-How Angular DI works?</a:t>
            </a:r>
          </a:p>
        </p:txBody>
      </p:sp>
      <p:pic>
        <p:nvPicPr>
          <p:cNvPr descr="1280x720-data-out-184-69035926-start-wallpapers.jp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674" y="3103150"/>
            <a:ext cx="2716675" cy="174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Shape 8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2855550" y="68739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What is DI</a:t>
            </a:r>
          </a:p>
        </p:txBody>
      </p:sp>
      <p:sp>
        <p:nvSpPr>
          <p:cNvPr id="88" name="Shape 8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Way to </a:t>
            </a:r>
            <a:r>
              <a:rPr b="1" lang="en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Managing dependencies</a:t>
            </a: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, to help </a:t>
            </a:r>
            <a:r>
              <a:rPr b="1" lang="en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.</a:t>
            </a: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clean and fast development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social-login.png"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3550" y="2490449"/>
            <a:ext cx="2426923" cy="1522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in service.jpg" id="90" name="Shape 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9200" y="2289525"/>
            <a:ext cx="2139899" cy="1924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91" name="Shape 91"/>
          <p:cNvCxnSpPr/>
          <p:nvPr/>
        </p:nvCxnSpPr>
        <p:spPr>
          <a:xfrm>
            <a:off x="3544300" y="2719525"/>
            <a:ext cx="2874900" cy="325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92" name="Shape 92"/>
          <p:cNvCxnSpPr/>
          <p:nvPr/>
        </p:nvCxnSpPr>
        <p:spPr>
          <a:xfrm rot="10800000">
            <a:off x="3517773" y="3451137"/>
            <a:ext cx="2882100" cy="36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3" name="Shape 93"/>
          <p:cNvSpPr txBox="1"/>
          <p:nvPr/>
        </p:nvSpPr>
        <p:spPr>
          <a:xfrm>
            <a:off x="2756500" y="2373075"/>
            <a:ext cx="25422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1333049" y="1981100"/>
            <a:ext cx="1522499" cy="546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Pinyon Script"/>
                <a:ea typeface="Pinyon Script"/>
                <a:cs typeface="Pinyon Script"/>
                <a:sym typeface="Pinyon Script"/>
              </a:rPr>
              <a:t>Login form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6362850" y="1759350"/>
            <a:ext cx="26310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Pinyon Script"/>
                <a:ea typeface="Pinyon Script"/>
                <a:cs typeface="Pinyon Script"/>
                <a:sym typeface="Pinyon Script"/>
              </a:rPr>
              <a:t>Authentication service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83100" y="712150"/>
            <a:ext cx="8631599" cy="3835499"/>
          </a:xfrm>
          <a:prstGeom prst="rect">
            <a:avLst/>
          </a:prstGeom>
          <a:solidFill>
            <a:srgbClr val="9E9E9E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None/>
            </a:pPr>
            <a:r>
              <a:rPr b="0" lang="en" sz="1200">
                <a:solidFill>
                  <a:srgbClr val="A71D5D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200">
                <a:solidFill>
                  <a:srgbClr val="795DA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LoginForm</a:t>
            </a: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b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" sz="1200">
                <a:solidFill>
                  <a:srgbClr val="A71D5D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authService </a:t>
            </a:r>
            <a:r>
              <a:rPr b="0" lang="en" sz="1200">
                <a:solidFill>
                  <a:srgbClr val="A71D5D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200">
                <a:solidFill>
                  <a:srgbClr val="A71D5D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200">
                <a:solidFill>
                  <a:srgbClr val="795DA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AuthenticationService</a:t>
            </a: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" sz="1200">
                <a:solidFill>
                  <a:srgbClr val="A71D5D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userDetails </a:t>
            </a:r>
            <a:r>
              <a:rPr b="0" lang="en" sz="1200">
                <a:solidFill>
                  <a:srgbClr val="A71D5D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	userName</a:t>
            </a:r>
            <a:r>
              <a:rPr b="0" lang="en" sz="1200">
                <a:solidFill>
                  <a:srgbClr val="A71D5D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200">
                <a:solidFill>
                  <a:srgbClr val="A71D5D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	password</a:t>
            </a:r>
            <a:r>
              <a:rPr b="0" lang="en" sz="1200">
                <a:solidFill>
                  <a:srgbClr val="A71D5D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200">
                <a:solidFill>
                  <a:srgbClr val="A71D5D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b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b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n" sz="1200">
                <a:solidFill>
                  <a:srgbClr val="33333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authService</a:t>
            </a: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en" sz="1200">
                <a:solidFill>
                  <a:srgbClr val="795DA3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signin</a:t>
            </a: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(userDetails);</a:t>
            </a:r>
            <a:b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922912" y="2752896"/>
            <a:ext cx="1929000" cy="2003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60848" y="741700"/>
            <a:ext cx="8622300" cy="383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Amatic SC"/>
                <a:ea typeface="Amatic SC"/>
                <a:cs typeface="Amatic SC"/>
                <a:sym typeface="Amatic SC"/>
              </a:rPr>
              <a:t>Reusable / Testable ? 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6781387" y="3628522"/>
            <a:ext cx="2212049" cy="1372557"/>
            <a:chOff x="6803275" y="395362"/>
            <a:chExt cx="2212049" cy="2537075"/>
          </a:xfrm>
        </p:grpSpPr>
        <p:pic>
          <p:nvPicPr>
            <p:cNvPr id="108" name="Shape 10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9" name="Shape 10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2" y="419418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Shape 110"/>
            <p:cNvSpPr txBox="1"/>
            <p:nvPr/>
          </p:nvSpPr>
          <p:spPr>
            <a:xfrm>
              <a:off x="6944800" y="684230"/>
              <a:ext cx="1929000" cy="2003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Clr>
                  <a:schemeClr val="dk2"/>
                </a:buClr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Tips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Reusable, code is always testable</a:t>
              </a:r>
            </a:p>
          </p:txBody>
        </p:sp>
      </p:grpSp>
      <p:sp>
        <p:nvSpPr>
          <p:cNvPr id="111" name="Shape 111"/>
          <p:cNvSpPr txBox="1"/>
          <p:nvPr/>
        </p:nvSpPr>
        <p:spPr>
          <a:xfrm>
            <a:off x="968100" y="1872690"/>
            <a:ext cx="4256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function Login(authService:AuthenticationService){</a:t>
            </a:r>
            <a:b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var userDetails = {</a:t>
            </a:r>
            <a:b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userName: ...,</a:t>
            </a:r>
            <a:b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email: ...</a:t>
            </a:r>
            <a:b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authService.signin(userDetails);</a:t>
            </a:r>
            <a:b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6"/>
            <a:ext cx="4254600" cy="481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7" name="Shape 1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5999" y="147300"/>
            <a:ext cx="2071999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2855550" y="687397"/>
            <a:ext cx="3432899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  <a:latin typeface="Pinyon Script"/>
                <a:ea typeface="Pinyon Script"/>
                <a:cs typeface="Pinyon Script"/>
                <a:sym typeface="Pinyon Script"/>
              </a:rPr>
              <a:t>More …..?</a:t>
            </a:r>
          </a:p>
        </p:txBody>
      </p:sp>
      <p:sp>
        <p:nvSpPr>
          <p:cNvPr id="119" name="Shape 119"/>
          <p:cNvSpPr txBox="1"/>
          <p:nvPr>
            <p:ph idx="4294967295" type="body"/>
          </p:nvPr>
        </p:nvSpPr>
        <p:spPr>
          <a:xfrm>
            <a:off x="2855550" y="1377480"/>
            <a:ext cx="3432899" cy="332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b="1" lang="en" sz="1400">
                <a:latin typeface="Amatic SC"/>
                <a:ea typeface="Amatic SC"/>
                <a:cs typeface="Amatic SC"/>
                <a:sym typeface="Amatic SC"/>
              </a:rPr>
              <a:t>Integrate social media api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Facebook</a:t>
            </a:r>
            <a:br>
              <a:rPr lang="en">
                <a:latin typeface="Amatic SC"/>
                <a:ea typeface="Amatic SC"/>
                <a:cs typeface="Amatic SC"/>
                <a:sym typeface="Amatic SC"/>
              </a:rPr>
            </a:br>
            <a:r>
              <a:rPr lang="en">
                <a:latin typeface="Amatic SC"/>
                <a:ea typeface="Amatic SC"/>
                <a:cs typeface="Amatic SC"/>
                <a:sym typeface="Amatic SC"/>
              </a:rPr>
              <a:t>Authenticate with facebook api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ct val="100000"/>
              <a:buFont typeface="Raleway"/>
              <a:buChar char="➔"/>
            </a:pPr>
            <a:r>
              <a:rPr b="1" lang="en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Twitter</a:t>
            </a:r>
            <a:br>
              <a:rPr lang="en">
                <a:latin typeface="Amatic SC"/>
                <a:ea typeface="Amatic SC"/>
                <a:cs typeface="Amatic SC"/>
                <a:sym typeface="Amatic SC"/>
              </a:rPr>
            </a:br>
            <a:r>
              <a:rPr lang="en">
                <a:latin typeface="Amatic SC"/>
                <a:ea typeface="Amatic SC"/>
                <a:cs typeface="Amatic SC"/>
                <a:sym typeface="Amatic SC"/>
              </a:rPr>
              <a:t>Authenticate with twitter api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var authService = new FacebookUserAuthentication();</a:t>
            </a:r>
            <a:br>
              <a:rPr lang="en" sz="7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7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Login(authService);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var authService = new GoogleAuthenticationService();</a:t>
            </a:r>
            <a:br>
              <a:rPr lang="en" sz="7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7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Login(authService);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7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20" name="Shape 120"/>
          <p:cNvGrpSpPr/>
          <p:nvPr/>
        </p:nvGrpSpPr>
        <p:grpSpPr>
          <a:xfrm>
            <a:off x="5791112" y="3539847"/>
            <a:ext cx="2212049" cy="1372557"/>
            <a:chOff x="6803275" y="395362"/>
            <a:chExt cx="2212049" cy="2537075"/>
          </a:xfrm>
        </p:grpSpPr>
        <p:pic>
          <p:nvPicPr>
            <p:cNvPr id="121" name="Shape 1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2" name="Shape 122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2" y="419418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Shape 123"/>
            <p:cNvSpPr txBox="1"/>
            <p:nvPr/>
          </p:nvSpPr>
          <p:spPr>
            <a:xfrm>
              <a:off x="6944800" y="6842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Clr>
                  <a:schemeClr val="dk2"/>
                </a:buClr>
                <a:buSzPct val="61111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Bree Serif"/>
                  <a:ea typeface="Bree Serif"/>
                  <a:cs typeface="Bree Serif"/>
                  <a:sym typeface="Bree Serif"/>
                </a:rPr>
                <a:t>DI refined</a:t>
              </a:r>
              <a:r>
                <a:rPr lang="en" sz="18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:</a:t>
              </a: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b="1" lang="en">
                  <a:solidFill>
                    <a:srgbClr val="434343"/>
                  </a:solidFill>
                  <a:latin typeface="Amatic SC"/>
                  <a:ea typeface="Amatic SC"/>
                  <a:cs typeface="Amatic SC"/>
                  <a:sym typeface="Amatic SC"/>
                </a:rPr>
                <a:t>software design pattern implements Inversion of Control(Ioc)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24" name="Shape 124"/>
          <p:cNvSpPr txBox="1"/>
          <p:nvPr/>
        </p:nvSpPr>
        <p:spPr>
          <a:xfrm>
            <a:off x="0" y="3901975"/>
            <a:ext cx="30000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5121325" y="0"/>
            <a:ext cx="4410300" cy="318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 u="sng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DI - framework</a:t>
            </a:r>
          </a:p>
          <a:p>
            <a:pPr indent="-381000" lvl="0" marL="457200" rtl="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matic SC"/>
            </a:pPr>
            <a:r>
              <a:rPr b="1" lang="en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Dependency</a:t>
            </a:r>
          </a:p>
          <a:p>
            <a:pPr indent="-381000" lvl="0" marL="457200" rtl="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matic SC"/>
            </a:pPr>
            <a:r>
              <a:rPr b="1" lang="en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Injector</a:t>
            </a:r>
          </a:p>
          <a:p>
            <a:pPr indent="-381000" lvl="0" marL="457200" rtl="0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Amatic SC"/>
            </a:pPr>
            <a:r>
              <a:rPr b="1" lang="en" sz="24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Provider</a:t>
            </a:r>
          </a:p>
        </p:txBody>
      </p:sp>
      <p:pic>
        <p:nvPicPr>
          <p:cNvPr descr="DI frame work.pn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53475" cy="1900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 Working model.png"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725" y="2729977"/>
            <a:ext cx="4853474" cy="231158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214300" y="4426650"/>
            <a:ext cx="30000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subTitle"/>
          </p:nvPr>
        </p:nvSpPr>
        <p:spPr>
          <a:xfrm>
            <a:off x="265500" y="653700"/>
            <a:ext cx="4045199" cy="3836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Problems in Angularjs DI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matic SC"/>
              <a:buChar char="●"/>
            </a:pP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Name Collision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matic SC"/>
              <a:buChar char="●"/>
            </a:pP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Singleton/Internal Cache</a:t>
            </a: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Font typeface="Amatic SC"/>
              <a:buChar char="●"/>
            </a:pPr>
            <a:r>
              <a:rPr lang="en" sz="1800">
                <a:latin typeface="Amatic SC"/>
                <a:ea typeface="Amatic SC"/>
                <a:cs typeface="Amatic SC"/>
                <a:sym typeface="Amatic SC"/>
              </a:rPr>
              <a:t>Tightly coupled with framework</a:t>
            </a:r>
          </a:p>
        </p:txBody>
      </p:sp>
      <p:grpSp>
        <p:nvGrpSpPr>
          <p:cNvPr id="138" name="Shape 138"/>
          <p:cNvGrpSpPr/>
          <p:nvPr/>
        </p:nvGrpSpPr>
        <p:grpSpPr>
          <a:xfrm>
            <a:off x="5369912" y="2909410"/>
            <a:ext cx="2212049" cy="1879211"/>
            <a:chOff x="6803275" y="395362"/>
            <a:chExt cx="2212049" cy="2537075"/>
          </a:xfrm>
        </p:grpSpPr>
        <p:pic>
          <p:nvPicPr>
            <p:cNvPr id="139" name="Shape 1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4"/>
              <a:ext cx="2212049" cy="250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40" name="Shape 14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2" y="419418"/>
              <a:ext cx="1077272" cy="3826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Shape 141"/>
            <p:cNvSpPr txBox="1"/>
            <p:nvPr/>
          </p:nvSpPr>
          <p:spPr>
            <a:xfrm>
              <a:off x="6944800" y="684230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Amatic SC"/>
                  <a:ea typeface="Amatic SC"/>
                  <a:cs typeface="Amatic SC"/>
                  <a:sym typeface="Amatic SC"/>
                </a:rPr>
                <a:t>Tip </a:t>
              </a:r>
              <a:r>
                <a:rPr lang="en" sz="1800">
                  <a:solidFill>
                    <a:schemeClr val="dk2"/>
                  </a:solidFill>
                  <a:latin typeface="Amatic SC"/>
                  <a:ea typeface="Amatic SC"/>
                  <a:cs typeface="Amatic SC"/>
                  <a:sym typeface="Amatic SC"/>
                </a:rPr>
                <a:t>DI of Angular can be used with JS libraries/Frameworks Now.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Amatic SC"/>
                  <a:ea typeface="Amatic SC"/>
                  <a:cs typeface="Amatic SC"/>
                  <a:sym typeface="Amatic SC"/>
                </a:rPr>
                <a:t> *React with Angular DI</a:t>
              </a:r>
            </a:p>
            <a:p>
              <a:pPr lv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endParaRPr>
            </a:p>
          </p:txBody>
        </p:sp>
      </p:grpSp>
      <p:sp>
        <p:nvSpPr>
          <p:cNvPr id="142" name="Shape 142"/>
          <p:cNvSpPr txBox="1"/>
          <p:nvPr/>
        </p:nvSpPr>
        <p:spPr>
          <a:xfrm>
            <a:off x="283100" y="4654975"/>
            <a:ext cx="6244199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reak-free-from-social-anxiety.jpg"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2650" y="103450"/>
            <a:ext cx="3638376" cy="27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28075" y="2901107"/>
            <a:ext cx="8620500" cy="1648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rPr>
              <a:t>Dependency</a:t>
            </a: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       &lt;-&gt;      </a:t>
            </a:r>
            <a:r>
              <a:rPr lang="en" sz="3600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rPr>
              <a:t>Injector</a:t>
            </a: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          &lt;-&gt;   </a:t>
            </a:r>
            <a:r>
              <a:rPr lang="en" sz="3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Provider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chemeClr val="accent4"/>
                </a:solidFill>
                <a:latin typeface="Amatic SC"/>
                <a:ea typeface="Amatic SC"/>
                <a:cs typeface="Amatic SC"/>
                <a:sym typeface="Amatic SC"/>
              </a:rPr>
              <a:t>Food</a:t>
            </a: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                  &lt;-&gt;       </a:t>
            </a:r>
            <a:r>
              <a:rPr lang="en" sz="3600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</a:rPr>
              <a:t>Server</a:t>
            </a:r>
            <a:r>
              <a:rPr lang="en" sz="3600">
                <a:latin typeface="Amatic SC"/>
                <a:ea typeface="Amatic SC"/>
                <a:cs typeface="Amatic SC"/>
                <a:sym typeface="Amatic SC"/>
              </a:rPr>
              <a:t>             &lt;-&gt;   </a:t>
            </a:r>
            <a:r>
              <a:rPr lang="en" sz="36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Chef</a:t>
            </a:r>
          </a:p>
        </p:txBody>
      </p:sp>
      <p:sp>
        <p:nvSpPr>
          <p:cNvPr id="149" name="Shape 149"/>
          <p:cNvSpPr/>
          <p:nvPr/>
        </p:nvSpPr>
        <p:spPr>
          <a:xfrm>
            <a:off x="164650" y="1611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3001282" y="97175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6053564" y="97175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type="title"/>
          </p:nvPr>
        </p:nvSpPr>
        <p:spPr>
          <a:xfrm>
            <a:off x="6127525" y="161100"/>
            <a:ext cx="24816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400"/>
              <a:t>Provider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400"/>
              <a:t>Creates the Dependency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0" sz="1400"/>
          </a:p>
        </p:txBody>
      </p:sp>
      <p:sp>
        <p:nvSpPr>
          <p:cNvPr id="153" name="Shape 153"/>
          <p:cNvSpPr txBox="1"/>
          <p:nvPr>
            <p:ph type="title"/>
          </p:nvPr>
        </p:nvSpPr>
        <p:spPr>
          <a:xfrm>
            <a:off x="199450" y="280650"/>
            <a:ext cx="24816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Dependency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400"/>
              <a:t>Real object which needs to be served</a:t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3286625" y="280650"/>
            <a:ext cx="2481600" cy="200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Injector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 sz="1400"/>
              <a:t>Serves dependency based on name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283100" y="4654975"/>
            <a:ext cx="6244199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Story strictly </a:t>
            </a: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for illustration purposes only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