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4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3719"/>
  </p:normalViewPr>
  <p:slideViewPr>
    <p:cSldViewPr>
      <p:cViewPr varScale="1">
        <p:scale>
          <a:sx n="116" d="100"/>
          <a:sy n="116" d="100"/>
        </p:scale>
        <p:origin x="2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4384" y="718807"/>
            <a:ext cx="33896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E6AC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4130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0915" y="718794"/>
            <a:ext cx="5576569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166" y="2019299"/>
            <a:ext cx="9196067" cy="444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E6AC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jp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jp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jp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hyperlink" Target="http://docs.scipy.org/doc/numpy/reference/" TargetMode="External"/><Relationship Id="rId5" Type="http://schemas.openxmlformats.org/officeDocument/2006/relationships/hyperlink" Target="http://docs.scipy.org/doc/numpy/user/index.html" TargetMode="External"/><Relationship Id="rId6" Type="http://schemas.openxmlformats.org/officeDocument/2006/relationships/hyperlink" Target="http://www.scipy.org/Tentative_NumPy_Tutorial" TargetMode="External"/><Relationship Id="rId7" Type="http://schemas.openxmlformats.org/officeDocument/2006/relationships/hyperlink" Target="http://www.scipy.org/Numpy_Example_Lis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1270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607" y="1998941"/>
            <a:ext cx="7515225" cy="2126615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1938020" marR="5080" indent="-1925955">
              <a:lnSpc>
                <a:spcPct val="74300"/>
              </a:lnSpc>
              <a:spcBef>
                <a:spcPts val="2555"/>
              </a:spcBef>
            </a:pPr>
            <a:r>
              <a:rPr sz="7900" spc="215" dirty="0"/>
              <a:t>Introduction</a:t>
            </a:r>
            <a:r>
              <a:rPr sz="7900" spc="-509" dirty="0"/>
              <a:t> </a:t>
            </a:r>
            <a:r>
              <a:rPr sz="7900" spc="515" dirty="0"/>
              <a:t>to  </a:t>
            </a:r>
            <a:r>
              <a:rPr sz="7900" spc="285" dirty="0"/>
              <a:t>NumPy</a:t>
            </a:r>
            <a:endParaRPr sz="7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898" y="718807"/>
            <a:ext cx="759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 </a:t>
            </a:r>
            <a:r>
              <a:rPr spc="145" dirty="0"/>
              <a:t>Element </a:t>
            </a:r>
            <a:r>
              <a:rPr spc="85" dirty="0"/>
              <a:t>Type</a:t>
            </a:r>
            <a:r>
              <a:rPr spc="-860" dirty="0"/>
              <a:t> </a:t>
            </a:r>
            <a:r>
              <a:rPr spc="160" dirty="0"/>
              <a:t>(dtype)</a:t>
            </a:r>
          </a:p>
        </p:txBody>
      </p:sp>
      <p:sp>
        <p:nvSpPr>
          <p:cNvPr id="3" name="object 3"/>
          <p:cNvSpPr/>
          <p:nvPr/>
        </p:nvSpPr>
        <p:spPr>
          <a:xfrm>
            <a:off x="1300480" y="17830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0480" y="22402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960" y="3540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960" y="39979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8960" y="44551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960" y="49123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8860" y="1503159"/>
            <a:ext cx="7973059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259079">
              <a:lnSpc>
                <a:spcPct val="146300"/>
              </a:lnSpc>
              <a:spcBef>
                <a:spcPts val="95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comprise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elements of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single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data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70" dirty="0">
                <a:solidFill>
                  <a:srgbClr val="EDEDED"/>
                </a:solidFill>
                <a:latin typeface="Arial"/>
                <a:cs typeface="Arial"/>
              </a:rPr>
              <a:t>accessible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through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.dtype</a:t>
            </a:r>
            <a:r>
              <a:rPr sz="2050" b="1" spc="-49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attribute</a:t>
            </a:r>
            <a:endParaRPr sz="2050">
              <a:latin typeface="Arial"/>
              <a:cs typeface="Arial"/>
            </a:endParaRPr>
          </a:p>
          <a:p>
            <a:pPr marL="1058545" marR="5080" indent="-1046480">
              <a:lnSpc>
                <a:spcPct val="156100"/>
              </a:lnSpc>
              <a:spcBef>
                <a:spcPts val="2320"/>
              </a:spcBef>
            </a:pP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Here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are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few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most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important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attributes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r>
              <a:rPr sz="2050" b="1" spc="-30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objects  </a:t>
            </a: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dtype.byteorder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big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or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little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endian  </a:t>
            </a: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dtype.itemsize</a:t>
            </a:r>
            <a:r>
              <a:rPr sz="2050" b="1" spc="-735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element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size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endParaRPr sz="2050">
              <a:latin typeface="Arial"/>
              <a:cs typeface="Arial"/>
            </a:endParaRPr>
          </a:p>
          <a:p>
            <a:pPr marL="1058545">
              <a:lnSpc>
                <a:spcPct val="100000"/>
              </a:lnSpc>
              <a:spcBef>
                <a:spcPts val="1140"/>
              </a:spcBef>
            </a:pP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dtype.name</a:t>
            </a:r>
            <a:r>
              <a:rPr sz="2050" b="1" spc="-800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name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</a:t>
            </a:r>
            <a:endParaRPr sz="2050">
              <a:latin typeface="Arial"/>
              <a:cs typeface="Arial"/>
            </a:endParaRPr>
          </a:p>
          <a:p>
            <a:pPr marL="1058545">
              <a:lnSpc>
                <a:spcPct val="100000"/>
              </a:lnSpc>
              <a:spcBef>
                <a:spcPts val="1140"/>
              </a:spcBef>
            </a:pPr>
            <a:r>
              <a:rPr sz="2050" b="1" spc="15" dirty="0">
                <a:solidFill>
                  <a:srgbClr val="AAAAED"/>
                </a:solidFill>
                <a:latin typeface="Courier New"/>
                <a:cs typeface="Courier New"/>
              </a:rPr>
              <a:t>dtype.type</a:t>
            </a:r>
            <a:r>
              <a:rPr sz="2050" b="1" spc="-670" dirty="0">
                <a:solidFill>
                  <a:srgbClr val="AAAAED"/>
                </a:solidFill>
                <a:latin typeface="Courier New"/>
                <a:cs typeface="Courier New"/>
              </a:rPr>
              <a:t>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—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type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object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used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create </a:t>
            </a:r>
            <a:r>
              <a:rPr sz="2050" b="1" spc="-75" dirty="0">
                <a:solidFill>
                  <a:srgbClr val="EDEDED"/>
                </a:solidFill>
                <a:latin typeface="Arial"/>
                <a:cs typeface="Arial"/>
              </a:rPr>
              <a:t>scalars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2466340">
              <a:lnSpc>
                <a:spcPct val="100000"/>
              </a:lnSpc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There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are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many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others...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830568"/>
            <a:ext cx="57994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35" dirty="0"/>
              <a:t>Array </a:t>
            </a:r>
            <a:r>
              <a:rPr sz="2050" spc="-20" dirty="0"/>
              <a:t>dtypes </a:t>
            </a:r>
            <a:r>
              <a:rPr sz="2050" spc="25" dirty="0"/>
              <a:t>are </a:t>
            </a:r>
            <a:r>
              <a:rPr sz="2050" spc="-40" dirty="0"/>
              <a:t>usually </a:t>
            </a:r>
            <a:r>
              <a:rPr sz="2050" spc="40" dirty="0"/>
              <a:t>inferred</a:t>
            </a:r>
            <a:r>
              <a:rPr sz="2050" dirty="0"/>
              <a:t> </a:t>
            </a:r>
            <a:r>
              <a:rPr sz="2050" spc="-15" dirty="0"/>
              <a:t>automatically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903220" y="3390887"/>
            <a:ext cx="42424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But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can 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also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specified</a:t>
            </a:r>
            <a:r>
              <a:rPr sz="2050" b="1" spc="7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explicitly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271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290319"/>
            <a:ext cx="8168640" cy="18084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555942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a.dtype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4.567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5986145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b.dtype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'float64'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7998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5486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3799840"/>
            <a:ext cx="10160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3799840"/>
            <a:ext cx="101600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00" y="3850640"/>
            <a:ext cx="8168640" cy="14630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402272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 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dtype=np.float32)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a.dtype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dtype(</a:t>
            </a:r>
            <a:r>
              <a:rPr sz="1100" b="1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dtype=float32)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482392"/>
            <a:ext cx="6581140" cy="136144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552700">
              <a:lnSpc>
                <a:spcPct val="100000"/>
              </a:lnSpc>
              <a:spcBef>
                <a:spcPts val="1960"/>
              </a:spcBef>
            </a:pPr>
            <a:r>
              <a:rPr spc="75" dirty="0"/>
              <a:t>Array</a:t>
            </a:r>
            <a:r>
              <a:rPr spc="-290" dirty="0"/>
              <a:t> </a:t>
            </a:r>
            <a:r>
              <a:rPr spc="105" dirty="0"/>
              <a:t>Creation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50" spc="-55" dirty="0"/>
              <a:t>Explicitly </a:t>
            </a:r>
            <a:r>
              <a:rPr sz="2050" spc="60" dirty="0"/>
              <a:t>from </a:t>
            </a:r>
            <a:r>
              <a:rPr sz="2050" spc="15" dirty="0"/>
              <a:t>a </a:t>
            </a:r>
            <a:r>
              <a:rPr sz="2050" spc="-40" dirty="0"/>
              <a:t>list </a:t>
            </a:r>
            <a:r>
              <a:rPr sz="2050" spc="20" dirty="0"/>
              <a:t>of</a:t>
            </a:r>
            <a:r>
              <a:rPr sz="2050" spc="-105" dirty="0"/>
              <a:t> </a:t>
            </a:r>
            <a:r>
              <a:rPr sz="2050" spc="-35" dirty="0"/>
              <a:t>values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852407"/>
            <a:ext cx="248920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80" dirty="0">
                <a:solidFill>
                  <a:srgbClr val="EDEDED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range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-36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values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898" y="4203687"/>
            <a:ext cx="4723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10" dirty="0">
                <a:solidFill>
                  <a:srgbClr val="EDEDED"/>
                </a:solidFill>
                <a:latin typeface="Arial"/>
                <a:cs typeface="Arial"/>
              </a:rPr>
              <a:t>By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specifying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number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elements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7330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910079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910079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96087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26135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40843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3261359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3261359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331215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6126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4356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612640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612640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800" y="4663440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np.linspace(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747520" algn="l"/>
                <a:tab pos="2003425" algn="l"/>
                <a:tab pos="2600960" algn="l"/>
                <a:tab pos="3198495" algn="l"/>
                <a:tab pos="3796029" algn="l"/>
                <a:tab pos="413766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	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0.25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0.5</a:t>
            </a:r>
            <a:r>
              <a:rPr sz="1100" b="1" spc="15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0.75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	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830570"/>
            <a:ext cx="18738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dirty="0"/>
              <a:t>Zero-initialized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527287"/>
            <a:ext cx="18129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One-initialized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898" y="3878567"/>
            <a:ext cx="15690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Uninitialized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4079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239519"/>
            <a:ext cx="10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239519"/>
            <a:ext cx="1016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290319"/>
            <a:ext cx="816864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005" marR="615696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np.zeros((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23507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63754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29362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375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2936239"/>
            <a:ext cx="101600" cy="873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2936239"/>
            <a:ext cx="101600" cy="873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2987039"/>
            <a:ext cx="8168640" cy="59944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np.ones((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  <a:tab pos="2771775" algn="l"/>
                <a:tab pos="319849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2875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11047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287520"/>
            <a:ext cx="101600" cy="87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287520"/>
            <a:ext cx="101600" cy="873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800" y="4338320"/>
            <a:ext cx="8168640" cy="599440"/>
          </a:xfrm>
          <a:custGeom>
            <a:avLst/>
            <a:gdLst/>
            <a:ahLst/>
            <a:cxnLst/>
            <a:rect l="l" t="t" r="r" b="b"/>
            <a:pathLst>
              <a:path w="8168640" h="599439">
                <a:moveTo>
                  <a:pt x="0" y="0"/>
                </a:moveTo>
                <a:lnTo>
                  <a:pt x="8168640" y="0"/>
                </a:lnTo>
                <a:lnTo>
                  <a:pt x="8168640" y="599439"/>
                </a:lnTo>
                <a:lnTo>
                  <a:pt x="0" y="59943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80438" y="4528807"/>
            <a:ext cx="2915285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np.empty((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53606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2.12716633e-314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8676" y="4701527"/>
            <a:ext cx="13785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2.12716633e-314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0478" y="4701527"/>
            <a:ext cx="1549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2.15203762e-314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98" y="830570"/>
            <a:ext cx="29781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35" dirty="0"/>
              <a:t>Constant </a:t>
            </a:r>
            <a:r>
              <a:rPr sz="2050" spc="-20" dirty="0"/>
              <a:t>diagonal value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69898" y="2700007"/>
            <a:ext cx="30283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Multiple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diagonal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values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5806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139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139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1290319"/>
            <a:ext cx="8168640" cy="1117600"/>
          </a:xfrm>
          <a:custGeom>
            <a:avLst/>
            <a:gdLst/>
            <a:ahLst/>
            <a:cxnLst/>
            <a:rect l="l" t="t" r="r" b="b"/>
            <a:pathLst>
              <a:path w="8168640" h="1117600">
                <a:moveTo>
                  <a:pt x="0" y="0"/>
                </a:moveTo>
                <a:lnTo>
                  <a:pt x="8168640" y="0"/>
                </a:lnTo>
                <a:lnTo>
                  <a:pt x="8168640" y="1117599"/>
                </a:lnTo>
                <a:lnTo>
                  <a:pt x="0" y="111759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738" y="1480807"/>
            <a:ext cx="1477010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6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np.eye(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0713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542" y="1826247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0.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9800" y="2046671"/>
          <a:ext cx="1524633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00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-4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-4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90600" y="310896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6228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7640" y="3108960"/>
            <a:ext cx="101600" cy="1564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000" y="3108960"/>
            <a:ext cx="101600" cy="1564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800" y="3159760"/>
            <a:ext cx="8168640" cy="1290320"/>
          </a:xfrm>
          <a:custGeom>
            <a:avLst/>
            <a:gdLst/>
            <a:ahLst/>
            <a:cxnLst/>
            <a:rect l="l" t="t" r="r" b="b"/>
            <a:pathLst>
              <a:path w="8168640" h="1290320">
                <a:moveTo>
                  <a:pt x="0" y="0"/>
                </a:moveTo>
                <a:lnTo>
                  <a:pt x="8168640" y="0"/>
                </a:lnTo>
                <a:lnTo>
                  <a:pt x="8168640" y="1290319"/>
                </a:lnTo>
                <a:lnTo>
                  <a:pt x="0" y="129031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7738" y="3350247"/>
            <a:ext cx="2244725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np.diag([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39800" y="3916111"/>
          <a:ext cx="1266824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005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6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005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b="1" spc="10" dirty="0">
                          <a:solidFill>
                            <a:srgbClr val="8ACF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1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D3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718807"/>
            <a:ext cx="598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 </a:t>
            </a:r>
            <a:r>
              <a:rPr spc="204" dirty="0"/>
              <a:t>Memory</a:t>
            </a:r>
            <a:r>
              <a:rPr spc="-610" dirty="0"/>
              <a:t> </a:t>
            </a:r>
            <a:r>
              <a:rPr spc="75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64639"/>
            <a:ext cx="74574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4937759"/>
            <a:ext cx="745744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2840" y="1564639"/>
            <a:ext cx="162559" cy="3535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839" y="1564639"/>
            <a:ext cx="162559" cy="3535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4119" y="1645920"/>
            <a:ext cx="7620004" cy="33731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739" y="718794"/>
            <a:ext cx="557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Indexing </a:t>
            </a:r>
            <a:r>
              <a:rPr spc="125" dirty="0"/>
              <a:t>and</a:t>
            </a:r>
            <a:r>
              <a:rPr spc="-459" dirty="0"/>
              <a:t> </a:t>
            </a:r>
            <a:r>
              <a:rPr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1813560" y="1564639"/>
            <a:ext cx="64211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560" y="5049520"/>
            <a:ext cx="642112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4680" y="1564639"/>
            <a:ext cx="162560" cy="3647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0" y="1564639"/>
            <a:ext cx="162560" cy="364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2279" y="1645920"/>
            <a:ext cx="6583680" cy="348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120" y="894080"/>
            <a:ext cx="66141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120" y="3515359"/>
            <a:ext cx="66141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6280" y="894080"/>
            <a:ext cx="162560" cy="278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9560" y="894080"/>
            <a:ext cx="162559" cy="278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839" y="975360"/>
            <a:ext cx="6776716" cy="2621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697484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6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698500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5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0" y="20320"/>
                </a:moveTo>
                <a:lnTo>
                  <a:pt x="0" y="0"/>
                </a:lnTo>
                <a:lnTo>
                  <a:pt x="10159" y="0"/>
                </a:lnTo>
                <a:lnTo>
                  <a:pt x="10159" y="10160"/>
                </a:lnTo>
                <a:lnTo>
                  <a:pt x="0" y="2032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8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60" y="20320"/>
                </a:moveTo>
                <a:lnTo>
                  <a:pt x="0" y="20320"/>
                </a:lnTo>
                <a:lnTo>
                  <a:pt x="0" y="10160"/>
                </a:lnTo>
                <a:lnTo>
                  <a:pt x="10160" y="0"/>
                </a:lnTo>
                <a:lnTo>
                  <a:pt x="10160" y="203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5460" y="830566"/>
            <a:ext cx="64922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/>
              <a:t>NumPy </a:t>
            </a:r>
            <a:r>
              <a:rPr sz="2050" dirty="0"/>
              <a:t>array </a:t>
            </a:r>
            <a:r>
              <a:rPr sz="2050" spc="-40" dirty="0"/>
              <a:t>indices </a:t>
            </a:r>
            <a:r>
              <a:rPr sz="2050" spc="-65" dirty="0"/>
              <a:t>can </a:t>
            </a:r>
            <a:r>
              <a:rPr sz="2050" spc="-55" dirty="0"/>
              <a:t>also </a:t>
            </a:r>
            <a:r>
              <a:rPr sz="2050" dirty="0"/>
              <a:t>take an </a:t>
            </a:r>
            <a:r>
              <a:rPr sz="2050" spc="5" dirty="0"/>
              <a:t>optional</a:t>
            </a:r>
            <a:r>
              <a:rPr sz="2050" spc="110" dirty="0"/>
              <a:t> </a:t>
            </a:r>
            <a:r>
              <a:rPr sz="2050" spc="-5" dirty="0"/>
              <a:t>stride</a:t>
            </a:r>
            <a:endParaRPr sz="2050"/>
          </a:p>
        </p:txBody>
      </p:sp>
      <p:sp>
        <p:nvSpPr>
          <p:cNvPr id="7" name="object 7"/>
          <p:cNvSpPr/>
          <p:nvPr/>
        </p:nvSpPr>
        <p:spPr>
          <a:xfrm>
            <a:off x="574040" y="1747520"/>
            <a:ext cx="61264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040" y="3992879"/>
            <a:ext cx="61264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0519" y="1747520"/>
            <a:ext cx="162559" cy="2407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" y="1747520"/>
            <a:ext cx="162560" cy="2407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759" y="1828800"/>
            <a:ext cx="6289038" cy="224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040" y="4318000"/>
            <a:ext cx="6370320" cy="162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040" y="6563359"/>
            <a:ext cx="6370320" cy="162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4359" y="4318000"/>
            <a:ext cx="162560" cy="2407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" y="4318000"/>
            <a:ext cx="162560" cy="2407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759" y="4399279"/>
            <a:ext cx="6532875" cy="2245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200643"/>
            <a:ext cx="3313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295" dirty="0"/>
              <a:t> </a:t>
            </a:r>
            <a:r>
              <a:rPr spc="100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38" y="982970"/>
            <a:ext cx="8932545" cy="972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100800"/>
              </a:lnSpc>
              <a:spcBef>
                <a:spcPts val="110"/>
              </a:spcBef>
            </a:pP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Simple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assigments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make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copies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(same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semantics </a:t>
            </a:r>
            <a:r>
              <a:rPr sz="2050" b="1" spc="-90" dirty="0">
                <a:solidFill>
                  <a:srgbClr val="EDEDED"/>
                </a:solidFill>
                <a:latin typeface="Arial"/>
                <a:cs typeface="Arial"/>
              </a:rPr>
              <a:t>as 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Python).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Slicing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operations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make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copies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either;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they </a:t>
            </a: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return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views 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original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array.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" y="5036807"/>
            <a:ext cx="9001760" cy="993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4099"/>
              </a:lnSpc>
              <a:spcBef>
                <a:spcPts val="30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Array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views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contain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pointer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original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data,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but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have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different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or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stride 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values. 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Views always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have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flags.owndata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equal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 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False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0218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9174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2021839"/>
            <a:ext cx="101600" cy="294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2021839"/>
            <a:ext cx="101600" cy="294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2072639"/>
            <a:ext cx="8168640" cy="26720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598614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: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b[:] =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15696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b.flags.owndata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79" y="718807"/>
            <a:ext cx="4236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What </a:t>
            </a:r>
            <a:r>
              <a:rPr spc="-95" dirty="0"/>
              <a:t>is</a:t>
            </a:r>
            <a:r>
              <a:rPr spc="-625" dirty="0"/>
              <a:t> </a:t>
            </a:r>
            <a:r>
              <a:rPr spc="155" dirty="0"/>
              <a:t>NumPy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9" y="482365"/>
            <a:ext cx="8879840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960"/>
              </a:spcBef>
            </a:pPr>
            <a:r>
              <a:rPr spc="25" dirty="0"/>
              <a:t>Universal </a:t>
            </a:r>
            <a:r>
              <a:rPr spc="35" dirty="0"/>
              <a:t>Functions</a:t>
            </a:r>
            <a:r>
              <a:rPr spc="-380" dirty="0"/>
              <a:t> </a:t>
            </a:r>
            <a:r>
              <a:rPr spc="35" dirty="0"/>
              <a:t>(ufuncs)</a:t>
            </a:r>
          </a:p>
          <a:p>
            <a:pPr marL="12065" marR="5080" algn="ctr">
              <a:lnSpc>
                <a:spcPct val="100800"/>
              </a:lnSpc>
              <a:spcBef>
                <a:spcPts val="890"/>
              </a:spcBef>
            </a:pPr>
            <a:r>
              <a:rPr sz="2050" spc="10" dirty="0"/>
              <a:t>NumPy </a:t>
            </a:r>
            <a:r>
              <a:rPr sz="2050" spc="-40" dirty="0"/>
              <a:t>ufuncs </a:t>
            </a:r>
            <a:r>
              <a:rPr sz="2050" spc="25" dirty="0"/>
              <a:t>are </a:t>
            </a:r>
            <a:r>
              <a:rPr sz="2050" spc="-20" dirty="0"/>
              <a:t>functions </a:t>
            </a:r>
            <a:r>
              <a:rPr sz="2050" spc="20" dirty="0"/>
              <a:t>that </a:t>
            </a:r>
            <a:r>
              <a:rPr sz="2050" spc="30" dirty="0"/>
              <a:t>operate </a:t>
            </a:r>
            <a:r>
              <a:rPr sz="2050" spc="5" dirty="0"/>
              <a:t>element-wise </a:t>
            </a:r>
            <a:r>
              <a:rPr sz="2050" spc="20" dirty="0"/>
              <a:t>on </a:t>
            </a:r>
            <a:r>
              <a:rPr sz="2050" spc="25" dirty="0"/>
              <a:t>one </a:t>
            </a:r>
            <a:r>
              <a:rPr sz="2050" spc="35" dirty="0"/>
              <a:t>or</a:t>
            </a:r>
            <a:r>
              <a:rPr sz="2050" spc="-90" dirty="0"/>
              <a:t> </a:t>
            </a:r>
            <a:r>
              <a:rPr sz="2050" spc="55" dirty="0"/>
              <a:t>more  </a:t>
            </a:r>
            <a:r>
              <a:rPr sz="2050" spc="-25" dirty="0"/>
              <a:t>arrays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529080" y="2275839"/>
            <a:ext cx="69900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080" y="5303520"/>
            <a:ext cx="69900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59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6519" y="2275839"/>
            <a:ext cx="162560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2357120"/>
            <a:ext cx="7152635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538" y="5636247"/>
            <a:ext cx="80086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ufuncs dispatch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optimized </a:t>
            </a:r>
            <a:r>
              <a:rPr sz="2050" b="1" spc="-170" dirty="0">
                <a:solidFill>
                  <a:srgbClr val="EDEDED"/>
                </a:solidFill>
                <a:latin typeface="Arial"/>
                <a:cs typeface="Arial"/>
              </a:rPr>
              <a:t>C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inner-loops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based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on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array</a:t>
            </a:r>
            <a:r>
              <a:rPr sz="2050" b="1" spc="-28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dtype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749283"/>
            <a:ext cx="656145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110" dirty="0"/>
              <a:t>NumPy</a:t>
            </a:r>
            <a:r>
              <a:rPr sz="3250" spc="-210" dirty="0"/>
              <a:t> </a:t>
            </a:r>
            <a:r>
              <a:rPr sz="3250" spc="-20" dirty="0"/>
              <a:t>has</a:t>
            </a:r>
            <a:r>
              <a:rPr sz="3250" spc="-225" dirty="0"/>
              <a:t> </a:t>
            </a:r>
            <a:r>
              <a:rPr sz="3250" spc="95" dirty="0"/>
              <a:t>many</a:t>
            </a:r>
            <a:r>
              <a:rPr sz="3250" spc="-204" dirty="0"/>
              <a:t> </a:t>
            </a:r>
            <a:r>
              <a:rPr sz="3250" spc="105" dirty="0"/>
              <a:t>built-in</a:t>
            </a:r>
            <a:r>
              <a:rPr sz="3250" spc="-215" dirty="0"/>
              <a:t> </a:t>
            </a:r>
            <a:r>
              <a:rPr sz="3250" spc="10" dirty="0"/>
              <a:t>ufuncs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487680" y="16814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" y="218947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" y="269747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354075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" y="4048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80" y="4556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058" y="1541767"/>
            <a:ext cx="8298815" cy="321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5" dirty="0">
                <a:solidFill>
                  <a:srgbClr val="AAAAED"/>
                </a:solidFill>
                <a:latin typeface="Arial"/>
                <a:cs typeface="Arial"/>
              </a:rPr>
              <a:t>comparison: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&lt;, &lt;=, ==, !=, &gt;=,</a:t>
            </a:r>
            <a:r>
              <a:rPr sz="2050" b="1" spc="2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5" dirty="0">
                <a:solidFill>
                  <a:srgbClr val="AAAAED"/>
                </a:solidFill>
                <a:latin typeface="Arial"/>
                <a:cs typeface="Arial"/>
              </a:rPr>
              <a:t>arithmetic: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+, -, *, /, reciprocal,</a:t>
            </a:r>
            <a:r>
              <a:rPr sz="2050" b="1" spc="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square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b="1" dirty="0">
                <a:solidFill>
                  <a:srgbClr val="AAAAED"/>
                </a:solidFill>
                <a:latin typeface="Arial"/>
                <a:cs typeface="Arial"/>
              </a:rPr>
              <a:t>exponential: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exp, expm1, exp2, log, log10, log1p, log2,  power,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sqrt</a:t>
            </a:r>
            <a:endParaRPr sz="2050">
              <a:latin typeface="Courier New"/>
              <a:cs typeface="Courier New"/>
            </a:endParaRPr>
          </a:p>
          <a:p>
            <a:pPr marL="12700" marR="168275">
              <a:lnSpc>
                <a:spcPct val="162600"/>
              </a:lnSpc>
            </a:pPr>
            <a:r>
              <a:rPr sz="2050" b="1" spc="-5" dirty="0">
                <a:solidFill>
                  <a:srgbClr val="AAAAED"/>
                </a:solidFill>
                <a:latin typeface="Arial"/>
                <a:cs typeface="Arial"/>
              </a:rPr>
              <a:t>trigonometric: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sin, cos, tan, acsin, arccos, atctan  </a:t>
            </a:r>
            <a:r>
              <a:rPr sz="2050" b="1" spc="-20" dirty="0">
                <a:solidFill>
                  <a:srgbClr val="AAAAED"/>
                </a:solidFill>
                <a:latin typeface="Arial"/>
                <a:cs typeface="Arial"/>
              </a:rPr>
              <a:t>hyperbolic: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sinh, cosh, tanh, acsinh, arccosh, atctanh  </a:t>
            </a:r>
            <a:r>
              <a:rPr sz="2050" b="1" spc="-20" dirty="0">
                <a:solidFill>
                  <a:srgbClr val="AAAAED"/>
                </a:solidFill>
                <a:latin typeface="Arial"/>
                <a:cs typeface="Arial"/>
              </a:rPr>
              <a:t>bitwise </a:t>
            </a:r>
            <a:r>
              <a:rPr sz="2050" b="1" spc="-10" dirty="0">
                <a:solidFill>
                  <a:srgbClr val="AAAAED"/>
                </a:solidFill>
                <a:latin typeface="Arial"/>
                <a:cs typeface="Arial"/>
              </a:rPr>
              <a:t>operations: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&amp;, |, ~, ^, left_shift,</a:t>
            </a:r>
            <a:r>
              <a:rPr sz="2050" b="1" spc="9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right_shift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" y="50647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" y="5572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" y="60807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3827" y="59410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sinc,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961" y="59410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sign,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058" y="4925047"/>
            <a:ext cx="6396990" cy="1694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60" dirty="0">
                <a:solidFill>
                  <a:srgbClr val="AAAAED"/>
                </a:solidFill>
                <a:latin typeface="Arial"/>
                <a:cs typeface="Arial"/>
              </a:rPr>
              <a:t>logical </a:t>
            </a:r>
            <a:r>
              <a:rPr sz="2050" b="1" spc="-10" dirty="0">
                <a:solidFill>
                  <a:srgbClr val="AAAAED"/>
                </a:solidFill>
                <a:latin typeface="Arial"/>
                <a:cs typeface="Arial"/>
              </a:rPr>
              <a:t>operations: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and, logical_xor, not,</a:t>
            </a:r>
            <a:r>
              <a:rPr sz="2050" b="1" spc="13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or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25" dirty="0">
                <a:solidFill>
                  <a:srgbClr val="AAAAED"/>
                </a:solidFill>
                <a:latin typeface="Arial"/>
                <a:cs typeface="Arial"/>
              </a:rPr>
              <a:t>predicates: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isfinite, isinf, isnan,</a:t>
            </a:r>
            <a:r>
              <a:rPr sz="2050" b="1" spc="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signbit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b="1" spc="15" dirty="0">
                <a:solidFill>
                  <a:srgbClr val="AAAAED"/>
                </a:solidFill>
                <a:latin typeface="Arial"/>
                <a:cs typeface="Arial"/>
              </a:rPr>
              <a:t>other: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abs, ceil, floor, mod, modf, round,  trunc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718807"/>
            <a:ext cx="118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</a:t>
            </a:r>
            <a:r>
              <a:rPr spc="25" dirty="0"/>
              <a:t>x</a:t>
            </a:r>
            <a:r>
              <a:rPr spc="-30" dirty="0"/>
              <a:t>i</a:t>
            </a:r>
            <a:r>
              <a:rPr spc="-1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854" y="1929866"/>
            <a:ext cx="8984615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7300"/>
              </a:lnSpc>
              <a:spcBef>
                <a:spcPts val="95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Array </a:t>
            </a:r>
            <a:r>
              <a:rPr sz="2050" b="1" spc="40" dirty="0">
                <a:solidFill>
                  <a:srgbClr val="EDEDED"/>
                </a:solidFill>
                <a:latin typeface="Arial"/>
                <a:cs typeface="Arial"/>
              </a:rPr>
              <a:t>method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reductions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take an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optional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axis</a:t>
            </a:r>
            <a:r>
              <a:rPr sz="2050" b="1" spc="-73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40" dirty="0">
                <a:solidFill>
                  <a:srgbClr val="EDEDED"/>
                </a:solidFill>
                <a:latin typeface="Arial"/>
                <a:cs typeface="Arial"/>
              </a:rPr>
              <a:t>parameter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that </a:t>
            </a:r>
            <a:r>
              <a:rPr sz="2050" b="1" spc="-45" dirty="0">
                <a:solidFill>
                  <a:srgbClr val="EDEDED"/>
                </a:solidFill>
                <a:latin typeface="Arial"/>
                <a:cs typeface="Arial"/>
              </a:rPr>
              <a:t>specifies 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over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which </a:t>
            </a: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axes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reduce</a:t>
            </a:r>
            <a:endParaRPr sz="205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66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axis=None</a:t>
            </a:r>
            <a:r>
              <a:rPr sz="2050" b="1" spc="-70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reduces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single 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scalar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0" y="3810000"/>
            <a:ext cx="64312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0" y="5943600"/>
            <a:ext cx="64312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3810000"/>
            <a:ext cx="162559" cy="229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4360" y="3810000"/>
            <a:ext cx="162560" cy="2296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5639" y="3891279"/>
            <a:ext cx="6593836" cy="2133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680" y="3840479"/>
            <a:ext cx="112775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680" y="5303520"/>
            <a:ext cx="112775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2439" y="3840479"/>
            <a:ext cx="101600" cy="1564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080" y="3840479"/>
            <a:ext cx="101600" cy="1564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880" y="4064000"/>
            <a:ext cx="122936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640" marR="7112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7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a.sum  ()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105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793" y="241285"/>
            <a:ext cx="314071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Courier New"/>
                <a:cs typeface="Courier New"/>
              </a:rPr>
              <a:t>axis=None</a:t>
            </a:r>
            <a:r>
              <a:rPr sz="2050" spc="-670" dirty="0">
                <a:latin typeface="Courier New"/>
                <a:cs typeface="Courier New"/>
              </a:rPr>
              <a:t> </a:t>
            </a:r>
            <a:r>
              <a:rPr sz="2050" spc="-85" dirty="0"/>
              <a:t>is </a:t>
            </a:r>
            <a:r>
              <a:rPr sz="2050" spc="25" dirty="0"/>
              <a:t>the </a:t>
            </a:r>
            <a:r>
              <a:rPr sz="2050" spc="20" dirty="0"/>
              <a:t>default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22225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58" y="840731"/>
            <a:ext cx="5324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Courier New"/>
                <a:cs typeface="Courier New"/>
              </a:rPr>
              <a:t>axis=0</a:t>
            </a:r>
            <a:r>
              <a:rPr sz="2050" spc="-735" dirty="0">
                <a:latin typeface="Courier New"/>
                <a:cs typeface="Courier New"/>
              </a:rPr>
              <a:t> </a:t>
            </a:r>
            <a:r>
              <a:rPr sz="2050" spc="-15" dirty="0"/>
              <a:t>reduces </a:t>
            </a:r>
            <a:r>
              <a:rPr sz="2050" spc="10" dirty="0"/>
              <a:t>into </a:t>
            </a:r>
            <a:r>
              <a:rPr sz="2050" spc="25" dirty="0"/>
              <a:t>the zeroth </a:t>
            </a:r>
            <a:r>
              <a:rPr sz="2050" dirty="0"/>
              <a:t>dimension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1249680"/>
            <a:ext cx="53746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3312159"/>
            <a:ext cx="537464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8440" y="1412239"/>
            <a:ext cx="162559" cy="1899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7320" y="4569459"/>
            <a:ext cx="5537204" cy="206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648" y="3830942"/>
            <a:ext cx="49974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axis=1</a:t>
            </a:r>
            <a:r>
              <a:rPr sz="2050" b="1" spc="-77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3075" b="1" spc="-22" baseline="1355" dirty="0">
                <a:solidFill>
                  <a:srgbClr val="EDEDED"/>
                </a:solidFill>
                <a:latin typeface="Arial"/>
                <a:cs typeface="Arial"/>
              </a:rPr>
              <a:t>reduces </a:t>
            </a:r>
            <a:r>
              <a:rPr sz="3075" b="1" spc="15" baseline="1355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3075" b="1" spc="37" baseline="135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3075" b="1" spc="-15" baseline="1355" dirty="0">
                <a:solidFill>
                  <a:srgbClr val="EDEDED"/>
                </a:solidFill>
                <a:latin typeface="Arial"/>
                <a:cs typeface="Arial"/>
              </a:rPr>
              <a:t>first </a:t>
            </a:r>
            <a:r>
              <a:rPr sz="3075" b="1" baseline="1355" dirty="0">
                <a:solidFill>
                  <a:srgbClr val="EDEDED"/>
                </a:solidFill>
                <a:latin typeface="Arial"/>
                <a:cs typeface="Arial"/>
              </a:rPr>
              <a:t>dimension</a:t>
            </a:r>
            <a:endParaRPr sz="3075" baseline="135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5895" y="1130300"/>
            <a:ext cx="5537204" cy="2458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159" y="1503680"/>
            <a:ext cx="2763520" cy="94488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a.sum(axis=</a:t>
            </a:r>
            <a:r>
              <a:rPr sz="1100" b="1" spc="-5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-500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959" y="5303520"/>
            <a:ext cx="266191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7059" y="4932045"/>
            <a:ext cx="2763520" cy="77216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35890" marR="457834" indent="-9525">
              <a:lnSpc>
                <a:spcPct val="137100"/>
              </a:lnSpc>
            </a:pPr>
            <a:r>
              <a:rPr sz="1650" b="1" spc="15" baseline="2525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650" b="1" spc="15" baseline="2525" dirty="0">
                <a:solidFill>
                  <a:srgbClr val="DBDBDB"/>
                </a:solidFill>
                <a:latin typeface="Courier New"/>
                <a:cs typeface="Courier New"/>
              </a:rPr>
              <a:t>]: a.sum(axis= </a:t>
            </a:r>
            <a:r>
              <a:rPr sz="1100" b="1" spc="45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650" b="1" spc="67" baseline="7575" dirty="0">
                <a:solidFill>
                  <a:srgbClr val="DBDBDB"/>
                </a:solidFill>
                <a:latin typeface="Courier New"/>
                <a:cs typeface="Courier New"/>
              </a:rPr>
              <a:t>)  </a:t>
            </a:r>
            <a:r>
              <a:rPr sz="1650" b="1" spc="-37" baseline="505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650" b="1" spc="-37" baseline="-505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650" b="1" spc="-37" baseline="505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650" b="1" spc="-30" baseline="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650" b="1" spc="15" baseline="505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650" b="1" spc="15" baseline="-505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650" b="1" spc="15" baseline="-505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650" b="1" spc="-780" baseline="-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650" b="1" spc="52" baseline="-5050" dirty="0">
                <a:solidFill>
                  <a:srgbClr val="8ACFD3"/>
                </a:solidFill>
                <a:latin typeface="Courier New"/>
                <a:cs typeface="Courier New"/>
              </a:rPr>
              <a:t>35</a:t>
            </a:r>
            <a:r>
              <a:rPr sz="1650" b="1" spc="52" baseline="-7575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650" b="1" spc="-787" baseline="-757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30" dirty="0">
                <a:solidFill>
                  <a:srgbClr val="8ACFD3"/>
                </a:solidFill>
                <a:latin typeface="Courier New"/>
                <a:cs typeface="Courier New"/>
              </a:rPr>
              <a:t>60</a:t>
            </a:r>
            <a:r>
              <a:rPr sz="1650" b="1" spc="44" baseline="505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650" baseline="5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78" y="482365"/>
            <a:ext cx="8950960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9060">
              <a:lnSpc>
                <a:spcPct val="100000"/>
              </a:lnSpc>
              <a:spcBef>
                <a:spcPts val="1960"/>
              </a:spcBef>
            </a:pPr>
            <a:r>
              <a:rPr spc="65" dirty="0"/>
              <a:t>Broadcasting</a:t>
            </a:r>
          </a:p>
          <a:p>
            <a:pPr marL="12700" marR="5080" algn="ctr">
              <a:lnSpc>
                <a:spcPct val="100800"/>
              </a:lnSpc>
              <a:spcBef>
                <a:spcPts val="890"/>
              </a:spcBef>
            </a:pPr>
            <a:r>
              <a:rPr sz="2050" spc="-165" dirty="0"/>
              <a:t>A </a:t>
            </a:r>
            <a:r>
              <a:rPr sz="2050" spc="-20" dirty="0"/>
              <a:t>key </a:t>
            </a:r>
            <a:r>
              <a:rPr sz="2050" spc="30" dirty="0"/>
              <a:t>feature </a:t>
            </a:r>
            <a:r>
              <a:rPr sz="2050" spc="20" dirty="0"/>
              <a:t>of </a:t>
            </a:r>
            <a:r>
              <a:rPr sz="2050" spc="10" dirty="0"/>
              <a:t>NumPy </a:t>
            </a:r>
            <a:r>
              <a:rPr sz="2050" spc="-85" dirty="0"/>
              <a:t>is </a:t>
            </a:r>
            <a:r>
              <a:rPr sz="2050" spc="-35" dirty="0"/>
              <a:t>broadcasting, </a:t>
            </a:r>
            <a:r>
              <a:rPr sz="2050" spc="35" dirty="0"/>
              <a:t>where </a:t>
            </a:r>
            <a:r>
              <a:rPr sz="2050" spc="-25" dirty="0"/>
              <a:t>arrays </a:t>
            </a:r>
            <a:r>
              <a:rPr sz="2050" spc="10" dirty="0"/>
              <a:t>with </a:t>
            </a:r>
            <a:r>
              <a:rPr sz="2050" spc="25" dirty="0"/>
              <a:t>different, </a:t>
            </a:r>
            <a:r>
              <a:rPr sz="2050" spc="30" dirty="0"/>
              <a:t>but  </a:t>
            </a:r>
            <a:r>
              <a:rPr sz="2050" dirty="0"/>
              <a:t>compatible </a:t>
            </a:r>
            <a:r>
              <a:rPr sz="2050" spc="-45" dirty="0"/>
              <a:t>shapes </a:t>
            </a:r>
            <a:r>
              <a:rPr sz="2050" spc="-65" dirty="0"/>
              <a:t>can </a:t>
            </a:r>
            <a:r>
              <a:rPr sz="2050" spc="25" dirty="0"/>
              <a:t>be </a:t>
            </a:r>
            <a:r>
              <a:rPr sz="2050" spc="-20" dirty="0"/>
              <a:t>used </a:t>
            </a:r>
            <a:r>
              <a:rPr sz="2050" spc="-90" dirty="0"/>
              <a:t>as </a:t>
            </a:r>
            <a:r>
              <a:rPr sz="2050" dirty="0"/>
              <a:t>arguments </a:t>
            </a:r>
            <a:r>
              <a:rPr sz="2050" spc="20" dirty="0"/>
              <a:t>to</a:t>
            </a:r>
            <a:r>
              <a:rPr sz="2050" spc="90" dirty="0"/>
              <a:t> </a:t>
            </a:r>
            <a:r>
              <a:rPr sz="2050" spc="-40" dirty="0"/>
              <a:t>ufuncs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468119" y="2275839"/>
            <a:ext cx="71221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8119" y="5303520"/>
            <a:ext cx="71221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0280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560" y="2275839"/>
            <a:ext cx="162559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6839" y="2357120"/>
            <a:ext cx="7284717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33" y="5636247"/>
            <a:ext cx="8499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this 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case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-65" dirty="0">
                <a:solidFill>
                  <a:srgbClr val="EDEDED"/>
                </a:solidFill>
                <a:latin typeface="Arial"/>
                <a:cs typeface="Arial"/>
              </a:rPr>
              <a:t>scalar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broadcast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with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(5,</a:t>
            </a:r>
            <a:r>
              <a:rPr sz="2050" b="1" spc="27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57" y="830568"/>
            <a:ext cx="81292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65" dirty="0"/>
              <a:t>A </a:t>
            </a:r>
            <a:r>
              <a:rPr sz="2050" spc="-50" dirty="0"/>
              <a:t>slightly </a:t>
            </a:r>
            <a:r>
              <a:rPr sz="2050" spc="55" dirty="0"/>
              <a:t>more </a:t>
            </a:r>
            <a:r>
              <a:rPr sz="2050" spc="-15" dirty="0"/>
              <a:t>involved </a:t>
            </a:r>
            <a:r>
              <a:rPr sz="2050" spc="-30" dirty="0"/>
              <a:t>broadcasting </a:t>
            </a:r>
            <a:r>
              <a:rPr sz="2050" spc="20" dirty="0"/>
              <a:t>example </a:t>
            </a:r>
            <a:r>
              <a:rPr sz="2050" spc="5" dirty="0"/>
              <a:t>in </a:t>
            </a:r>
            <a:r>
              <a:rPr sz="2050" spc="10" dirty="0"/>
              <a:t>two</a:t>
            </a:r>
            <a:r>
              <a:rPr sz="2050" spc="160" dirty="0"/>
              <a:t> </a:t>
            </a:r>
            <a:r>
              <a:rPr sz="2050" spc="-15" dirty="0"/>
              <a:t>dimensions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1691639" y="1290319"/>
            <a:ext cx="66649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5069840"/>
            <a:ext cx="6664959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0" y="1290319"/>
            <a:ext cx="162559" cy="394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080" y="1290319"/>
            <a:ext cx="162560" cy="3942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0360" y="1371600"/>
            <a:ext cx="6827521" cy="3779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3493" y="5402567"/>
            <a:ext cx="34067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0" dirty="0">
                <a:solidFill>
                  <a:srgbClr val="EDEDED"/>
                </a:solidFill>
                <a:latin typeface="Arial"/>
                <a:cs typeface="Arial"/>
              </a:rPr>
              <a:t>Here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(3,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3345" y="5384279"/>
            <a:ext cx="4716145" cy="6959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1)</a:t>
            </a:r>
            <a:r>
              <a:rPr sz="2050" b="1" spc="-70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broadcast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array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with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endParaRPr sz="205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(3,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2)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860" y="749292"/>
            <a:ext cx="39204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25" dirty="0"/>
              <a:t>Broadcasting</a:t>
            </a:r>
            <a:r>
              <a:rPr sz="3250" spc="-245" dirty="0"/>
              <a:t> </a:t>
            </a:r>
            <a:r>
              <a:rPr sz="3250" spc="-10" dirty="0"/>
              <a:t>Rules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064258" y="1369047"/>
            <a:ext cx="7921625" cy="1409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11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 </a:t>
            </a:r>
            <a:r>
              <a:rPr sz="2050" b="1" spc="45" dirty="0">
                <a:solidFill>
                  <a:srgbClr val="EDEDED"/>
                </a:solidFill>
                <a:latin typeface="Arial"/>
                <a:cs typeface="Arial"/>
              </a:rPr>
              <a:t>order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operation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broadcast,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size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all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trailing 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dimensions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both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must</a:t>
            </a:r>
            <a:r>
              <a:rPr sz="2050" b="1" spc="-12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either: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tabLst>
                <a:tab pos="1332865" algn="l"/>
                <a:tab pos="1911985" algn="l"/>
              </a:tabLst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75" dirty="0">
                <a:solidFill>
                  <a:srgbClr val="EDEDED"/>
                </a:solidFill>
                <a:latin typeface="Arial"/>
                <a:cs typeface="Arial"/>
              </a:rPr>
              <a:t>equal	</a:t>
            </a:r>
            <a:r>
              <a:rPr sz="2050" b="1" spc="-95" dirty="0">
                <a:solidFill>
                  <a:srgbClr val="EDEDED"/>
                </a:solidFill>
                <a:latin typeface="Arial"/>
                <a:cs typeface="Arial"/>
              </a:rPr>
              <a:t>OR	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70" dirty="0">
                <a:solidFill>
                  <a:srgbClr val="EDEDED"/>
                </a:solidFill>
                <a:latin typeface="Arial"/>
                <a:cs typeface="Arial"/>
              </a:rPr>
              <a:t>one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20040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0741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3200400"/>
            <a:ext cx="8270240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502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4155440"/>
            <a:ext cx="8270240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78557" y="3278227"/>
          <a:ext cx="4692013" cy="268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06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(1d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755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55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00"/>
                        </a:lnSpc>
                      </a:pPr>
                      <a:r>
                        <a:rPr sz="1850" b="1" spc="-10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00"/>
                        </a:lnSpc>
                      </a:pPr>
                      <a:r>
                        <a:rPr sz="1850" b="1" dirty="0">
                          <a:solidFill>
                            <a:srgbClr val="EDEDE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E0E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90600" y="59842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5110479"/>
            <a:ext cx="101600" cy="92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5110479"/>
            <a:ext cx="101600" cy="92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660" y="749283"/>
            <a:ext cx="55968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30" dirty="0"/>
              <a:t>Square</a:t>
            </a:r>
            <a:r>
              <a:rPr sz="3250" spc="-220" dirty="0"/>
              <a:t> </a:t>
            </a:r>
            <a:r>
              <a:rPr sz="3250" spc="100" dirty="0"/>
              <a:t>Peg</a:t>
            </a:r>
            <a:r>
              <a:rPr sz="3250" spc="-225" dirty="0"/>
              <a:t> </a:t>
            </a:r>
            <a:r>
              <a:rPr sz="3250" spc="40" dirty="0"/>
              <a:t>in</a:t>
            </a:r>
            <a:r>
              <a:rPr sz="3250" spc="-210" dirty="0"/>
              <a:t> </a:t>
            </a:r>
            <a:r>
              <a:rPr sz="3250" spc="140" dirty="0"/>
              <a:t>a</a:t>
            </a:r>
            <a:r>
              <a:rPr sz="3250" spc="-225" dirty="0"/>
              <a:t> </a:t>
            </a:r>
            <a:r>
              <a:rPr sz="3250" spc="55" dirty="0"/>
              <a:t>Round</a:t>
            </a:r>
            <a:r>
              <a:rPr sz="3250" spc="-220" dirty="0"/>
              <a:t> </a:t>
            </a:r>
            <a:r>
              <a:rPr sz="3250" spc="85" dirty="0"/>
              <a:t>Hole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120010" y="1369047"/>
            <a:ext cx="78041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If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the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dimensions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do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not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match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up,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np.newaxis</a:t>
            </a:r>
            <a:r>
              <a:rPr sz="2050" b="1" spc="-78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useful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7983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5557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798320"/>
            <a:ext cx="10160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798320"/>
            <a:ext cx="1016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849120"/>
            <a:ext cx="8168640" cy="3535679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[16]: a = np.arange(6).reshape((2,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3))</a:t>
            </a:r>
            <a:endParaRPr sz="1100">
              <a:latin typeface="Courier New"/>
              <a:cs typeface="Courier New"/>
            </a:endParaRPr>
          </a:p>
          <a:p>
            <a:pPr marL="40005" marR="538861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[17]: b = np.array([10,</a:t>
            </a:r>
            <a:r>
              <a:rPr sz="1100" b="1" spc="-4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100])  In [18]: a *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---------------------------------------------------------------------------</a:t>
            </a:r>
            <a:endParaRPr sz="1100">
              <a:latin typeface="Courier New"/>
              <a:cs typeface="Courier New"/>
            </a:endParaRPr>
          </a:p>
          <a:p>
            <a:pPr marL="125730" marR="1718310" indent="-85725">
              <a:lnSpc>
                <a:spcPct val="103000"/>
              </a:lnSpc>
              <a:tabLst>
                <a:tab pos="362521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ValueError	Traceback (most recent call</a:t>
            </a:r>
            <a:r>
              <a:rPr sz="1100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last)  in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----&gt; 1 a *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 marR="180340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ValueError: operands could not be broadcast together with shapes (2,3) (2)  In [19]: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b[:,np.newaxis].shape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Out[19]: (2,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1)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581533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[20]: a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*b[:,np.newaxis]  Out[20]: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894080" algn="l"/>
                <a:tab pos="1235075" algn="l"/>
                <a:tab pos="166179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	0,	10,	20],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[300, 400,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500]])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718807"/>
            <a:ext cx="410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295" dirty="0"/>
              <a:t> </a:t>
            </a:r>
            <a:r>
              <a:rPr spc="16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" y="181356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119" y="2128520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6200" y="1988807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a.all()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" y="263652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119" y="2951479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58" y="1673847"/>
            <a:ext cx="1797685" cy="148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Predicates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a.any(),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Reductions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a.mean(),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722" y="2811767"/>
            <a:ext cx="36715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a.argmin(),</a:t>
            </a:r>
            <a:r>
              <a:rPr sz="2050" b="1" spc="-2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a.argmax(),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9260" y="2811767"/>
            <a:ext cx="16109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a.trace(),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767" y="3147060"/>
            <a:ext cx="176974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a.cumprod()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" y="3794759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119" y="4109720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058" y="3147060"/>
            <a:ext cx="2273300" cy="1165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a.cumsum(),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Manipulation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a.argsort(),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0290" y="3970007"/>
            <a:ext cx="47815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a.transpose(),</a:t>
            </a:r>
            <a:r>
              <a:rPr sz="2050" b="1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a.reshape(...),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498" y="4305287"/>
            <a:ext cx="55740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a.ravel(), a.fill(...),</a:t>
            </a:r>
            <a:r>
              <a:rPr sz="2050" b="1" spc="1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a.clip(...)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" y="49530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119" y="52679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4058" y="4813287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Complex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Numbers</a:t>
            </a:r>
            <a:endParaRPr sz="205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a.real,</a:t>
            </a:r>
            <a:r>
              <a:rPr sz="2050" b="1" spc="-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a.imag,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5857" y="5128247"/>
            <a:ext cx="1294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a.conj()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" y="60451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6319" y="91948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19" y="1234439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19" y="15494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319" y="1864360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258" y="464809"/>
            <a:ext cx="8439785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8140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Python </a:t>
            </a:r>
            <a:r>
              <a:rPr sz="2050" b="1" spc="-170" dirty="0">
                <a:solidFill>
                  <a:srgbClr val="EDEDED"/>
                </a:solidFill>
                <a:latin typeface="Arial"/>
                <a:cs typeface="Arial"/>
              </a:rPr>
              <a:t>C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extension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library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for 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array-oriented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computing 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Efficient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In-memory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-35" dirty="0">
                <a:solidFill>
                  <a:srgbClr val="EDEDED"/>
                </a:solidFill>
                <a:latin typeface="Arial"/>
                <a:cs typeface="Arial"/>
              </a:rPr>
              <a:t>Contiguous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(or </a:t>
            </a:r>
            <a:r>
              <a:rPr sz="2050" b="1" spc="-15" dirty="0">
                <a:solidFill>
                  <a:srgbClr val="EDEDED"/>
                </a:solidFill>
                <a:latin typeface="Arial"/>
                <a:cs typeface="Arial"/>
              </a:rPr>
              <a:t>Strided)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Homogeneous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(but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types </a:t>
            </a:r>
            <a:r>
              <a:rPr sz="2050" b="1" spc="-60" dirty="0">
                <a:solidFill>
                  <a:srgbClr val="EDEDED"/>
                </a:solidFill>
                <a:latin typeface="Arial"/>
                <a:cs typeface="Arial"/>
              </a:rPr>
              <a:t>can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</a:t>
            </a:r>
            <a:r>
              <a:rPr sz="2050" b="1" spc="-4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rgbClr val="EDEDED"/>
                </a:solidFill>
                <a:latin typeface="Arial"/>
                <a:cs typeface="Arial"/>
              </a:rPr>
              <a:t>algebraic)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1239" y="2103120"/>
            <a:ext cx="7274559" cy="1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239" y="3942079"/>
            <a:ext cx="7274559" cy="162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5800" y="2103120"/>
            <a:ext cx="162559" cy="200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" y="2103120"/>
            <a:ext cx="162559" cy="2001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960" y="2184400"/>
            <a:ext cx="7437122" cy="1838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880" y="457707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319" y="48920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6319" y="52070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6319" y="552195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319" y="583692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7258" y="4437367"/>
            <a:ext cx="4662170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8140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85" dirty="0">
                <a:solidFill>
                  <a:srgbClr val="EDEDED"/>
                </a:solidFill>
                <a:latin typeface="Arial"/>
                <a:cs typeface="Arial"/>
              </a:rPr>
              <a:t>is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suited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many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applications 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Image</a:t>
            </a: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processing</a:t>
            </a:r>
            <a:endParaRPr sz="2050">
              <a:latin typeface="Arial"/>
              <a:cs typeface="Arial"/>
            </a:endParaRPr>
          </a:p>
          <a:p>
            <a:pPr marL="358140" marR="2159000">
              <a:lnSpc>
                <a:spcPct val="100800"/>
              </a:lnSpc>
            </a:pPr>
            <a:r>
              <a:rPr sz="2050" b="1" spc="-75" dirty="0">
                <a:solidFill>
                  <a:srgbClr val="EDEDED"/>
                </a:solidFill>
                <a:latin typeface="Arial"/>
                <a:cs typeface="Arial"/>
              </a:rPr>
              <a:t>Signal </a:t>
            </a:r>
            <a:r>
              <a:rPr sz="2050" b="1" spc="-50" dirty="0">
                <a:solidFill>
                  <a:srgbClr val="EDEDED"/>
                </a:solidFill>
                <a:latin typeface="Arial"/>
                <a:cs typeface="Arial"/>
              </a:rPr>
              <a:t>processing 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Linear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EDEDED"/>
                </a:solidFill>
                <a:latin typeface="Arial"/>
                <a:cs typeface="Arial"/>
              </a:rPr>
              <a:t>algebra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-165" dirty="0">
                <a:solidFill>
                  <a:srgbClr val="EDEDED"/>
                </a:solidFill>
                <a:latin typeface="Arial"/>
                <a:cs typeface="Arial"/>
              </a:rPr>
              <a:t>A 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plethora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of</a:t>
            </a:r>
            <a:r>
              <a:rPr sz="2050" b="1" spc="3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others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539" y="718807"/>
            <a:ext cx="420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Fancy</a:t>
            </a:r>
            <a:r>
              <a:rPr spc="-250" dirty="0"/>
              <a:t> </a:t>
            </a:r>
            <a:r>
              <a:rPr spc="10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339" y="1501139"/>
            <a:ext cx="66433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NumPy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 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may </a:t>
            </a:r>
            <a:r>
              <a:rPr sz="2050" b="1" spc="25" dirty="0">
                <a:solidFill>
                  <a:srgbClr val="EDEDED"/>
                </a:solidFill>
                <a:latin typeface="Arial"/>
                <a:cs typeface="Arial"/>
              </a:rPr>
              <a:t>be 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used </a:t>
            </a:r>
            <a:r>
              <a:rPr sz="2050" b="1" spc="20" dirty="0">
                <a:solidFill>
                  <a:srgbClr val="EDEDED"/>
                </a:solidFill>
                <a:latin typeface="Arial"/>
                <a:cs typeface="Arial"/>
              </a:rPr>
              <a:t>to </a:t>
            </a: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index </a:t>
            </a:r>
            <a:r>
              <a:rPr sz="2050" b="1" spc="10" dirty="0">
                <a:solidFill>
                  <a:srgbClr val="EDEDED"/>
                </a:solidFill>
                <a:latin typeface="Arial"/>
                <a:cs typeface="Arial"/>
              </a:rPr>
              <a:t>into </a:t>
            </a:r>
            <a:r>
              <a:rPr sz="2050" b="1" spc="35" dirty="0">
                <a:solidFill>
                  <a:srgbClr val="EDEDED"/>
                </a:solidFill>
                <a:latin typeface="Arial"/>
                <a:cs typeface="Arial"/>
              </a:rPr>
              <a:t>other</a:t>
            </a:r>
            <a:r>
              <a:rPr sz="2050" b="1" spc="-2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EDEDED"/>
                </a:solidFill>
                <a:latin typeface="Arial"/>
                <a:cs typeface="Arial"/>
              </a:rPr>
              <a:t>arrays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978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910079"/>
            <a:ext cx="101600" cy="311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910079"/>
            <a:ext cx="101600" cy="311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960879"/>
            <a:ext cx="8168640" cy="284480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005" marR="4705985">
              <a:lnSpc>
                <a:spcPct val="206100"/>
              </a:lnSpc>
              <a:spcBef>
                <a:spcPts val="219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149985" algn="l"/>
                <a:tab pos="1491615" algn="l"/>
                <a:tab pos="1832610" algn="l"/>
                <a:tab pos="217424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552450" algn="l"/>
                <a:tab pos="894080" algn="l"/>
                <a:tab pos="1235075" algn="l"/>
                <a:tab pos="157670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i = np.array([[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j = np.array([[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925309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a[i,j]  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14998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180" y="830580"/>
            <a:ext cx="74263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5" dirty="0"/>
              <a:t>Boolean </a:t>
            </a:r>
            <a:r>
              <a:rPr sz="2050" spc="-25" dirty="0"/>
              <a:t>arrays </a:t>
            </a:r>
            <a:r>
              <a:rPr sz="2050" spc="-60" dirty="0"/>
              <a:t>can </a:t>
            </a:r>
            <a:r>
              <a:rPr sz="2050" spc="-55" dirty="0"/>
              <a:t>also </a:t>
            </a:r>
            <a:r>
              <a:rPr sz="2050" spc="25" dirty="0"/>
              <a:t>be </a:t>
            </a:r>
            <a:r>
              <a:rPr sz="2050" spc="-20" dirty="0"/>
              <a:t>used </a:t>
            </a:r>
            <a:r>
              <a:rPr sz="2050" spc="-90" dirty="0"/>
              <a:t>as </a:t>
            </a:r>
            <a:r>
              <a:rPr sz="2050" spc="-40" dirty="0"/>
              <a:t>indices </a:t>
            </a:r>
            <a:r>
              <a:rPr sz="2050" spc="10" dirty="0"/>
              <a:t>into </a:t>
            </a:r>
            <a:r>
              <a:rPr sz="2050" spc="35" dirty="0"/>
              <a:t>other</a:t>
            </a:r>
            <a:r>
              <a:rPr sz="2050" spc="170" dirty="0"/>
              <a:t> </a:t>
            </a:r>
            <a:r>
              <a:rPr sz="2050" spc="-25" dirty="0"/>
              <a:t>arrays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8260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239519"/>
            <a:ext cx="101600" cy="3637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239519"/>
            <a:ext cx="101600" cy="3637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800" y="1290319"/>
            <a:ext cx="8168640" cy="3362960"/>
          </a:xfrm>
          <a:custGeom>
            <a:avLst/>
            <a:gdLst/>
            <a:ahLst/>
            <a:cxnLst/>
            <a:rect l="l" t="t" r="r" b="b"/>
            <a:pathLst>
              <a:path w="8168640" h="3362960">
                <a:moveTo>
                  <a:pt x="0" y="0"/>
                </a:moveTo>
                <a:lnTo>
                  <a:pt x="8168640" y="0"/>
                </a:lnTo>
                <a:lnTo>
                  <a:pt x="8168640" y="3362959"/>
                </a:lnTo>
                <a:lnTo>
                  <a:pt x="0" y="336295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438" y="1480819"/>
            <a:ext cx="3427095" cy="2268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np.arange(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109345" algn="l"/>
                <a:tab pos="1450975" algn="l"/>
                <a:tab pos="1791970" algn="l"/>
                <a:tab pos="213360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511809" algn="l"/>
                <a:tab pos="853440" algn="l"/>
                <a:tab pos="1194435" algn="l"/>
                <a:tab pos="153606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 (a %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==</a:t>
            </a:r>
            <a:r>
              <a:rPr sz="1100" b="1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438" y="3726179"/>
            <a:ext cx="24028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6771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6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1179" y="3553459"/>
            <a:ext cx="1122680" cy="368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3000"/>
              </a:lnSpc>
              <a:spcBef>
                <a:spcPts val="80"/>
              </a:spcBef>
            </a:pP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 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438" y="3898900"/>
            <a:ext cx="4195445" cy="714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65250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]],</a:t>
            </a:r>
            <a:r>
              <a:rPr sz="1100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dtype=bool)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a[b]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706880" algn="l"/>
                <a:tab pos="2048510" algn="l"/>
                <a:tab pos="2389505" algn="l"/>
              </a:tabLst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100" b="1" spc="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	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718794"/>
            <a:ext cx="489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NumPy</a:t>
            </a:r>
            <a:r>
              <a:rPr spc="-290" dirty="0"/>
              <a:t> </a:t>
            </a:r>
            <a:r>
              <a:rPr spc="4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803387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439" y="2118347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1313" y="19786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load,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2447" y="1978647"/>
            <a:ext cx="1294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loadtxt,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9149" y="1978647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save,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0284" y="1978647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savetxt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2616187"/>
            <a:ext cx="101600" cy="10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7439" y="2931147"/>
            <a:ext cx="101600" cy="101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378" y="1663674"/>
            <a:ext cx="3858895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Data</a:t>
            </a:r>
            <a:r>
              <a:rPr sz="2050" b="1" spc="-5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80" dirty="0">
                <a:solidFill>
                  <a:srgbClr val="EDEDED"/>
                </a:solidFill>
                <a:latin typeface="Arial"/>
                <a:cs typeface="Arial"/>
              </a:rPr>
              <a:t>I/O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fromfile,</a:t>
            </a:r>
            <a:r>
              <a:rPr sz="2050" b="1" spc="-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genfromtxt,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50" b="1" spc="5" dirty="0">
                <a:solidFill>
                  <a:srgbClr val="EDEDED"/>
                </a:solidFill>
                <a:latin typeface="Arial"/>
                <a:cs typeface="Arial"/>
              </a:rPr>
              <a:t>Mesh</a:t>
            </a:r>
            <a:r>
              <a:rPr sz="2050" b="1" spc="-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EDEDED"/>
                </a:solidFill>
                <a:latin typeface="Arial"/>
                <a:cs typeface="Arial"/>
              </a:rPr>
              <a:t>Creation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mgrid, meshgrid,</a:t>
            </a:r>
            <a:r>
              <a:rPr sz="2050" b="1" spc="-2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ogrid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3428987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7439" y="3743947"/>
            <a:ext cx="101600" cy="10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8378" y="3289287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Arial"/>
                <a:cs typeface="Arial"/>
              </a:rPr>
              <a:t>Manipulation</a:t>
            </a:r>
            <a:endParaRPr sz="20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einsum,</a:t>
            </a:r>
            <a:r>
              <a:rPr sz="2050" b="1" spc="-40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hstack,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0178" y="3604234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take,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1313" y="3604234"/>
            <a:ext cx="9766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5" dirty="0">
                <a:solidFill>
                  <a:srgbClr val="EDEDED"/>
                </a:solidFill>
                <a:latin typeface="Courier New"/>
                <a:cs typeface="Courier New"/>
              </a:rPr>
              <a:t>vstack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779" y="718807"/>
            <a:ext cx="290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0" y="21590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5920" y="299212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0" y="3825240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0" y="465835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130"/>
              </a:spcBef>
            </a:pPr>
            <a:r>
              <a:rPr spc="75" dirty="0">
                <a:hlinkClick r:id="rId4"/>
              </a:rPr>
              <a:t>http://docs.scipy.org/doc/numpy/reference/</a:t>
            </a:r>
          </a:p>
          <a:p>
            <a:pPr marL="1473835" marR="1202690">
              <a:lnSpc>
                <a:spcPct val="266700"/>
              </a:lnSpc>
            </a:pPr>
            <a:r>
              <a:rPr spc="80" dirty="0">
                <a:hlinkClick r:id="rId5"/>
              </a:rPr>
              <a:t>http://docs.scipy.org/doc/numpy/user/index.html </a:t>
            </a:r>
            <a:r>
              <a:rPr spc="80" dirty="0"/>
              <a:t> </a:t>
            </a:r>
            <a:r>
              <a:rPr spc="75" dirty="0">
                <a:hlinkClick r:id="rId6"/>
              </a:rPr>
              <a:t>http://www.scipy.org/Tentative_NumPy_Tutorial </a:t>
            </a:r>
            <a:r>
              <a:rPr spc="75" dirty="0"/>
              <a:t> </a:t>
            </a:r>
            <a:r>
              <a:rPr spc="60" dirty="0">
                <a:hlinkClick r:id="rId7"/>
              </a:rPr>
              <a:t>http://www.scipy.org/Numpy_Example_List</a:t>
            </a:r>
          </a:p>
          <a:p>
            <a:pPr marL="51435" marR="5080" indent="2225040">
              <a:lnSpc>
                <a:spcPts val="6640"/>
              </a:lnSpc>
              <a:spcBef>
                <a:spcPts val="275"/>
              </a:spcBef>
            </a:pPr>
            <a:r>
              <a:rPr spc="-45" dirty="0">
                <a:solidFill>
                  <a:srgbClr val="EDEDED"/>
                </a:solidFill>
              </a:rPr>
              <a:t>These </a:t>
            </a:r>
            <a:r>
              <a:rPr spc="-50" dirty="0">
                <a:solidFill>
                  <a:srgbClr val="EDEDED"/>
                </a:solidFill>
              </a:rPr>
              <a:t>slides </a:t>
            </a:r>
            <a:r>
              <a:rPr spc="25" dirty="0">
                <a:solidFill>
                  <a:srgbClr val="EDEDED"/>
                </a:solidFill>
              </a:rPr>
              <a:t>are </a:t>
            </a:r>
            <a:r>
              <a:rPr dirty="0">
                <a:solidFill>
                  <a:srgbClr val="EDEDED"/>
                </a:solidFill>
              </a:rPr>
              <a:t>currently </a:t>
            </a:r>
            <a:r>
              <a:rPr spc="-20" dirty="0">
                <a:solidFill>
                  <a:srgbClr val="EDEDED"/>
                </a:solidFill>
              </a:rPr>
              <a:t>available </a:t>
            </a:r>
            <a:r>
              <a:rPr spc="10" dirty="0">
                <a:solidFill>
                  <a:srgbClr val="EDEDED"/>
                </a:solidFill>
              </a:rPr>
              <a:t>at  </a:t>
            </a:r>
            <a:r>
              <a:rPr spc="25" dirty="0"/>
              <a:t>https://github.com/ContinuumIO/tutorials/blob/master/Intro</a:t>
            </a:r>
            <a:r>
              <a:rPr i="1" spc="25" dirty="0">
                <a:latin typeface="Times New Roman"/>
                <a:cs typeface="Times New Roman"/>
              </a:rPr>
              <a:t>to</a:t>
            </a:r>
            <a:r>
              <a:rPr spc="25" dirty="0"/>
              <a:t>NumPy.pdf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40" y="3441687"/>
            <a:ext cx="8632190" cy="11938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196340" marR="5080" indent="-1183640">
              <a:lnSpc>
                <a:spcPct val="74200"/>
              </a:lnSpc>
              <a:spcBef>
                <a:spcPts val="1460"/>
              </a:spcBef>
            </a:pPr>
            <a:r>
              <a:rPr spc="155" dirty="0">
                <a:solidFill>
                  <a:srgbClr val="AAAAED"/>
                </a:solidFill>
              </a:rPr>
              <a:t>NumPy</a:t>
            </a:r>
            <a:r>
              <a:rPr spc="-225" dirty="0">
                <a:solidFill>
                  <a:srgbClr val="AAAAED"/>
                </a:solidFill>
              </a:rPr>
              <a:t> </a:t>
            </a:r>
            <a:r>
              <a:rPr spc="-95" dirty="0">
                <a:solidFill>
                  <a:srgbClr val="AAAAED"/>
                </a:solidFill>
              </a:rPr>
              <a:t>is</a:t>
            </a:r>
            <a:r>
              <a:rPr spc="-160" dirty="0">
                <a:solidFill>
                  <a:srgbClr val="AAAAED"/>
                </a:solidFill>
              </a:rPr>
              <a:t> </a:t>
            </a:r>
            <a:r>
              <a:rPr spc="220" dirty="0">
                <a:solidFill>
                  <a:srgbClr val="AAAAED"/>
                </a:solidFill>
              </a:rPr>
              <a:t>the</a:t>
            </a:r>
            <a:r>
              <a:rPr spc="-190" dirty="0">
                <a:solidFill>
                  <a:srgbClr val="AAAAED"/>
                </a:solidFill>
              </a:rPr>
              <a:t> </a:t>
            </a:r>
            <a:r>
              <a:rPr spc="125" dirty="0">
                <a:solidFill>
                  <a:srgbClr val="AAAAED"/>
                </a:solidFill>
              </a:rPr>
              <a:t>foundation</a:t>
            </a:r>
            <a:r>
              <a:rPr spc="-204" dirty="0">
                <a:solidFill>
                  <a:srgbClr val="AAAAED"/>
                </a:solidFill>
              </a:rPr>
              <a:t> </a:t>
            </a:r>
            <a:r>
              <a:rPr spc="204" dirty="0">
                <a:solidFill>
                  <a:srgbClr val="AAAAED"/>
                </a:solidFill>
              </a:rPr>
              <a:t>of</a:t>
            </a:r>
            <a:r>
              <a:rPr spc="-200" dirty="0">
                <a:solidFill>
                  <a:srgbClr val="AAAAED"/>
                </a:solidFill>
              </a:rPr>
              <a:t> </a:t>
            </a:r>
            <a:r>
              <a:rPr spc="220" dirty="0">
                <a:solidFill>
                  <a:srgbClr val="AAAAED"/>
                </a:solidFill>
              </a:rPr>
              <a:t>the  </a:t>
            </a:r>
            <a:r>
              <a:rPr spc="140" dirty="0">
                <a:solidFill>
                  <a:srgbClr val="AAAAED"/>
                </a:solidFill>
              </a:rPr>
              <a:t>python </a:t>
            </a:r>
            <a:r>
              <a:rPr spc="65" dirty="0">
                <a:solidFill>
                  <a:srgbClr val="AAAAED"/>
                </a:solidFill>
              </a:rPr>
              <a:t>scientific</a:t>
            </a:r>
            <a:r>
              <a:rPr spc="-535" dirty="0">
                <a:solidFill>
                  <a:srgbClr val="AAAAED"/>
                </a:solidFill>
              </a:rPr>
              <a:t> </a:t>
            </a:r>
            <a:r>
              <a:rPr spc="95" dirty="0">
                <a:solidFill>
                  <a:srgbClr val="AAAAED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718807"/>
            <a:ext cx="5208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NumPy</a:t>
            </a:r>
            <a:r>
              <a:rPr spc="-290" dirty="0"/>
              <a:t> </a:t>
            </a:r>
            <a:r>
              <a:rPr spc="65" dirty="0"/>
              <a:t>Ecosystem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630679" y="1564639"/>
            <a:ext cx="67868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79" y="6217920"/>
            <a:ext cx="67868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7559" y="1564639"/>
            <a:ext cx="162560" cy="481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8119" y="1564639"/>
            <a:ext cx="162560" cy="4815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400" y="1645920"/>
            <a:ext cx="6949438" cy="4653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18794"/>
            <a:ext cx="3126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Quick</a:t>
            </a:r>
            <a:r>
              <a:rPr spc="-235" dirty="0"/>
              <a:t> </a:t>
            </a:r>
            <a:r>
              <a:rPr spc="155" dirty="0"/>
              <a:t>Start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630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53949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463039"/>
            <a:ext cx="101600" cy="398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463039"/>
            <a:ext cx="101600" cy="398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9800" y="1513839"/>
            <a:ext cx="8168640" cy="370840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1100" b="1" spc="10" dirty="0">
                <a:solidFill>
                  <a:srgbClr val="E2CDAA"/>
                </a:solidFill>
                <a:latin typeface="Courier New"/>
                <a:cs typeface="Courier New"/>
              </a:rPr>
              <a:t>import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numpy </a:t>
            </a:r>
            <a:r>
              <a:rPr sz="1100" b="1" spc="10" dirty="0">
                <a:solidFill>
                  <a:srgbClr val="E2CDAA"/>
                </a:solidFill>
                <a:latin typeface="Courier New"/>
                <a:cs typeface="Courier New"/>
              </a:rPr>
              <a:t>as</a:t>
            </a:r>
            <a:r>
              <a:rPr sz="1100" b="1" spc="5" dirty="0">
                <a:solidFill>
                  <a:srgbClr val="E2CDAA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40005" marR="462026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 =</a:t>
            </a:r>
            <a:r>
              <a:rPr sz="1100" b="1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np.array([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005" marR="5730240">
              <a:lnSpc>
                <a:spcPct val="2061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=</a:t>
            </a:r>
            <a:r>
              <a:rPr sz="1100" b="1" spc="-4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a.reshape((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))  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100" b="1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40005" marR="6583680">
              <a:lnSpc>
                <a:spcPct val="103000"/>
              </a:lnSpc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 b *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10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+</a:t>
            </a:r>
            <a:r>
              <a:rPr sz="1100" b="1" spc="-7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  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array([[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14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34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44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54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64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[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74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84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100" b="1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100" b="1" spc="10" dirty="0">
                <a:solidFill>
                  <a:srgbClr val="8ACFD3"/>
                </a:solidFill>
                <a:latin typeface="Courier New"/>
                <a:cs typeface="Courier New"/>
              </a:rPr>
              <a:t>94</a:t>
            </a:r>
            <a:r>
              <a:rPr sz="1100" b="1" spc="10" dirty="0">
                <a:solidFill>
                  <a:srgbClr val="DBDBDB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Array</a:t>
            </a:r>
            <a:r>
              <a:rPr spc="-305" dirty="0"/>
              <a:t> </a:t>
            </a:r>
            <a:r>
              <a:rPr spc="75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419847"/>
            <a:ext cx="8333105" cy="8915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039745" marR="5080" indent="-3027680">
              <a:lnSpc>
                <a:spcPct val="73800"/>
              </a:lnSpc>
              <a:spcBef>
                <a:spcPts val="1150"/>
              </a:spcBef>
            </a:pPr>
            <a:r>
              <a:rPr sz="3250" b="1" spc="110" dirty="0">
                <a:solidFill>
                  <a:srgbClr val="EDEDED"/>
                </a:solidFill>
                <a:latin typeface="Arial"/>
                <a:cs typeface="Arial"/>
              </a:rPr>
              <a:t>One</a:t>
            </a:r>
            <a:r>
              <a:rPr sz="3250" b="1" spc="-2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30" dirty="0">
                <a:solidFill>
                  <a:srgbClr val="EDEDED"/>
                </a:solidFill>
                <a:latin typeface="Arial"/>
                <a:cs typeface="Arial"/>
              </a:rPr>
              <a:t>dimensional</a:t>
            </a:r>
            <a:r>
              <a:rPr sz="3250" b="1" spc="-18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EDEDED"/>
                </a:solidFill>
                <a:latin typeface="Arial"/>
                <a:cs typeface="Arial"/>
              </a:rPr>
              <a:t>arrays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70" dirty="0">
                <a:solidFill>
                  <a:srgbClr val="EDEDED"/>
                </a:solidFill>
                <a:latin typeface="Arial"/>
                <a:cs typeface="Arial"/>
              </a:rPr>
              <a:t>have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140" dirty="0">
                <a:solidFill>
                  <a:srgbClr val="EDEDED"/>
                </a:solidFill>
                <a:latin typeface="Arial"/>
                <a:cs typeface="Arial"/>
              </a:rPr>
              <a:t>a</a:t>
            </a:r>
            <a:r>
              <a:rPr sz="3250" b="1" spc="-2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65" dirty="0">
                <a:solidFill>
                  <a:srgbClr val="EDEDED"/>
                </a:solidFill>
                <a:latin typeface="Arial"/>
                <a:cs typeface="Arial"/>
              </a:rPr>
              <a:t>1-tuple</a:t>
            </a:r>
            <a:r>
              <a:rPr sz="3250" b="1" spc="-2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95" dirty="0">
                <a:solidFill>
                  <a:srgbClr val="EDEDED"/>
                </a:solidFill>
                <a:latin typeface="Arial"/>
                <a:cs typeface="Arial"/>
              </a:rPr>
              <a:t>for  </a:t>
            </a:r>
            <a:r>
              <a:rPr sz="3250" b="1" spc="90" dirty="0">
                <a:solidFill>
                  <a:srgbClr val="EDEDED"/>
                </a:solidFill>
                <a:latin typeface="Arial"/>
                <a:cs typeface="Arial"/>
              </a:rPr>
              <a:t>their</a:t>
            </a:r>
            <a:r>
              <a:rPr sz="3250" b="1" spc="-18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250" b="1" spc="25" dirty="0">
                <a:solidFill>
                  <a:srgbClr val="EDEDED"/>
                </a:solidFill>
                <a:latin typeface="Arial"/>
                <a:cs typeface="Arial"/>
              </a:rPr>
              <a:t>shape</a:t>
            </a:r>
            <a:endParaRPr sz="3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5880" y="2468879"/>
            <a:ext cx="740664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80" y="4866640"/>
            <a:ext cx="740664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2519" y="2468879"/>
            <a:ext cx="162559" cy="2560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319" y="2468879"/>
            <a:ext cx="162560" cy="256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600" y="2550160"/>
            <a:ext cx="7569197" cy="2397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8" y="749287"/>
            <a:ext cx="811720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55" dirty="0"/>
              <a:t>...Two</a:t>
            </a:r>
            <a:r>
              <a:rPr sz="3250" spc="-150" dirty="0"/>
              <a:t> </a:t>
            </a:r>
            <a:r>
              <a:rPr sz="3250" spc="30" dirty="0"/>
              <a:t>dimensional</a:t>
            </a:r>
            <a:r>
              <a:rPr sz="3250" spc="-180" dirty="0"/>
              <a:t> </a:t>
            </a:r>
            <a:r>
              <a:rPr sz="3250" dirty="0"/>
              <a:t>arrays</a:t>
            </a:r>
            <a:r>
              <a:rPr sz="3250" spc="-210" dirty="0"/>
              <a:t> </a:t>
            </a:r>
            <a:r>
              <a:rPr sz="3250" spc="70" dirty="0"/>
              <a:t>have</a:t>
            </a:r>
            <a:r>
              <a:rPr sz="3250" spc="-204" dirty="0"/>
              <a:t> </a:t>
            </a:r>
            <a:r>
              <a:rPr sz="3250" spc="140" dirty="0"/>
              <a:t>a</a:t>
            </a:r>
            <a:r>
              <a:rPr sz="3250" spc="-210" dirty="0"/>
              <a:t> </a:t>
            </a:r>
            <a:r>
              <a:rPr sz="3250" spc="160" dirty="0"/>
              <a:t>2-tuple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762760" y="1432560"/>
            <a:ext cx="65227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760" y="4500879"/>
            <a:ext cx="65227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5480" y="1432560"/>
            <a:ext cx="162560" cy="3230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1432560"/>
            <a:ext cx="162560" cy="3230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1479" y="1513839"/>
            <a:ext cx="6685277" cy="3068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940" y="749287"/>
            <a:ext cx="238506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30" dirty="0"/>
              <a:t>...And </a:t>
            </a:r>
            <a:r>
              <a:rPr sz="3250" spc="-35" dirty="0"/>
              <a:t>so</a:t>
            </a:r>
            <a:r>
              <a:rPr sz="3250" spc="-470" dirty="0"/>
              <a:t> </a:t>
            </a:r>
            <a:r>
              <a:rPr sz="3250" spc="100" dirty="0"/>
              <a:t>on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356360" y="1432560"/>
            <a:ext cx="733552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360" y="4968240"/>
            <a:ext cx="733552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1880" y="1432560"/>
            <a:ext cx="162560" cy="369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800" y="1432560"/>
            <a:ext cx="162559" cy="3698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5080" y="1513839"/>
            <a:ext cx="7498076" cy="3535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AC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1361</Words>
  <Application>Microsoft Macintosh PowerPoint</Application>
  <PresentationFormat>Custom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Office Theme</vt:lpstr>
      <vt:lpstr>Introduction to  NumPy</vt:lpstr>
      <vt:lpstr>What is NumPy</vt:lpstr>
      <vt:lpstr>PowerPoint Presentation</vt:lpstr>
      <vt:lpstr>NumPy is the foundation of the  python scientific stack</vt:lpstr>
      <vt:lpstr>NumPy Ecosystem</vt:lpstr>
      <vt:lpstr>Quick Start</vt:lpstr>
      <vt:lpstr>Array Shape</vt:lpstr>
      <vt:lpstr>...Two dimensional arrays have a 2-tuple</vt:lpstr>
      <vt:lpstr>...And so on</vt:lpstr>
      <vt:lpstr>Array Element Type (dtype)</vt:lpstr>
      <vt:lpstr>Array dtypes are usually inferred automatically</vt:lpstr>
      <vt:lpstr>Array Creation Explicitly from a list of values</vt:lpstr>
      <vt:lpstr>Zero-initialized</vt:lpstr>
      <vt:lpstr>Constant diagonal value</vt:lpstr>
      <vt:lpstr>Array Memory Layout</vt:lpstr>
      <vt:lpstr>Indexing and Slicing</vt:lpstr>
      <vt:lpstr>PowerPoint Presentation</vt:lpstr>
      <vt:lpstr>NumPy array indices can also take an optional stride</vt:lpstr>
      <vt:lpstr>Array Views</vt:lpstr>
      <vt:lpstr>Universal Functions (ufuncs) NumPy ufuncs are functions that operate element-wise on one or more  arrays</vt:lpstr>
      <vt:lpstr>NumPy has many built-in ufuncs</vt:lpstr>
      <vt:lpstr>Axis</vt:lpstr>
      <vt:lpstr>axis=None is the default</vt:lpstr>
      <vt:lpstr>axis=0 reduces into the zeroth dimension</vt:lpstr>
      <vt:lpstr>Broadcasting A key feature of NumPy is broadcasting, where arrays with different, but  compatible shapes can be used as arguments to ufuncs</vt:lpstr>
      <vt:lpstr>A slightly more involved broadcasting example in two dimensions</vt:lpstr>
      <vt:lpstr>Broadcasting Rules</vt:lpstr>
      <vt:lpstr>Square Peg in a Round Hole</vt:lpstr>
      <vt:lpstr>Array Methods</vt:lpstr>
      <vt:lpstr>Fancy Indexing</vt:lpstr>
      <vt:lpstr>Boolean arrays can also be used as indices into other arrays</vt:lpstr>
      <vt:lpstr>NumPy Functions</vt:lpstr>
      <vt:lpstr>Resources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Bryan Van de Ven</dc:creator>
  <cp:lastModifiedBy>Microsoft Office User</cp:lastModifiedBy>
  <cp:revision>1</cp:revision>
  <dcterms:created xsi:type="dcterms:W3CDTF">2018-01-26T15:28:56Z</dcterms:created>
  <dcterms:modified xsi:type="dcterms:W3CDTF">2019-08-04T13:38:15Z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2014-06-25T00:00:00Z</vt:filetime>
  </property>
  <property fmtid="{D5CDD505-2E9C-101B-9397-08002B2CF9AE}" pid="3" name="Creator">
    <vt:lpwstr>Safari</vt:lpwstr>
  </property>
  <property fmtid="{D5CDD505-2E9C-101B-9397-08002B2CF9AE}" pid="4" name="LastSaved">
    <vt:filetime>2018-01-26T00:00:00Z</vt:filetime>
  </property>
</Properties>
</file>