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8"/>
    <p:restoredTop sz="94689"/>
  </p:normalViewPr>
  <p:slideViewPr>
    <p:cSldViewPr snapToGrid="0" snapToObjects="1">
      <p:cViewPr varScale="1">
        <p:scale>
          <a:sx n="147" d="100"/>
          <a:sy n="147" d="100"/>
        </p:scale>
        <p:origin x="231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931" y="105672"/>
            <a:ext cx="8229600" cy="457199"/>
          </a:xfrm>
        </p:spPr>
        <p:txBody>
          <a:bodyPr>
            <a:normAutofit/>
          </a:bodyPr>
          <a:lstStyle/>
          <a:p>
            <a:r>
              <a:rPr sz="2000" b="1" dirty="0"/>
              <a:t>Data Visualization and Analysis: PATIENTS and PRESCRIPTIONS</a:t>
            </a:r>
            <a:r>
              <a:rPr lang="en-US" sz="2000" b="1" dirty="0"/>
              <a:t> data</a:t>
            </a:r>
            <a:endParaRPr sz="2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931" y="685802"/>
            <a:ext cx="8537712" cy="5347252"/>
          </a:xfrm>
        </p:spPr>
        <p:txBody>
          <a:bodyPr>
            <a:noAutofit/>
          </a:bodyPr>
          <a:lstStyle/>
          <a:p>
            <a:r>
              <a:rPr sz="1200" dirty="0"/>
              <a:t>1. **Data Loading**: We load the 'PATIENTS' and 'PRESCRIPTIONS' datasets into </a:t>
            </a:r>
            <a:r>
              <a:rPr sz="1200" dirty="0" err="1"/>
              <a:t>DataFrames</a:t>
            </a:r>
            <a:r>
              <a:rPr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sz="1200" dirty="0"/>
              <a:t>- The 'PATIENTS' dataset contains information like patient ID, gender, and dates of birth and death.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- The 'PRESCRIPTIONS' dataset contains details about prescribed drugs and their doses.</a:t>
            </a:r>
          </a:p>
          <a:p>
            <a:endParaRPr sz="1200" dirty="0"/>
          </a:p>
          <a:p>
            <a:r>
              <a:rPr sz="1200" dirty="0"/>
              <a:t>2. **Data Preprocessing**: Dates are converted to datetime format for 'DOB', 'DOD', and 'DOD_HOSP' columns.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sz="1200" dirty="0"/>
              <a:t>- This ensures correct handling of date-related operations.</a:t>
            </a:r>
          </a:p>
          <a:p>
            <a:endParaRPr sz="1200" dirty="0"/>
          </a:p>
          <a:p>
            <a:r>
              <a:rPr sz="1200" dirty="0"/>
              <a:t>3. **Age Calculation**: We define a function `</a:t>
            </a:r>
            <a:r>
              <a:rPr sz="1200" dirty="0" err="1"/>
              <a:t>calculate_age</a:t>
            </a:r>
            <a:r>
              <a:rPr sz="1200" dirty="0"/>
              <a:t>()` to compute the patient's age based on DOB and DOD.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sz="1200" dirty="0"/>
              <a:t>- If either DOB or DOD is missing, the function returns </a:t>
            </a:r>
            <a:r>
              <a:rPr sz="1200" dirty="0" err="1"/>
              <a:t>NaN</a:t>
            </a:r>
            <a:r>
              <a:rPr sz="1200" dirty="0"/>
              <a:t>.</a:t>
            </a:r>
          </a:p>
          <a:p>
            <a:endParaRPr sz="1200" dirty="0"/>
          </a:p>
          <a:p>
            <a:r>
              <a:rPr sz="1200" dirty="0"/>
              <a:t>4. **Age Filtering**: We filter out patients who are 120 years or older to remove unrealistic values.</a:t>
            </a:r>
          </a:p>
          <a:p>
            <a:endParaRPr sz="1200" dirty="0"/>
          </a:p>
          <a:p>
            <a:r>
              <a:rPr sz="1200" dirty="0"/>
              <a:t>5. **Data Merging**: We merge the 'PATIENTS' and 'PRESCRIPTIONS' data on the 'SUBJECT_ID' column to combine patient and prescription data.</a:t>
            </a:r>
          </a:p>
          <a:p>
            <a:endParaRPr sz="1200" dirty="0"/>
          </a:p>
          <a:p>
            <a:r>
              <a:rPr sz="1200" dirty="0"/>
              <a:t>6. **Visualization**: Using Seaborn, we generate the following plots:</a:t>
            </a:r>
          </a:p>
          <a:p>
            <a:pPr marL="400050" lvl="1" indent="0">
              <a:buNone/>
            </a:pPr>
            <a:r>
              <a:rPr sz="1200" dirty="0"/>
              <a:t>- **Boxplot**: Age distribution by gender.</a:t>
            </a:r>
          </a:p>
          <a:p>
            <a:pPr marL="400050" lvl="1" indent="0">
              <a:buNone/>
            </a:pPr>
            <a:r>
              <a:rPr sz="1200" dirty="0"/>
              <a:t>- **</a:t>
            </a:r>
            <a:r>
              <a:rPr sz="1200" dirty="0" err="1"/>
              <a:t>Displot</a:t>
            </a:r>
            <a:r>
              <a:rPr sz="1200" dirty="0"/>
              <a:t>**: Distribution of patient ages.</a:t>
            </a:r>
          </a:p>
          <a:p>
            <a:pPr marL="400050" lvl="1" indent="0">
              <a:buNone/>
            </a:pPr>
            <a:r>
              <a:rPr sz="1200" dirty="0"/>
              <a:t>- **</a:t>
            </a:r>
            <a:r>
              <a:rPr sz="1200" dirty="0" err="1"/>
              <a:t>Relplot</a:t>
            </a:r>
            <a:r>
              <a:rPr sz="1200" dirty="0"/>
              <a:t>**: Relationship between age and dose value, separated by gender (for 'Metformin').</a:t>
            </a:r>
          </a:p>
          <a:p>
            <a:pPr marL="400050" lvl="1" indent="0">
              <a:buNone/>
            </a:pPr>
            <a:r>
              <a:rPr sz="1200" dirty="0"/>
              <a:t>- **</a:t>
            </a:r>
            <a:r>
              <a:rPr sz="1200" dirty="0" err="1"/>
              <a:t>Catplot</a:t>
            </a:r>
            <a:r>
              <a:rPr sz="1200" dirty="0"/>
              <a:t>**: Dose distribution by drug type (for 'Metformin').</a:t>
            </a:r>
          </a:p>
          <a:p>
            <a:pPr marL="400050" lvl="1" indent="0">
              <a:buNone/>
            </a:pPr>
            <a:r>
              <a:rPr sz="1200" dirty="0"/>
              <a:t>- **</a:t>
            </a:r>
            <a:r>
              <a:rPr sz="1200" dirty="0" err="1"/>
              <a:t>Barplot</a:t>
            </a:r>
            <a:r>
              <a:rPr sz="1200" dirty="0"/>
              <a:t>**: Top 10 most frequently prescribed medications.</a:t>
            </a:r>
          </a:p>
          <a:p>
            <a:endParaRPr sz="1200" dirty="0"/>
          </a:p>
          <a:p>
            <a:r>
              <a:rPr sz="1200" dirty="0"/>
              <a:t>7. **Conclusions**: These visualizations help us understand the distribution of patient ages, the effect of gender on medication doses, and which medications are most frequently prescribed.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9022D-FB32-2D9F-9731-A1944AE7C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4C501-FB68-85FB-83DA-1CB274DE5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05672"/>
            <a:ext cx="8229600" cy="460858"/>
          </a:xfrm>
        </p:spPr>
        <p:txBody>
          <a:bodyPr>
            <a:normAutofit/>
          </a:bodyPr>
          <a:lstStyle/>
          <a:p>
            <a:r>
              <a:rPr sz="2000" b="1" dirty="0"/>
              <a:t>Data Visualization and Analysis: </a:t>
            </a:r>
            <a:r>
              <a:rPr lang="en-US" sz="2000" b="1" dirty="0"/>
              <a:t>Visualization of Microorganism Data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4EF7-A804-8D65-B0E0-80C9DAF6B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646045"/>
            <a:ext cx="8577469" cy="5814389"/>
          </a:xfrm>
        </p:spPr>
        <p:txBody>
          <a:bodyPr>
            <a:noAutofit/>
          </a:bodyPr>
          <a:lstStyle/>
          <a:p>
            <a:r>
              <a:rPr lang="en-US" sz="1200" dirty="0"/>
              <a:t>1. **Load Data**: </a:t>
            </a:r>
          </a:p>
          <a:p>
            <a:pPr marL="0" indent="0">
              <a:buNone/>
            </a:pPr>
            <a:r>
              <a:rPr lang="en-US" sz="1200" dirty="0"/>
              <a:t>	- Load the `PATIENTS` and `MICROBIOLOGYEVENTS` datasets.</a:t>
            </a:r>
          </a:p>
          <a:p>
            <a:endParaRPr lang="en-US" sz="1200" dirty="0"/>
          </a:p>
          <a:p>
            <a:r>
              <a:rPr lang="en-US" sz="1200" dirty="0"/>
              <a:t>2. **Preprocess Data**:</a:t>
            </a:r>
          </a:p>
          <a:p>
            <a:pPr marL="400050" lvl="1" indent="0">
              <a:buNone/>
            </a:pPr>
            <a:r>
              <a:rPr lang="en-US" sz="1200" dirty="0"/>
              <a:t>- Convert date columns (DOB, DOD, DOD_HOSP) to datetime objects.</a:t>
            </a:r>
          </a:p>
          <a:p>
            <a:pPr marL="400050" lvl="1" indent="0">
              <a:buNone/>
            </a:pPr>
            <a:r>
              <a:rPr lang="en-US" sz="1200" dirty="0"/>
              <a:t>- Calculate the age for each patient based on DOB and DOD using a custom function `</a:t>
            </a:r>
            <a:r>
              <a:rPr lang="en-US" sz="1200" dirty="0" err="1"/>
              <a:t>calculate_age</a:t>
            </a:r>
            <a:r>
              <a:rPr lang="en-US" sz="1200" dirty="0"/>
              <a:t>`.</a:t>
            </a:r>
          </a:p>
          <a:p>
            <a:pPr marL="400050" lvl="1" indent="0">
              <a:buNone/>
            </a:pPr>
            <a:r>
              <a:rPr lang="en-US" sz="1200" dirty="0"/>
              <a:t>- Filter out rows where the age is greater than or equal to 120 years.</a:t>
            </a:r>
          </a:p>
          <a:p>
            <a:endParaRPr lang="en-US" sz="1200" dirty="0"/>
          </a:p>
          <a:p>
            <a:r>
              <a:rPr lang="en-US" sz="1200" dirty="0"/>
              <a:t>3. **Merge Data**:</a:t>
            </a:r>
          </a:p>
          <a:p>
            <a:pPr marL="400050" lvl="1" indent="0">
              <a:buNone/>
            </a:pPr>
            <a:r>
              <a:rPr lang="en-US" sz="1200" dirty="0"/>
              <a:t>- Merge the `PATIENTS` and `MICROBIOLOGYEVENTS` tables on `SUBJECT_ID` to obtain combined information.</a:t>
            </a:r>
          </a:p>
          <a:p>
            <a:pPr marL="400050" lvl="1" indent="0">
              <a:buNone/>
            </a:pPr>
            <a:r>
              <a:rPr lang="en-US" sz="1200" dirty="0"/>
              <a:t>- Convert the `CHARTTIME` column to datetime and extract the year for further analysis.</a:t>
            </a:r>
          </a:p>
          <a:p>
            <a:endParaRPr lang="en-US" sz="1200" dirty="0"/>
          </a:p>
          <a:p>
            <a:r>
              <a:rPr lang="en-US" sz="1200" dirty="0"/>
              <a:t>4. **Visualizations**:</a:t>
            </a:r>
          </a:p>
          <a:p>
            <a:pPr marL="400050" lvl="1" indent="0">
              <a:buNone/>
            </a:pPr>
            <a:r>
              <a:rPr lang="en-US" sz="1200" dirty="0"/>
              <a:t>- **Distribution of Microorganisms by Gender**: Using `</a:t>
            </a:r>
            <a:r>
              <a:rPr lang="en-US" sz="1200" dirty="0" err="1"/>
              <a:t>countplot</a:t>
            </a:r>
            <a:r>
              <a:rPr lang="en-US" sz="1200" dirty="0"/>
              <a:t>`, display the distribution of microorganisms by gender.</a:t>
            </a:r>
          </a:p>
          <a:p>
            <a:pPr marL="400050" lvl="1" indent="0">
              <a:buNone/>
            </a:pPr>
            <a:r>
              <a:rPr lang="en-US" sz="1200" dirty="0"/>
              <a:t>- **Microorganism Counts Over Time**: Display the count of microorganisms over the years.</a:t>
            </a:r>
          </a:p>
          <a:p>
            <a:pPr marL="400050" lvl="1" indent="0">
              <a:buNone/>
            </a:pPr>
            <a:r>
              <a:rPr lang="en-US" sz="1200" dirty="0"/>
              <a:t>- **Age Distribution of Patients**: Visualize the age distribution of patients infected with different microorganisms.</a:t>
            </a:r>
          </a:p>
          <a:p>
            <a:pPr marL="400050" lvl="1" indent="0">
              <a:buNone/>
            </a:pPr>
            <a:r>
              <a:rPr lang="en-US" sz="1200" dirty="0"/>
              <a:t>- **Heatmap of Microorganism Occurrences**: Show a heatmap of microorganism occurrences based on gender and year.</a:t>
            </a:r>
          </a:p>
          <a:p>
            <a:endParaRPr lang="en-US" sz="1200" dirty="0"/>
          </a:p>
          <a:p>
            <a:r>
              <a:rPr lang="en-US" sz="1200" dirty="0"/>
              <a:t>5. **Filtering Data**:</a:t>
            </a:r>
          </a:p>
          <a:p>
            <a:pPr marL="0" indent="0">
              <a:buNone/>
            </a:pPr>
            <a:r>
              <a:rPr lang="en-US" sz="1200" dirty="0"/>
              <a:t>	- For specific plots, filter the data to display only the top 25 microorganisms, enabling easier analysis of the most common ones.</a:t>
            </a:r>
          </a:p>
          <a:p>
            <a:endParaRPr lang="en-US" sz="1200" dirty="0"/>
          </a:p>
          <a:p>
            <a:r>
              <a:rPr lang="en-US" sz="1200" dirty="0"/>
              <a:t>6. **Key Insights**:</a:t>
            </a:r>
          </a:p>
          <a:p>
            <a:pPr marL="400050" lvl="1" indent="0">
              <a:buNone/>
            </a:pPr>
            <a:r>
              <a:rPr lang="en-US" sz="1200" dirty="0"/>
              <a:t>- The visualizations help in understanding the trends in microorganism infections, patient age groups, and gender-related occurrences over time.</a:t>
            </a:r>
          </a:p>
          <a:p>
            <a:pPr marL="400050" lvl="1" indent="0">
              <a:buNone/>
            </a:pPr>
            <a:r>
              <a:rPr lang="en-US" sz="1200" dirty="0"/>
              <a:t>- The heatmap offers insights into the relationship between gender and microorganism infections over multiple years.</a:t>
            </a:r>
          </a:p>
          <a:p>
            <a:endParaRPr lang="en-US" sz="1200" dirty="0"/>
          </a:p>
          <a:p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11533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143D0-B205-9089-83C3-388209D27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534C-4992-4BFD-F64B-2C3C24AB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05672"/>
            <a:ext cx="8229600" cy="460858"/>
          </a:xfrm>
        </p:spPr>
        <p:txBody>
          <a:bodyPr>
            <a:normAutofit fontScale="90000"/>
          </a:bodyPr>
          <a:lstStyle/>
          <a:p>
            <a:r>
              <a:rPr sz="2000" b="1" dirty="0"/>
              <a:t>Data Visualization and Analysis: </a:t>
            </a:r>
            <a:r>
              <a:rPr lang="en-US" sz="2000" b="1" dirty="0"/>
              <a:t>Visualization of Patient Transfers Between Services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9968D-40AC-6BCB-45D3-19BF8EF5E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646045"/>
            <a:ext cx="8577469" cy="5814389"/>
          </a:xfrm>
        </p:spPr>
        <p:txBody>
          <a:bodyPr>
            <a:noAutofit/>
          </a:bodyPr>
          <a:lstStyle/>
          <a:p>
            <a:endParaRPr lang="en-US" sz="1200" dirty="0"/>
          </a:p>
          <a:p>
            <a:r>
              <a:rPr lang="en-US" sz="1200" dirty="0"/>
              <a:t>1. **Data Loading &amp; Preprocessing:**</a:t>
            </a:r>
          </a:p>
          <a:p>
            <a:pPr marL="400050" lvl="1" indent="0">
              <a:buNone/>
            </a:pPr>
            <a:r>
              <a:rPr lang="en-US" sz="1200" dirty="0"/>
              <a:t>- The code starts by loading the 'PATIENTS' and 'SERVICES' data tables.</a:t>
            </a:r>
          </a:p>
          <a:p>
            <a:pPr marL="400050" lvl="1" indent="0">
              <a:buNone/>
            </a:pPr>
            <a:r>
              <a:rPr lang="en-US" sz="1200" dirty="0"/>
              <a:t>- Dates in the 'DOB', 'DOD', and 'DOD_HOSP' columns are converted to datetime format using `</a:t>
            </a:r>
            <a:r>
              <a:rPr lang="en-US" sz="1200" dirty="0" err="1"/>
              <a:t>pd.to_datetime</a:t>
            </a:r>
            <a:r>
              <a:rPr lang="en-US" sz="1200" dirty="0"/>
              <a:t>`.</a:t>
            </a:r>
          </a:p>
          <a:p>
            <a:pPr marL="400050" lvl="1" indent="0">
              <a:buNone/>
            </a:pPr>
            <a:r>
              <a:rPr lang="en-US" sz="1200" dirty="0"/>
              <a:t>- The 'age' of patients is calculated using the provided function `</a:t>
            </a:r>
            <a:r>
              <a:rPr lang="en-US" sz="1200" dirty="0" err="1"/>
              <a:t>calculate_age</a:t>
            </a:r>
            <a:r>
              <a:rPr lang="en-US" sz="1200" dirty="0"/>
              <a:t>`, which computes age based on 'DOB' and 'DOD'.</a:t>
            </a:r>
          </a:p>
          <a:p>
            <a:endParaRPr lang="en-US" sz="1200" dirty="0"/>
          </a:p>
          <a:p>
            <a:r>
              <a:rPr lang="en-US" sz="1200" dirty="0"/>
              <a:t>2. **Merging Data:**</a:t>
            </a:r>
          </a:p>
          <a:p>
            <a:pPr marL="0" indent="0">
              <a:buNone/>
            </a:pPr>
            <a:r>
              <a:rPr lang="en-US" sz="1200" dirty="0"/>
              <a:t>	- The 'PATIENTS' and 'SERVICES' tables are merged using the common column 'SUBJECT_ID', creating a combined dataset `merged_df_2`.</a:t>
            </a:r>
          </a:p>
          <a:p>
            <a:endParaRPr lang="en-US" sz="1200" dirty="0"/>
          </a:p>
          <a:p>
            <a:r>
              <a:rPr lang="en-US" sz="1200" dirty="0"/>
              <a:t>3. **Boxplot - Number of Transfers by Previous Service:**</a:t>
            </a:r>
          </a:p>
          <a:p>
            <a:pPr marL="0" indent="0">
              <a:buNone/>
            </a:pPr>
            <a:r>
              <a:rPr lang="en-US" sz="1200" dirty="0"/>
              <a:t>	- A boxplot is created using ‘</a:t>
            </a:r>
            <a:r>
              <a:rPr lang="en-US" sz="1200" dirty="0" err="1"/>
              <a:t>sns.boxplot</a:t>
            </a:r>
            <a:r>
              <a:rPr lang="en-US" sz="1200" dirty="0"/>
              <a:t>()’, where 'PREV_SERVICE' is plotted on the x-axis, and 'HADM_ID' (Hospital Admission ID) on the y-axis. This shows the distribution of transfers based on the previous service.</a:t>
            </a:r>
          </a:p>
          <a:p>
            <a:endParaRPr lang="en-US" sz="1200" dirty="0"/>
          </a:p>
          <a:p>
            <a:r>
              <a:rPr lang="en-US" sz="1200" dirty="0"/>
              <a:t>4. **</a:t>
            </a:r>
            <a:r>
              <a:rPr lang="en-US" sz="1200" dirty="0" err="1"/>
              <a:t>Relplot</a:t>
            </a:r>
            <a:r>
              <a:rPr lang="en-US" sz="1200" dirty="0"/>
              <a:t> - Scatter Plot for Transfers Between Services:**</a:t>
            </a:r>
          </a:p>
          <a:p>
            <a:pPr marL="0" indent="0">
              <a:buNone/>
            </a:pPr>
            <a:r>
              <a:rPr lang="en-US" sz="1200" dirty="0"/>
              <a:t>	- ‘</a:t>
            </a:r>
            <a:r>
              <a:rPr lang="en-US" sz="1200" dirty="0" err="1"/>
              <a:t>sns.relplot</a:t>
            </a:r>
            <a:r>
              <a:rPr lang="en-US" sz="1200" dirty="0"/>
              <a:t>()’ is used to create a scatter plot, with 'TRANSFERTIME' on the x-axis, and 'HADM_ID' on the y-axis, colored by the 'PREV_SERVICE'. This visualizes the relationship between transfer times and hospital admission IDs.</a:t>
            </a:r>
          </a:p>
          <a:p>
            <a:endParaRPr lang="en-US" sz="1200" dirty="0"/>
          </a:p>
          <a:p>
            <a:r>
              <a:rPr lang="en-US" sz="1200" dirty="0"/>
              <a:t>5. **Limiting to First 25 Records:**</a:t>
            </a:r>
          </a:p>
          <a:p>
            <a:pPr marL="0" indent="0">
              <a:buNone/>
            </a:pPr>
            <a:r>
              <a:rPr lang="en-US" sz="1200" dirty="0"/>
              <a:t>	- The dataset is limited to the top 25 records using `.head(25)`, and the same scatter plot is plotted with this filtered dataset to focus on the first 25 records.</a:t>
            </a:r>
          </a:p>
          <a:p>
            <a:endParaRPr lang="en-US" sz="1200" dirty="0"/>
          </a:p>
          <a:p>
            <a:r>
              <a:rPr lang="en-US" sz="1200" dirty="0"/>
              <a:t>6. **</a:t>
            </a:r>
            <a:r>
              <a:rPr lang="en-US" sz="1200" dirty="0" err="1"/>
              <a:t>Catplot</a:t>
            </a:r>
            <a:r>
              <a:rPr lang="en-US" sz="1200" dirty="0"/>
              <a:t> - Count of Transfers by Previous Service:**</a:t>
            </a:r>
          </a:p>
          <a:p>
            <a:pPr marL="0" indent="0">
              <a:buNone/>
            </a:pPr>
            <a:r>
              <a:rPr lang="en-US" sz="1200" dirty="0"/>
              <a:t>	- ‘</a:t>
            </a:r>
            <a:r>
              <a:rPr lang="en-US" sz="1200" dirty="0" err="1"/>
              <a:t>sns.catplot</a:t>
            </a:r>
            <a:r>
              <a:rPr lang="en-US" sz="1200" dirty="0"/>
              <a:t>()’ is used to create a count plot showing the frequency of transfers for each previous service.</a:t>
            </a:r>
          </a:p>
          <a:p>
            <a:endParaRPr lang="en-US" sz="1200" dirty="0"/>
          </a:p>
          <a:p>
            <a:r>
              <a:rPr lang="en-US" sz="1200" dirty="0"/>
              <a:t>These visualizations provide insights into the frequency and distribution of patient transfers across services.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521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85C57-AAD1-AF41-D6BA-9E77E7C6F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5B010-76C4-7BD3-6085-E8C198B2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1" y="105672"/>
            <a:ext cx="8229600" cy="460858"/>
          </a:xfrm>
        </p:spPr>
        <p:txBody>
          <a:bodyPr>
            <a:normAutofit fontScale="90000"/>
          </a:bodyPr>
          <a:lstStyle/>
          <a:p>
            <a:r>
              <a:rPr sz="2000" b="1" dirty="0"/>
              <a:t>Data Visualization and Analysis: </a:t>
            </a:r>
            <a:r>
              <a:rPr lang="en-US" sz="2000" b="1" dirty="0"/>
              <a:t>Visualization of Patient Transfers and Length of Stay (LOS)</a:t>
            </a:r>
            <a:endParaRPr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81411-AC85-39BD-A4D0-A8ECB4CCB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30" y="646045"/>
            <a:ext cx="8577469" cy="5814389"/>
          </a:xfrm>
        </p:spPr>
        <p:txBody>
          <a:bodyPr>
            <a:noAutofit/>
          </a:bodyPr>
          <a:lstStyle/>
          <a:p>
            <a:r>
              <a:rPr lang="en-US" sz="1200" dirty="0"/>
              <a:t>1. **Loading Data:**</a:t>
            </a:r>
          </a:p>
          <a:p>
            <a:pPr marL="400050" lvl="1" indent="0">
              <a:buNone/>
            </a:pPr>
            <a:r>
              <a:rPr lang="en-US" sz="1200" dirty="0"/>
              <a:t>- Load the PATIENTS and TRANSFERS data from CSV files.</a:t>
            </a:r>
          </a:p>
          <a:p>
            <a:pPr marL="400050" lvl="1" indent="0">
              <a:buNone/>
            </a:pPr>
            <a:r>
              <a:rPr lang="en-US" sz="1200" dirty="0"/>
              <a:t>- Convert DOB (Date of Birth) and DOD (Date of Death) to datetime objects for age calculation.</a:t>
            </a:r>
          </a:p>
          <a:p>
            <a:r>
              <a:rPr lang="en-US" sz="1200" dirty="0"/>
              <a:t>2. **Age Calculation:**</a:t>
            </a:r>
          </a:p>
          <a:p>
            <a:pPr marL="400050" lvl="1" indent="0">
              <a:buNone/>
            </a:pPr>
            <a:r>
              <a:rPr lang="en-US" sz="1200" dirty="0"/>
              <a:t>- A function `</a:t>
            </a:r>
            <a:r>
              <a:rPr lang="en-US" sz="1200" dirty="0" err="1"/>
              <a:t>calculate_age</a:t>
            </a:r>
            <a:r>
              <a:rPr lang="en-US" sz="1200" dirty="0"/>
              <a:t>` is created to compute the patient's age based on DOB and DOD.</a:t>
            </a:r>
          </a:p>
          <a:p>
            <a:pPr marL="400050" lvl="1" indent="0">
              <a:buNone/>
            </a:pPr>
            <a:r>
              <a:rPr lang="en-US" sz="1200" dirty="0"/>
              <a:t>- If any value is missing (</a:t>
            </a:r>
            <a:r>
              <a:rPr lang="en-US" sz="1200" dirty="0" err="1"/>
              <a:t>NaN</a:t>
            </a:r>
            <a:r>
              <a:rPr lang="en-US" sz="1200" dirty="0"/>
              <a:t>), the function will return `</a:t>
            </a:r>
            <a:r>
              <a:rPr lang="en-US" sz="1200" dirty="0" err="1"/>
              <a:t>NaN</a:t>
            </a:r>
            <a:r>
              <a:rPr lang="en-US" sz="1200" dirty="0"/>
              <a:t>`.</a:t>
            </a:r>
          </a:p>
          <a:p>
            <a:r>
              <a:rPr lang="en-US" sz="1200" dirty="0"/>
              <a:t>3. **Merging Data:**</a:t>
            </a:r>
          </a:p>
          <a:p>
            <a:pPr marL="0" indent="0">
              <a:buNone/>
            </a:pPr>
            <a:r>
              <a:rPr lang="en-US" sz="1200" dirty="0"/>
              <a:t>	- The PATIENTS and TRANSFERS tables are merged using the 'SUBJECT_ID' column to combine patient information with their corresponding transfer events.</a:t>
            </a:r>
          </a:p>
          <a:p>
            <a:r>
              <a:rPr lang="en-US" sz="1200" dirty="0"/>
              <a:t>4. **Visualization 1: Boxplot of Length of Stay by Previous Care Unit**</a:t>
            </a:r>
          </a:p>
          <a:p>
            <a:pPr marL="400050" lvl="1" indent="0">
              <a:buNone/>
            </a:pPr>
            <a:r>
              <a:rPr lang="en-US" sz="1200" dirty="0"/>
              <a:t>- A boxplot shows the distribution of Length of Stay (LOS) across different previous care units.</a:t>
            </a:r>
          </a:p>
          <a:p>
            <a:pPr marL="400050" lvl="1" indent="0">
              <a:buNone/>
            </a:pPr>
            <a:r>
              <a:rPr lang="en-US" sz="1200" dirty="0"/>
              <a:t>- Helps identify variations in LOS by care unit.</a:t>
            </a:r>
          </a:p>
          <a:p>
            <a:r>
              <a:rPr lang="en-US" sz="1200" dirty="0"/>
              <a:t>5. **Visualization 2: Distribution of Length of Stay**</a:t>
            </a:r>
          </a:p>
          <a:p>
            <a:pPr marL="400050" lvl="1" indent="0">
              <a:buNone/>
            </a:pPr>
            <a:r>
              <a:rPr lang="en-US" sz="1200" dirty="0"/>
              <a:t>- A distribution plot shows the frequency of different Length of Stay (LOS) values across patients.</a:t>
            </a:r>
          </a:p>
          <a:p>
            <a:r>
              <a:rPr lang="en-US" sz="1200" dirty="0"/>
              <a:t>6. **Visualization 3: Relationship Between Age and Length of Stay**</a:t>
            </a:r>
          </a:p>
          <a:p>
            <a:pPr marL="400050" lvl="1" indent="0">
              <a:buNone/>
            </a:pPr>
            <a:r>
              <a:rPr lang="en-US" sz="1200" dirty="0"/>
              <a:t>- A scatter plot with the relationship between the age at death and Length of Stay (LOS).</a:t>
            </a:r>
          </a:p>
          <a:p>
            <a:pPr marL="400050" lvl="1" indent="0">
              <a:buNone/>
            </a:pPr>
            <a:r>
              <a:rPr lang="en-US" sz="1200" dirty="0"/>
              <a:t>- Gender is used as the hue to differentiate between male and female patients.</a:t>
            </a:r>
          </a:p>
          <a:p>
            <a:r>
              <a:rPr lang="en-US" sz="1200" dirty="0"/>
              <a:t>7. **Visualization 4: Count of Transfers by Previous Care Unit**</a:t>
            </a:r>
          </a:p>
          <a:p>
            <a:pPr marL="0" indent="0">
              <a:buNone/>
            </a:pPr>
            <a:r>
              <a:rPr lang="en-US" sz="1200" dirty="0"/>
              <a:t>	- A count plot shows the number of patient transfers for each previous care unit.</a:t>
            </a:r>
          </a:p>
          <a:p>
            <a:r>
              <a:rPr lang="en-US" sz="1200" dirty="0"/>
              <a:t>8. **Visualization 5: Heatmap of Correlation Between Age and LOS**</a:t>
            </a:r>
          </a:p>
          <a:p>
            <a:pPr marL="0" indent="0">
              <a:buNone/>
            </a:pPr>
            <a:r>
              <a:rPr lang="en-US" sz="1200" dirty="0"/>
              <a:t>	- A heatmap shows the correlation between the patient's age at death and the Length of Stay (LOS), helping understand the relationship between these variables.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218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1253</Words>
  <Application>Microsoft Macintosh PowerPoint</Application>
  <PresentationFormat>On-screen Show (4:3)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Data Visualization and Analysis: PATIENTS and PRESCRIPTIONS data</vt:lpstr>
      <vt:lpstr>Data Visualization and Analysis: Visualization of Microorganism Data</vt:lpstr>
      <vt:lpstr>Data Visualization and Analysis: Visualization of Patient Transfers Between Services</vt:lpstr>
      <vt:lpstr>Data Visualization and Analysis: Visualization of Patient Transfers and Length of Stay (LOS)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Balaji Sethuraman</cp:lastModifiedBy>
  <cp:revision>8</cp:revision>
  <dcterms:created xsi:type="dcterms:W3CDTF">2013-01-27T09:14:16Z</dcterms:created>
  <dcterms:modified xsi:type="dcterms:W3CDTF">2025-01-26T03:16:01Z</dcterms:modified>
  <cp:category/>
</cp:coreProperties>
</file>