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  <p:sldId id="271" r:id="rId13"/>
    <p:sldId id="272" r:id="rId14"/>
    <p:sldId id="273" r:id="rId15"/>
    <p:sldId id="275" r:id="rId16"/>
    <p:sldId id="274" r:id="rId17"/>
    <p:sldId id="277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1"/>
    <p:restoredTop sz="94689"/>
  </p:normalViewPr>
  <p:slideViewPr>
    <p:cSldViewPr snapToGrid="0" snapToObjects="1">
      <p:cViewPr varScale="1">
        <p:scale>
          <a:sx n="147" d="100"/>
          <a:sy n="147" d="100"/>
        </p:scale>
        <p:origin x="268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66DF9-35FC-AA46-A22E-F01A06C0D0E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6AE43-5A7A-3342-88BD-8666C5B04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8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00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199A4-F1DC-AB70-C33C-B59D56D50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8FD208-CA7D-B598-B386-994E932115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04396D-0375-D881-129E-248A7C82F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D23B1-AE63-AC65-F3FE-564D153ACD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11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B9B33-2B59-1600-9C25-9E320421D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FE2209-9F84-FBFC-EA3C-C502F519F0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58A343-EA98-6AB3-373D-4C0021038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CA731-7741-DD29-6387-51C239D69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51AF1-FB12-65C7-63B1-5FAF531FB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1688A5-8F12-9B11-F447-6E731C28F9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24C550-F7A6-6435-C650-0229661D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2481F-5317-DA93-7D53-9D3B6A46D4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90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354C5-7375-4889-9B5E-7F67A4A90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AAC528-11FF-F5EF-0FC1-0746277AB8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6EC486-48DA-9D10-BC6F-A4CDA4AFF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A23EA-2424-0D10-9B57-29C4917D3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55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27DCE-8852-DCD5-4D11-83136FB4E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699025-B978-AE1E-7764-900B424FF8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A0255C-B7AA-1EE4-6B6B-B022AD7D5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D1603-D318-05A4-D470-4A81FEC6F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52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08515-D151-8A83-47BC-44785A8E1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AE2A4A-08B6-3F30-5A03-D909BFC200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3B577C-1555-441B-4D0D-5D1A7818D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4AFA6-1C95-3356-9F92-DF364EECD4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3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C1697-22C9-44E1-F316-172F023E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F22B2E-2946-CD6F-3648-85A51BF5C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EFFE31-E483-192D-989D-C1A26B2F2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34232-3A54-ED56-E63B-B1760C4F9A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4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4B61E-0242-6D5A-6BA8-62EFF908A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93B433-B996-CEE2-F961-F0DD986660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55CDB-C400-73E7-7D4E-E0CF68859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DCFEA-DE65-D1BC-3C18-F1AF2DAB9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6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94A9B-8E7B-215D-6F6A-AEBC778D5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7DFDAF-D3E9-B7E1-B6D1-8B9B3FBA4F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C58BE1-5051-8AA3-9650-1B14668AB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80052-171A-C3CF-1420-F17BE0A8E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97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A47BF-EE8F-926D-1703-BA3D56CC3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6D13C-A049-AD8F-FA9E-5FE6DF0485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F8DF9C-6CF8-F1D9-4C97-0CBD14273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28C38-5F9D-B92B-0D1F-32CCE4BA6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9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CC181-A7B3-ED59-E74F-0E8929202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7E4292-FE80-BFF4-C9B8-D74AF1F0C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F5181A-BD4A-25ED-2F59-2EBD800EB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47B96-0F13-8EBF-671F-5A719B8D51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5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58D14-0E1F-FB5D-37B3-A9A78E860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CDDD91-733C-87E7-7DB0-C5719611A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7339A-2E80-A56A-DE2D-A4C8B90C7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21402-82A3-8F2F-1E98-61F81CBF65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6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3A72C-2AC6-B65A-5C27-55F396340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F3CDC7-4D8B-85D4-EF14-7AF30B9F2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5FA22-0D3B-CEBA-08E6-461DD702C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0A7CC-04E6-19F9-E1E7-69360D217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59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4FECB-90AC-2202-E5BE-7DC91C244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DC87F9-FD21-01CB-4D2A-079F62F0A9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817A03-0A32-CDF3-7414-F2282D712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510C9-E57E-C20B-2829-56B9AE9C5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6AE43-5A7A-3342-88BD-8666C5B04E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92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lajisethu03/ai-healthcare/tree/main/assignment-3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6FA0-D0A9-7945-9069-8B0E6F2F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531" y="441960"/>
            <a:ext cx="8229600" cy="607205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MIMIC NLP assignment – HW3</a:t>
            </a:r>
          </a:p>
          <a:p>
            <a:pPr marL="0" indent="0" algn="ctr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Balaji Sethuraman – AI in Healthcare</a:t>
            </a:r>
            <a:endParaRPr lang="en-US" b="0" i="0" dirty="0">
              <a:solidFill>
                <a:srgbClr val="000000"/>
              </a:solidFill>
              <a:effectLst/>
              <a:latin typeface="Lato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Github</a:t>
            </a:r>
            <a:r>
              <a:rPr lang="en-US" dirty="0"/>
              <a:t> location: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https://github.com/balajisethu03/ai-healthcare/tree/main/assignment-3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9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18E4B-9411-2C61-F3B6-EAF60BE40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8101-9DB2-E80D-A727-AB298D5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Word2Vec Corpus of entities – Keys / Similarity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B485F-2557-3A80-FE0C-565238248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1" y="900465"/>
            <a:ext cx="8540712" cy="593042"/>
          </a:xfrm>
          <a:prstGeom prst="rect">
            <a:avLst/>
          </a:prstGeom>
        </p:spPr>
      </p:pic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AABA7BF-1253-079D-E6D2-8559589EC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31" y="1672047"/>
            <a:ext cx="7772400" cy="31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0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5D51E-D934-E43D-DF15-34FAD8D62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F9C9-C3A1-A733-AFFB-556E10AB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Word2Vec plot the results in t-SNE graphs</a:t>
            </a:r>
          </a:p>
        </p:txBody>
      </p:sp>
      <p:pic>
        <p:nvPicPr>
          <p:cNvPr id="8" name="Picture 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D3856BAC-136A-4D4A-A5E5-220838F82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60" y="5058185"/>
            <a:ext cx="4902200" cy="1143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0046038-FCC4-9EA7-3B11-782B28129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590003"/>
            <a:ext cx="8458199" cy="417358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Extract Vocabulary:</a:t>
            </a:r>
          </a:p>
          <a:p>
            <a:pPr marL="0" indent="0">
              <a:buNone/>
            </a:pPr>
            <a:r>
              <a:rPr lang="en-US" sz="1200" dirty="0"/>
              <a:t>vocabs = model1.wv.key_to_index.keys() retrieves the vocabulary (unique words) from the trained Word2Vec model (model1).</a:t>
            </a:r>
          </a:p>
          <a:p>
            <a:pPr marL="0" indent="0">
              <a:buNone/>
            </a:pPr>
            <a:r>
              <a:rPr lang="en-US" sz="1200" dirty="0"/>
              <a:t>These are the words for which word embeddings have been learned.</a:t>
            </a:r>
          </a:p>
          <a:p>
            <a:pPr marL="0" indent="0">
              <a:buNone/>
            </a:pPr>
            <a:r>
              <a:rPr lang="en-US" sz="1200" b="1" dirty="0"/>
              <a:t>Convert Vocabulary to NumPy Array:</a:t>
            </a:r>
          </a:p>
          <a:p>
            <a:pPr marL="0" indent="0">
              <a:buNone/>
            </a:pPr>
            <a:r>
              <a:rPr lang="en-US" sz="1200" dirty="0" err="1"/>
              <a:t>new_v</a:t>
            </a:r>
            <a:r>
              <a:rPr lang="en-US" sz="1200" dirty="0"/>
              <a:t> = </a:t>
            </a:r>
            <a:r>
              <a:rPr lang="en-US" sz="1200" dirty="0" err="1"/>
              <a:t>np.array</a:t>
            </a:r>
            <a:r>
              <a:rPr lang="en-US" sz="1200" dirty="0"/>
              <a:t>(list(vocabs)) converts the vocabulary (a list of words) into a NumPy array for easier manipulation and compatibility with the </a:t>
            </a:r>
            <a:r>
              <a:rPr lang="en-US" sz="1200" dirty="0" err="1"/>
              <a:t>tsne_plot</a:t>
            </a:r>
            <a:r>
              <a:rPr lang="en-US" sz="1200" dirty="0"/>
              <a:t> function.</a:t>
            </a:r>
          </a:p>
          <a:p>
            <a:pPr marL="0" indent="0">
              <a:buNone/>
            </a:pPr>
            <a:r>
              <a:rPr lang="en-US" sz="1200" b="1" dirty="0"/>
              <a:t>Generate t-SNE Plot:</a:t>
            </a:r>
          </a:p>
          <a:p>
            <a:pPr marL="0" indent="0">
              <a:buNone/>
            </a:pPr>
            <a:r>
              <a:rPr lang="en-US" sz="1200" dirty="0" err="1"/>
              <a:t>tsne_plot</a:t>
            </a:r>
            <a:r>
              <a:rPr lang="en-US" sz="1200" dirty="0"/>
              <a:t>(model1, </a:t>
            </a:r>
            <a:r>
              <a:rPr lang="en-US" sz="1200" dirty="0" err="1"/>
              <a:t>new_v</a:t>
            </a:r>
            <a:r>
              <a:rPr lang="en-US" sz="1200" dirty="0"/>
              <a:t>) calls a custom function (</a:t>
            </a:r>
            <a:r>
              <a:rPr lang="en-US" sz="1200" dirty="0" err="1"/>
              <a:t>tsne_plot</a:t>
            </a:r>
            <a:r>
              <a:rPr lang="en-US" sz="1200" dirty="0"/>
              <a:t>) to visualize the word embeddings using t-SNE (t-Distributed Stochastic Neighbor Embedding).</a:t>
            </a:r>
          </a:p>
          <a:p>
            <a:pPr marL="0" indent="0">
              <a:buNone/>
            </a:pPr>
            <a:r>
              <a:rPr lang="en-US" sz="1200" dirty="0"/>
              <a:t>The function likely performs the following steps:</a:t>
            </a:r>
          </a:p>
          <a:p>
            <a:pPr marL="0" indent="0">
              <a:buNone/>
            </a:pPr>
            <a:r>
              <a:rPr lang="en-US" sz="1200" dirty="0"/>
              <a:t>Extracts the word vectors (embeddings) for the words in </a:t>
            </a:r>
            <a:r>
              <a:rPr lang="en-US" sz="1200" dirty="0" err="1"/>
              <a:t>new_v</a:t>
            </a:r>
            <a:r>
              <a:rPr lang="en-US" sz="1200" dirty="0"/>
              <a:t> from the Word2Vec model.</a:t>
            </a:r>
          </a:p>
          <a:p>
            <a:pPr marL="0" indent="0">
              <a:buNone/>
            </a:pPr>
            <a:r>
              <a:rPr lang="en-US" sz="1200" dirty="0"/>
              <a:t>Applies t-SNE to reduce the high-dimensional word vectors to 2D or 3D for visualization.</a:t>
            </a:r>
          </a:p>
          <a:p>
            <a:pPr marL="0" indent="0">
              <a:buNone/>
            </a:pPr>
            <a:r>
              <a:rPr lang="en-US" sz="1200" dirty="0"/>
              <a:t>Plots the reduced vectors, with each point representing a word and its position reflecting its semantic similarity to other words.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Key Points:</a:t>
            </a:r>
          </a:p>
          <a:p>
            <a:pPr marL="0" indent="0">
              <a:buNone/>
            </a:pPr>
            <a:r>
              <a:rPr lang="en-US" sz="1200" dirty="0"/>
              <a:t>The code retrieves the vocabulary from the trained Word2Vec model and prepares it for visualization.</a:t>
            </a:r>
          </a:p>
          <a:p>
            <a:pPr marL="0" indent="0">
              <a:buNone/>
            </a:pPr>
            <a:r>
              <a:rPr lang="en-US" sz="1200" dirty="0"/>
              <a:t>It uses a custom </a:t>
            </a:r>
            <a:r>
              <a:rPr lang="en-US" sz="1200" dirty="0" err="1"/>
              <a:t>tsne_plot</a:t>
            </a:r>
            <a:r>
              <a:rPr lang="en-US" sz="1200" dirty="0"/>
              <a:t> function to generate a t-SNE plot, which helps visualize the semantic relationships between words in a 2D or 3D space.</a:t>
            </a:r>
          </a:p>
          <a:p>
            <a:pPr marL="0" indent="0">
              <a:buNone/>
            </a:pPr>
            <a:r>
              <a:rPr lang="en-US" sz="1200" dirty="0"/>
              <a:t>This visualization is useful for understanding how the Word2Vec model has captured the semantic similarities between words in the corpus.</a:t>
            </a:r>
          </a:p>
        </p:txBody>
      </p:sp>
    </p:spTree>
    <p:extLst>
      <p:ext uri="{BB962C8B-B14F-4D97-AF65-F5344CB8AC3E}">
        <p14:creationId xmlns:p14="http://schemas.microsoft.com/office/powerpoint/2010/main" val="1517500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6B815-3898-6300-EEF8-D3506AD7F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D02E-9FCD-A973-52C1-ACAB77F2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Word2Vec plot the results in t-SNE graphs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E0BF57-9E31-4633-B0C2-617992547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35" y="458019"/>
            <a:ext cx="6246860" cy="62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63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17AF1-D61B-D055-E934-FA775427B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8116-4D3B-D0B4-67BC-51C46C26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/>
              <a:t>GloVe</a:t>
            </a:r>
            <a:r>
              <a:rPr lang="en-US" sz="2000" b="1" dirty="0"/>
              <a:t> pretrained model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E238A5-D1D2-9921-57B6-9C2FB7CF6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511622"/>
            <a:ext cx="8458199" cy="4042957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Load Pre-trained Word Embeddings:</a:t>
            </a:r>
          </a:p>
          <a:p>
            <a:pPr marL="0" indent="0">
              <a:buNone/>
            </a:pPr>
            <a:r>
              <a:rPr lang="en-US" sz="1200" dirty="0"/>
              <a:t>The </a:t>
            </a:r>
            <a:r>
              <a:rPr lang="en-US" sz="1200" dirty="0" err="1"/>
              <a:t>gensim.downloader</a:t>
            </a:r>
            <a:r>
              <a:rPr lang="en-US" sz="1200" dirty="0"/>
              <a:t> module is used to load pre-trained word embeddings.</a:t>
            </a:r>
          </a:p>
          <a:p>
            <a:pPr marL="0" indent="0">
              <a:buNone/>
            </a:pPr>
            <a:r>
              <a:rPr lang="en-US" sz="1200" dirty="0" err="1"/>
              <a:t>api.info</a:t>
            </a:r>
            <a:r>
              <a:rPr lang="en-US" sz="1200" dirty="0"/>
              <a:t>() displays information about available pre-trained models and datasets.</a:t>
            </a:r>
          </a:p>
          <a:p>
            <a:pPr marL="0" indent="0">
              <a:buNone/>
            </a:pPr>
            <a:r>
              <a:rPr lang="en-US" sz="1200" dirty="0" err="1"/>
              <a:t>api.load</a:t>
            </a:r>
            <a:r>
              <a:rPr lang="en-US" sz="1200" dirty="0"/>
              <a:t>("glove-wiki-gigaword-50") loads the </a:t>
            </a:r>
            <a:r>
              <a:rPr lang="en-US" sz="1200" dirty="0" err="1"/>
              <a:t>GloVe</a:t>
            </a:r>
            <a:r>
              <a:rPr lang="en-US" sz="1200" dirty="0"/>
              <a:t> model trained on the Wikipedia and </a:t>
            </a:r>
            <a:r>
              <a:rPr lang="en-US" sz="1200" dirty="0" err="1"/>
              <a:t>Gigaword</a:t>
            </a:r>
            <a:r>
              <a:rPr lang="en-US" sz="1200" dirty="0"/>
              <a:t> datasets, with 50-dimensional word vectors.</a:t>
            </a:r>
          </a:p>
          <a:p>
            <a:pPr marL="0" indent="0">
              <a:buNone/>
            </a:pPr>
            <a:r>
              <a:rPr lang="en-US" sz="1200" b="1" dirty="0"/>
              <a:t>Filter Vocabulary for Pre-trained Model:</a:t>
            </a:r>
          </a:p>
          <a:p>
            <a:pPr marL="0" indent="0">
              <a:buNone/>
            </a:pPr>
            <a:r>
              <a:rPr lang="en-US" sz="1200" dirty="0"/>
              <a:t>A new list, </a:t>
            </a:r>
            <a:r>
              <a:rPr lang="en-US" sz="1200" dirty="0" err="1"/>
              <a:t>new_corpus_in_pretrained_model</a:t>
            </a:r>
            <a:r>
              <a:rPr lang="en-US" sz="1200" dirty="0"/>
              <a:t>, is created to store words from the vocabulary (</a:t>
            </a:r>
            <a:r>
              <a:rPr lang="en-US" sz="1200" dirty="0" err="1"/>
              <a:t>new_v</a:t>
            </a:r>
            <a:r>
              <a:rPr lang="en-US" sz="1200" dirty="0"/>
              <a:t>) that exist in the pre-trained model.</a:t>
            </a:r>
          </a:p>
          <a:p>
            <a:pPr marL="0" indent="0">
              <a:buNone/>
            </a:pPr>
            <a:r>
              <a:rPr lang="en-US" sz="1200" dirty="0"/>
              <a:t>The for loop iterates over each word in </a:t>
            </a:r>
            <a:r>
              <a:rPr lang="en-US" sz="1200" dirty="0" err="1"/>
              <a:t>new_v</a:t>
            </a:r>
            <a:r>
              <a:rPr lang="en-US" sz="1200" dirty="0"/>
              <a:t>:</a:t>
            </a:r>
          </a:p>
          <a:p>
            <a:pPr marL="0" indent="0">
              <a:buNone/>
            </a:pPr>
            <a:r>
              <a:rPr lang="en-US" sz="1200" dirty="0"/>
              <a:t>If the word exists in the pre-trained model (if word in </a:t>
            </a:r>
            <a:r>
              <a:rPr lang="en-US" sz="1200" dirty="0" err="1"/>
              <a:t>pretrained_model.key_to_index</a:t>
            </a:r>
            <a:r>
              <a:rPr lang="en-US" sz="1200" dirty="0"/>
              <a:t>), it is added to </a:t>
            </a:r>
            <a:r>
              <a:rPr lang="en-US" sz="1200" dirty="0" err="1"/>
              <a:t>new_corpus_in_pretrained_model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If the word is not in the pre-trained model, it is printed as an out-of-vocabulary (OOV) word.</a:t>
            </a:r>
          </a:p>
          <a:p>
            <a:pPr marL="0" indent="0">
              <a:buNone/>
            </a:pPr>
            <a:r>
              <a:rPr lang="en-US" sz="1200" b="1" dirty="0"/>
              <a:t>Generate t-SNE Plot:</a:t>
            </a:r>
          </a:p>
          <a:p>
            <a:pPr marL="0" indent="0">
              <a:buNone/>
            </a:pPr>
            <a:r>
              <a:rPr lang="en-US" sz="1200" dirty="0" err="1"/>
              <a:t>tsne_plot</a:t>
            </a:r>
            <a:r>
              <a:rPr lang="en-US" sz="1200" dirty="0"/>
              <a:t>(</a:t>
            </a:r>
            <a:r>
              <a:rPr lang="en-US" sz="1200" dirty="0" err="1"/>
              <a:t>pretrained_model</a:t>
            </a:r>
            <a:r>
              <a:rPr lang="en-US" sz="1200" dirty="0"/>
              <a:t>, </a:t>
            </a:r>
            <a:r>
              <a:rPr lang="en-US" sz="1200" dirty="0" err="1"/>
              <a:t>new_corpus_in_pretrained_model</a:t>
            </a:r>
            <a:r>
              <a:rPr lang="en-US" sz="1200" dirty="0"/>
              <a:t>) calls a custom function (</a:t>
            </a:r>
            <a:r>
              <a:rPr lang="en-US" sz="1200" dirty="0" err="1"/>
              <a:t>tsne_plot</a:t>
            </a:r>
            <a:r>
              <a:rPr lang="en-US" sz="1200" dirty="0"/>
              <a:t>) to visualize the word embeddings from the pre-trained </a:t>
            </a:r>
            <a:r>
              <a:rPr lang="en-US" sz="1200" dirty="0" err="1"/>
              <a:t>GloVe</a:t>
            </a:r>
            <a:r>
              <a:rPr lang="en-US" sz="1200" dirty="0"/>
              <a:t> model.</a:t>
            </a:r>
          </a:p>
          <a:p>
            <a:pPr marL="0" indent="0">
              <a:buNone/>
            </a:pPr>
            <a:r>
              <a:rPr lang="en-US" sz="1200" dirty="0"/>
              <a:t>The function likely performs the following steps:</a:t>
            </a:r>
          </a:p>
          <a:p>
            <a:pPr marL="0" indent="0">
              <a:buNone/>
            </a:pPr>
            <a:r>
              <a:rPr lang="en-US" sz="1200" dirty="0"/>
              <a:t>Extracts the word vectors for the words in </a:t>
            </a:r>
            <a:r>
              <a:rPr lang="en-US" sz="1200" dirty="0" err="1"/>
              <a:t>new_corpus_in_pretrained_model</a:t>
            </a:r>
            <a:r>
              <a:rPr lang="en-US" sz="1200" dirty="0"/>
              <a:t> from the </a:t>
            </a:r>
            <a:r>
              <a:rPr lang="en-US" sz="1200" dirty="0" err="1"/>
              <a:t>GloVe</a:t>
            </a:r>
            <a:r>
              <a:rPr lang="en-US" sz="1200" dirty="0"/>
              <a:t> model.</a:t>
            </a:r>
          </a:p>
          <a:p>
            <a:pPr marL="0" indent="0">
              <a:buNone/>
            </a:pPr>
            <a:r>
              <a:rPr lang="en-US" sz="1200" dirty="0"/>
              <a:t>Applies t-SNE to reduce the high-dimensional word vectors to 2D or 3D for visualization.</a:t>
            </a:r>
          </a:p>
          <a:p>
            <a:pPr marL="0" indent="0">
              <a:buNone/>
            </a:pPr>
            <a:r>
              <a:rPr lang="en-US" sz="1200" dirty="0"/>
              <a:t>Plots the reduced vectors, with each point representing a word and its position reflecting its semantic similarity to other words.</a:t>
            </a: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E7B268C-016D-34EC-03C1-50CCE001E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29" y="4587658"/>
            <a:ext cx="7772400" cy="218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9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D96E5-3E05-C41E-8FA7-DA2996954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38F9-C8B0-E68F-4928-D0969D8B2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/>
              <a:t>GloVe</a:t>
            </a:r>
            <a:r>
              <a:rPr lang="en-US" sz="2000" b="1" dirty="0"/>
              <a:t> pretrained model - plot the results in t-SNE graphs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D9CFF-A4A8-0C0E-3F3C-C9631F158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948" y="542203"/>
            <a:ext cx="6325529" cy="631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04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4344C-F47C-783B-7656-50B0DE2F1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99B4-7036-95A1-4373-776D4269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/>
              <a:t>ClinicalBERT</a:t>
            </a:r>
            <a:r>
              <a:rPr lang="en-US" sz="2000" b="1" dirty="0"/>
              <a:t> Analysis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250136-ADC6-44B1-FD73-7BFAB01DC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633544"/>
            <a:ext cx="8458199" cy="499219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/>
              <a:t>Text Preprocessing</a:t>
            </a:r>
          </a:p>
          <a:p>
            <a:pPr marL="0" indent="0">
              <a:buNone/>
            </a:pPr>
            <a:r>
              <a:rPr lang="en-US" sz="1200" b="1" dirty="0"/>
              <a:t>Download NLTK Resources:</a:t>
            </a:r>
          </a:p>
          <a:p>
            <a:pPr marL="0" indent="0">
              <a:buNone/>
            </a:pPr>
            <a:r>
              <a:rPr lang="en-US" sz="1200" dirty="0"/>
              <a:t>Downloads necessary NLTK resources (</a:t>
            </a:r>
            <a:r>
              <a:rPr lang="en-US" sz="1200" dirty="0" err="1"/>
              <a:t>stopwords</a:t>
            </a:r>
            <a:r>
              <a:rPr lang="en-US" sz="1200" dirty="0"/>
              <a:t>, </a:t>
            </a:r>
            <a:r>
              <a:rPr lang="en-US" sz="1200" dirty="0" err="1"/>
              <a:t>punkt</a:t>
            </a:r>
            <a:r>
              <a:rPr lang="en-US" sz="1200" dirty="0"/>
              <a:t>, wordnet) for text preprocessing tasks like tokenization, </a:t>
            </a:r>
            <a:r>
              <a:rPr lang="en-US" sz="1200" dirty="0" err="1"/>
              <a:t>stopword</a:t>
            </a:r>
            <a:r>
              <a:rPr lang="en-US" sz="1200" dirty="0"/>
              <a:t> removal, and lemmatization.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Clean Text Function:</a:t>
            </a:r>
          </a:p>
          <a:p>
            <a:pPr marL="0" indent="0">
              <a:buNone/>
            </a:pPr>
            <a:r>
              <a:rPr lang="en-US" sz="1200" dirty="0" err="1"/>
              <a:t>clean_text</a:t>
            </a:r>
            <a:r>
              <a:rPr lang="en-US" sz="1200" dirty="0"/>
              <a:t>(text) performs the following steps:</a:t>
            </a:r>
          </a:p>
          <a:p>
            <a:pPr marL="0" indent="0">
              <a:buNone/>
            </a:pPr>
            <a:r>
              <a:rPr lang="en-US" sz="1200" dirty="0"/>
              <a:t>Tokenizes the text into words.</a:t>
            </a:r>
          </a:p>
          <a:p>
            <a:pPr marL="0" indent="0">
              <a:buNone/>
            </a:pPr>
            <a:r>
              <a:rPr lang="en-US" sz="1200" dirty="0"/>
              <a:t>Removes special characters and converts words to lowercase.</a:t>
            </a:r>
          </a:p>
          <a:p>
            <a:pPr marL="0" indent="0">
              <a:buNone/>
            </a:pPr>
            <a:r>
              <a:rPr lang="en-US" sz="1200" dirty="0"/>
              <a:t>Removes </a:t>
            </a:r>
            <a:r>
              <a:rPr lang="en-US" sz="1200" dirty="0" err="1"/>
              <a:t>stopwords</a:t>
            </a:r>
            <a:r>
              <a:rPr lang="en-US" sz="1200" dirty="0"/>
              <a:t> (e.g., "the", "is") using NLTK's </a:t>
            </a:r>
            <a:r>
              <a:rPr lang="en-US" sz="1200" dirty="0" err="1"/>
              <a:t>stopwords</a:t>
            </a:r>
            <a:r>
              <a:rPr lang="en-US" sz="1200" dirty="0"/>
              <a:t> list.</a:t>
            </a:r>
          </a:p>
          <a:p>
            <a:pPr marL="0" indent="0">
              <a:buNone/>
            </a:pPr>
            <a:r>
              <a:rPr lang="en-US" sz="1200" dirty="0"/>
              <a:t>Filters out words with fewer than 4 characters and numeric values to reduce noise.</a:t>
            </a:r>
          </a:p>
          <a:p>
            <a:pPr marL="0" indent="0">
              <a:buNone/>
            </a:pPr>
            <a:r>
              <a:rPr lang="en-US" sz="1200" dirty="0"/>
              <a:t>Removes duplicate words and joins the remaining words into a cleaned text string.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u="sng" dirty="0"/>
              <a:t>Corpus Creation</a:t>
            </a:r>
          </a:p>
          <a:p>
            <a:pPr marL="0" indent="0">
              <a:buNone/>
            </a:pPr>
            <a:r>
              <a:rPr lang="en-US" sz="1200" b="1" dirty="0"/>
              <a:t>Extract Entities Using </a:t>
            </a:r>
            <a:r>
              <a:rPr lang="en-US" sz="1200" b="1" dirty="0" err="1"/>
              <a:t>SpaCy</a:t>
            </a:r>
            <a:r>
              <a:rPr lang="en-US" sz="1200" b="1" dirty="0"/>
              <a:t>:</a:t>
            </a:r>
          </a:p>
          <a:p>
            <a:pPr marL="0" indent="0">
              <a:buNone/>
            </a:pPr>
            <a:r>
              <a:rPr lang="en-US" sz="1200" dirty="0"/>
              <a:t>Iterates over the TEXT column of the </a:t>
            </a:r>
            <a:r>
              <a:rPr lang="en-US" sz="1200" dirty="0" err="1"/>
              <a:t>DataFrame</a:t>
            </a:r>
            <a:r>
              <a:rPr lang="en-US" sz="1200" dirty="0"/>
              <a:t> (</a:t>
            </a:r>
            <a:r>
              <a:rPr lang="en-US" sz="1200" dirty="0" err="1"/>
              <a:t>df</a:t>
            </a:r>
            <a:r>
              <a:rPr lang="en-US" sz="1200" dirty="0"/>
              <a:t>) and extracts named entities using the </a:t>
            </a:r>
            <a:r>
              <a:rPr lang="en-US" sz="1200" dirty="0" err="1"/>
              <a:t>SpaCy</a:t>
            </a:r>
            <a:r>
              <a:rPr lang="en-US" sz="1200" dirty="0"/>
              <a:t> model (</a:t>
            </a:r>
            <a:r>
              <a:rPr lang="en-US" sz="1200" dirty="0" err="1"/>
              <a:t>nlp</a:t>
            </a:r>
            <a:r>
              <a:rPr lang="en-US" sz="1200" dirty="0"/>
              <a:t>).</a:t>
            </a:r>
          </a:p>
          <a:p>
            <a:pPr marL="0" indent="0">
              <a:buNone/>
            </a:pPr>
            <a:r>
              <a:rPr lang="en-US" sz="1200" dirty="0"/>
              <a:t>Limits processing to the first 20 rows (if index &gt;= 20: break).</a:t>
            </a:r>
          </a:p>
          <a:p>
            <a:pPr marL="0" indent="0">
              <a:buNone/>
            </a:pPr>
            <a:r>
              <a:rPr lang="en-US" sz="1200" dirty="0"/>
              <a:t>Stores the extracted entities in a corpus (a list of lists, where each </a:t>
            </a:r>
            <a:r>
              <a:rPr lang="en-US" sz="1200" dirty="0" err="1"/>
              <a:t>sublist</a:t>
            </a:r>
            <a:r>
              <a:rPr lang="en-US" sz="1200" dirty="0"/>
              <a:t> contains entities from a single note).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Combine All Entities:</a:t>
            </a:r>
          </a:p>
          <a:p>
            <a:pPr marL="0" indent="0">
              <a:buNone/>
            </a:pPr>
            <a:r>
              <a:rPr lang="en-US" sz="1200" dirty="0"/>
              <a:t>Combines all entities from the corpus into a single list (</a:t>
            </a:r>
            <a:r>
              <a:rPr lang="en-US" sz="1200" dirty="0" err="1"/>
              <a:t>notes_combined</a:t>
            </a:r>
            <a:r>
              <a:rPr lang="en-US" sz="1200" dirty="0"/>
              <a:t>).</a:t>
            </a:r>
          </a:p>
          <a:p>
            <a:pPr marL="0" indent="0">
              <a:buNone/>
            </a:pPr>
            <a:r>
              <a:rPr lang="en-US" sz="1200" dirty="0"/>
              <a:t>Joins the list into a single string for further processing.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581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3CB17-A7C4-281A-13B5-EED826F2D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C379-8324-7F46-5D72-A38DF1B6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/>
              <a:t>ClinicalBERT</a:t>
            </a:r>
            <a:r>
              <a:rPr lang="en-US" sz="2000" b="1" dirty="0"/>
              <a:t> Analysis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D2008B-A1DC-A51D-681C-7613FCD3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1" y="620646"/>
            <a:ext cx="8458199" cy="609818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 err="1"/>
              <a:t>ClinicalBERT</a:t>
            </a:r>
            <a:r>
              <a:rPr lang="en-US" sz="1200" b="1" u="sng" dirty="0"/>
              <a:t> Embeddings</a:t>
            </a:r>
          </a:p>
          <a:p>
            <a:pPr marL="0" indent="0">
              <a:buNone/>
            </a:pPr>
            <a:r>
              <a:rPr lang="en-US" sz="1200" b="1" dirty="0"/>
              <a:t>Load </a:t>
            </a:r>
            <a:r>
              <a:rPr lang="en-US" sz="1200" b="1" dirty="0" err="1"/>
              <a:t>ClinicalBERT</a:t>
            </a:r>
            <a:r>
              <a:rPr lang="en-US" sz="1200" b="1" dirty="0"/>
              <a:t> Model:</a:t>
            </a:r>
          </a:p>
          <a:p>
            <a:pPr marL="0" indent="0">
              <a:buNone/>
            </a:pPr>
            <a:r>
              <a:rPr lang="en-US" sz="1200" dirty="0"/>
              <a:t>Loads the </a:t>
            </a:r>
            <a:r>
              <a:rPr lang="en-US" sz="1200" dirty="0" err="1"/>
              <a:t>Bio_ClinicalBERT</a:t>
            </a:r>
            <a:r>
              <a:rPr lang="en-US" sz="1200" dirty="0"/>
              <a:t> model and tokenizer using the transformers library.</a:t>
            </a:r>
          </a:p>
          <a:p>
            <a:pPr marL="0" indent="0">
              <a:buNone/>
            </a:pPr>
            <a:r>
              <a:rPr lang="en-US" sz="1200" dirty="0"/>
              <a:t>This model is fine-tuned for clinical text and is used to generate contextual word embeddings.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Tokenize and Clean Text:</a:t>
            </a:r>
          </a:p>
          <a:p>
            <a:pPr marL="0" indent="0">
              <a:buNone/>
            </a:pPr>
            <a:r>
              <a:rPr lang="en-US" sz="1200" dirty="0"/>
              <a:t>Cleans the combined text (</a:t>
            </a:r>
            <a:r>
              <a:rPr lang="en-US" sz="1200" dirty="0" err="1"/>
              <a:t>notes_combined</a:t>
            </a:r>
            <a:r>
              <a:rPr lang="en-US" sz="1200" dirty="0"/>
              <a:t>) using the </a:t>
            </a:r>
            <a:r>
              <a:rPr lang="en-US" sz="1200" dirty="0" err="1"/>
              <a:t>clean_text</a:t>
            </a:r>
            <a:r>
              <a:rPr lang="en-US" sz="1200" dirty="0"/>
              <a:t> function.</a:t>
            </a:r>
          </a:p>
          <a:p>
            <a:pPr marL="0" indent="0">
              <a:buNone/>
            </a:pPr>
            <a:r>
              <a:rPr lang="en-US" sz="1200" dirty="0"/>
              <a:t>Splits the cleaned text into tokens for processing.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200" b="1" dirty="0"/>
              <a:t>Generate Word Embeddings:</a:t>
            </a:r>
          </a:p>
          <a:p>
            <a:pPr marL="0" indent="0">
              <a:buNone/>
            </a:pPr>
            <a:r>
              <a:rPr lang="en-US" sz="1200" dirty="0"/>
              <a:t>For each token, encodes it using </a:t>
            </a:r>
            <a:r>
              <a:rPr lang="en-US" sz="1200" dirty="0" err="1"/>
              <a:t>ClinicalBERT</a:t>
            </a:r>
            <a:r>
              <a:rPr lang="en-US" sz="1200" dirty="0"/>
              <a:t> and extracts its embedding.</a:t>
            </a:r>
          </a:p>
          <a:p>
            <a:pPr marL="0" indent="0">
              <a:buNone/>
            </a:pPr>
            <a:r>
              <a:rPr lang="en-US" sz="1200" dirty="0"/>
              <a:t>Stores the embeddings in a list (</a:t>
            </a:r>
            <a:r>
              <a:rPr lang="en-US" sz="1200" dirty="0" err="1"/>
              <a:t>word_embs</a:t>
            </a:r>
            <a:r>
              <a:rPr lang="en-US" sz="1200" dirty="0"/>
              <a:t>).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u="sng" dirty="0"/>
              <a:t>t-SNE Visualization</a:t>
            </a:r>
          </a:p>
          <a:p>
            <a:pPr marL="0" indent="0">
              <a:buNone/>
            </a:pPr>
            <a:r>
              <a:rPr lang="en-US" sz="1200" b="1" dirty="0"/>
              <a:t>Dimensionality Reduction:</a:t>
            </a:r>
          </a:p>
          <a:p>
            <a:pPr marL="0" indent="0">
              <a:buNone/>
            </a:pPr>
            <a:r>
              <a:rPr lang="en-US" sz="1200" dirty="0"/>
              <a:t>Uses t-SNE (TSNE) to reduce the high-dimensional word embeddings to 2D for visualization.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Parameters:</a:t>
            </a:r>
          </a:p>
          <a:p>
            <a:pPr marL="0" indent="0">
              <a:buNone/>
            </a:pPr>
            <a:r>
              <a:rPr lang="en-US" sz="1200" dirty="0" err="1"/>
              <a:t>n_components</a:t>
            </a:r>
            <a:r>
              <a:rPr lang="en-US" sz="1200" dirty="0"/>
              <a:t>=2: Reduces embeddings to 2D.</a:t>
            </a:r>
          </a:p>
          <a:p>
            <a:pPr marL="0" indent="0">
              <a:buNone/>
            </a:pPr>
            <a:r>
              <a:rPr lang="en-US" sz="1200" dirty="0"/>
              <a:t>perplexity=10: Controls the balance between local and global patterns.</a:t>
            </a:r>
          </a:p>
          <a:p>
            <a:pPr marL="0" indent="0">
              <a:buNone/>
            </a:pPr>
            <a:r>
              <a:rPr lang="en-US" sz="1200" dirty="0" err="1"/>
              <a:t>random_state</a:t>
            </a:r>
            <a:r>
              <a:rPr lang="en-US" sz="1200" dirty="0"/>
              <a:t>=42: Ensures reproducibility.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Plot Word Embeddings:</a:t>
            </a:r>
          </a:p>
          <a:p>
            <a:pPr marL="0" indent="0">
              <a:buNone/>
            </a:pPr>
            <a:r>
              <a:rPr lang="en-US" sz="1200" dirty="0"/>
              <a:t>Creates a scatter plot of the 2D embeddings.</a:t>
            </a:r>
          </a:p>
          <a:p>
            <a:pPr marL="0" indent="0">
              <a:buNone/>
            </a:pPr>
            <a:r>
              <a:rPr lang="en-US" sz="1200" dirty="0"/>
              <a:t>Annotates each point with the corresponding word for interpretability.</a:t>
            </a:r>
          </a:p>
          <a:p>
            <a:pPr marL="0" indent="0">
              <a:buNone/>
            </a:pPr>
            <a:r>
              <a:rPr lang="en-US" sz="1200" dirty="0"/>
              <a:t>Displays the plot using matplotlib.</a:t>
            </a:r>
          </a:p>
        </p:txBody>
      </p:sp>
    </p:spTree>
    <p:extLst>
      <p:ext uri="{BB962C8B-B14F-4D97-AF65-F5344CB8AC3E}">
        <p14:creationId xmlns:p14="http://schemas.microsoft.com/office/powerpoint/2010/main" val="3584060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EE09F-970A-2A56-CD82-ABE635882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7199-C53C-3F43-2FB5-E88923D8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/>
              <a:t>ClinicalBERT</a:t>
            </a:r>
            <a:r>
              <a:rPr lang="en-US" sz="2000" b="1" dirty="0"/>
              <a:t> Analysis - codebase</a:t>
            </a:r>
          </a:p>
        </p:txBody>
      </p:sp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16B056D-476D-E9B3-7AD7-F9A1225AA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1" y="571580"/>
            <a:ext cx="7772400" cy="2625722"/>
          </a:xfrm>
          <a:prstGeom prst="rect">
            <a:avLst/>
          </a:prstGeom>
        </p:spPr>
      </p:pic>
      <p:pic>
        <p:nvPicPr>
          <p:cNvPr id="8" name="Picture 7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1EA1D973-5F34-2F0F-6A61-1A4BFB361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31" y="3265578"/>
            <a:ext cx="4108465" cy="2891382"/>
          </a:xfrm>
          <a:prstGeom prst="rect">
            <a:avLst/>
          </a:prstGeom>
        </p:spPr>
      </p:pic>
      <p:pic>
        <p:nvPicPr>
          <p:cNvPr id="11" name="Picture 1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69B261C-0365-4E6F-9216-503B0F1D6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746" y="3265578"/>
            <a:ext cx="3470585" cy="35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4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62223-6F9F-0928-1C79-1F098C0DB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6134-391A-7548-8E18-5492FDE9D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/>
              <a:t>ClinicalBERT</a:t>
            </a:r>
            <a:r>
              <a:rPr lang="en-US" sz="2000" b="1" dirty="0"/>
              <a:t> Analysis - plot the results in t-SNE 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AF95E-7DA9-2967-F0CE-71AD24795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7" y="502920"/>
            <a:ext cx="6355080" cy="635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3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DB994-3C9E-830E-3725-D4D78086A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8082-DA8C-C455-C390-1594A7AE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05672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BACKGROUND</a:t>
            </a:r>
            <a:endParaRPr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FEBD-A344-AA24-05A9-C28660F25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685802"/>
            <a:ext cx="8458199" cy="583426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The analysis of clinical text data is a critical task in healthcare, as it enables the extraction of meaningful insights from unstructured medical notes. In this study, we leveraged several pre-trained models and natural language processing (NLP) techniques to process and analyze ECG (echocardiography) notes from the MIMIC-III database. The goal was to identify and extract named entities, build a corpus of relevant terms, and visualize the semantic relationships between these terms. To achieve this, we utilized a combination of NLP libraries, including </a:t>
            </a:r>
            <a:r>
              <a:rPr lang="en-US" sz="1200" dirty="0" err="1"/>
              <a:t>SpaCy</a:t>
            </a:r>
            <a:r>
              <a:rPr lang="en-US" sz="1200" dirty="0"/>
              <a:t> and </a:t>
            </a:r>
            <a:r>
              <a:rPr lang="en-US" sz="1200" dirty="0" err="1"/>
              <a:t>SciSpacy</a:t>
            </a:r>
            <a:r>
              <a:rPr lang="en-US" sz="1200" dirty="0"/>
              <a:t>, for named entity recognition (NER). These libraries were chosen for their ability to handle domain-specific terminology and their pre-trained models tailored for biomedical and clinical text. By applying these tools, we built a corpus of entities extracted from the notes, which served as the foundation for further analysis.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In addition to NER, we explored word embedding techniques to capture the semantic relationships between terms in the clinical notes. We employed Word2Vec, a widely used model for generating word embeddings, and the </a:t>
            </a:r>
            <a:r>
              <a:rPr lang="en-US" sz="1200" dirty="0" err="1"/>
              <a:t>GloVe</a:t>
            </a:r>
            <a:r>
              <a:rPr lang="en-US" sz="1200" dirty="0"/>
              <a:t> pre-trained model (glove-wiki-gigaword-50) to represent words in a continuous vector space. These embeddings were then visualized using t-SNE (t-Distributed Stochastic Neighbor Embedding), a dimensionality reduction technique that projects high-dimensional data into a 2D or 3D space for easier interpretation. The t-SNE plots provided insights into the clustering and relationships between medical terms, highlighting patterns that could be useful for clinical decision-making.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Finally, we incorporated </a:t>
            </a:r>
            <a:r>
              <a:rPr lang="en-US" sz="1200" dirty="0" err="1"/>
              <a:t>ClinicalBERT</a:t>
            </a:r>
            <a:r>
              <a:rPr lang="en-US" sz="1200" dirty="0"/>
              <a:t>, a pre-trained language model fine-tuned for clinical text, to further enhance our analysis. </a:t>
            </a:r>
            <a:r>
              <a:rPr lang="en-US" sz="1200" dirty="0" err="1"/>
              <a:t>ClinicalBERT</a:t>
            </a:r>
            <a:r>
              <a:rPr lang="en-US" sz="1200" dirty="0"/>
              <a:t> was used to generate contextual embeddings for the echocardiography notes, capturing the nuanced meaning of medical terms within their clinical context. These embeddings were also visualized using t-SNE, allowing us to compare the results with those obtained from Word2Vec and </a:t>
            </a:r>
            <a:r>
              <a:rPr lang="en-US" sz="1200" dirty="0" err="1"/>
              <a:t>GloVe</a:t>
            </a:r>
            <a:r>
              <a:rPr lang="en-US" sz="1200" dirty="0"/>
              <a:t>. By combining these approaches, we aimed to create a comprehensive pipeline for analyzing clinical text data, from entity extraction and corpus building to semantic visualization and contextual understanding. This multi-faceted approach demonstrates the potential of advanced NLP techniques in transforming unstructured clinical notes into actionable insights for healthcare applications.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95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DB69-72C9-9DBB-A79D-CD6CA222D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F4BAF-7882-B87C-1EEC-0A50B5EF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05672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Dataset loading -  DIAGNOSES_ICD and NOTEEVENTS data using Pandas</a:t>
            </a:r>
            <a:endParaRPr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0AA7A-AB4F-DD57-0F9C-81C67D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685802"/>
            <a:ext cx="8458199" cy="583426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/>
              <a:t>1. Data Loading</a:t>
            </a:r>
          </a:p>
          <a:p>
            <a:pPr marL="0" indent="0">
              <a:buNone/>
            </a:pPr>
            <a:r>
              <a:rPr lang="en-US" sz="1200" dirty="0"/>
              <a:t>Loading DIAGNOSES_ICD:</a:t>
            </a:r>
          </a:p>
          <a:p>
            <a:pPr marL="0" indent="0">
              <a:buNone/>
            </a:pPr>
            <a:r>
              <a:rPr lang="en-US" sz="1200" dirty="0"/>
              <a:t>The </a:t>
            </a:r>
            <a:r>
              <a:rPr lang="en-US" sz="1200" dirty="0" err="1"/>
              <a:t>DIAGNOSES_ICD.csv</a:t>
            </a:r>
            <a:r>
              <a:rPr lang="en-US" sz="1200" dirty="0"/>
              <a:t> file is loaded into a </a:t>
            </a:r>
            <a:r>
              <a:rPr lang="en-US" sz="1200" dirty="0" err="1"/>
              <a:t>DataFrame</a:t>
            </a:r>
            <a:r>
              <a:rPr lang="en-US" sz="1200" dirty="0"/>
              <a:t> (</a:t>
            </a:r>
            <a:r>
              <a:rPr lang="en-US" sz="1200" dirty="0" err="1"/>
              <a:t>diagnoses_df</a:t>
            </a:r>
            <a:r>
              <a:rPr lang="en-US" sz="1200" dirty="0"/>
              <a:t>).</a:t>
            </a:r>
          </a:p>
          <a:p>
            <a:pPr marL="0" indent="0">
              <a:buNone/>
            </a:pPr>
            <a:r>
              <a:rPr lang="en-US" sz="1200" dirty="0"/>
              <a:t>This table contains diagnostic information for patients, including:</a:t>
            </a:r>
          </a:p>
          <a:p>
            <a:pPr marL="0" indent="0">
              <a:buNone/>
            </a:pPr>
            <a:r>
              <a:rPr lang="en-US" sz="1200" dirty="0"/>
              <a:t>SUBJECT_ID: Unique identifier for each patient.</a:t>
            </a:r>
          </a:p>
          <a:p>
            <a:pPr marL="0" indent="0">
              <a:buNone/>
            </a:pPr>
            <a:r>
              <a:rPr lang="en-US" sz="1200" dirty="0"/>
              <a:t>ICD9_CODE: Codes representing specific diagnoses (e.g., hypertension, heart failure).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Loading NOTEEVENTS:</a:t>
            </a:r>
          </a:p>
          <a:p>
            <a:pPr marL="0" indent="0">
              <a:buNone/>
            </a:pPr>
            <a:r>
              <a:rPr lang="en-US" sz="1200" dirty="0"/>
              <a:t>The </a:t>
            </a:r>
            <a:r>
              <a:rPr lang="en-US" sz="1200" dirty="0" err="1"/>
              <a:t>NOTEEVENTS.csv</a:t>
            </a:r>
            <a:r>
              <a:rPr lang="en-US" sz="1200" dirty="0"/>
              <a:t> file is loaded into a </a:t>
            </a:r>
            <a:r>
              <a:rPr lang="en-US" sz="1200" dirty="0" err="1"/>
              <a:t>DataFrame</a:t>
            </a:r>
            <a:r>
              <a:rPr lang="en-US" sz="1200" dirty="0"/>
              <a:t> (</a:t>
            </a:r>
            <a:r>
              <a:rPr lang="en-US" sz="1200" dirty="0" err="1"/>
              <a:t>noteevents_df</a:t>
            </a:r>
            <a:r>
              <a:rPr lang="en-US" sz="1200" dirty="0"/>
              <a:t>).</a:t>
            </a:r>
          </a:p>
          <a:p>
            <a:pPr marL="0" indent="0">
              <a:buNone/>
            </a:pPr>
            <a:r>
              <a:rPr lang="en-US" sz="1200" dirty="0"/>
              <a:t>This table contains clinical notes for patients, including:</a:t>
            </a:r>
          </a:p>
          <a:p>
            <a:pPr marL="0" indent="0">
              <a:buNone/>
            </a:pPr>
            <a:r>
              <a:rPr lang="en-US" sz="1200" dirty="0"/>
              <a:t>SUBJECT_ID: Unique identifier for each patient.</a:t>
            </a:r>
          </a:p>
          <a:p>
            <a:pPr marL="0" indent="0">
              <a:buNone/>
            </a:pPr>
            <a:r>
              <a:rPr lang="en-US" sz="1200" dirty="0"/>
              <a:t>CATEGORY: Type of clinical note (e.g., Echo, Radiology).</a:t>
            </a:r>
          </a:p>
          <a:p>
            <a:pPr marL="0" indent="0">
              <a:buNone/>
            </a:pPr>
            <a:r>
              <a:rPr lang="en-US" sz="1200" dirty="0"/>
              <a:t>TEXT: The content of the clinical note.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</a:t>
            </a:r>
          </a:p>
        </p:txBody>
      </p:sp>
      <p:pic>
        <p:nvPicPr>
          <p:cNvPr id="7" name="Picture 6" descr="A black and white text&#10;&#10;AI-generated content may be incorrect.">
            <a:extLst>
              <a:ext uri="{FF2B5EF4-FFF2-40B4-BE49-F238E27FC236}">
                <a16:creationId xmlns:a16="http://schemas.microsoft.com/office/drawing/2014/main" id="{13592E92-17D6-BA4E-5C27-3121B154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55" y="3683982"/>
            <a:ext cx="7772400" cy="113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66798-8B39-C59D-44BD-0F23556DC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6D87-BD7B-C547-41F1-2F4FB258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Dataset loading -  DIAGNOSES_ICD and NOTEEVENTS data using Pandas</a:t>
            </a:r>
            <a:endParaRPr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53F7-7F43-8A47-8A36-93F7BFF0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685802"/>
            <a:ext cx="8458199" cy="181355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/>
              <a:t>2. Filtering DIAGNOSES_ICD</a:t>
            </a:r>
          </a:p>
          <a:p>
            <a:pPr marL="0" indent="0">
              <a:buNone/>
            </a:pPr>
            <a:r>
              <a:rPr lang="en-US" sz="1200" dirty="0"/>
              <a:t>The DIAGNOSES_ICD </a:t>
            </a:r>
            <a:r>
              <a:rPr lang="en-US" sz="1200" dirty="0" err="1"/>
              <a:t>DataFrame</a:t>
            </a:r>
            <a:r>
              <a:rPr lang="en-US" sz="1200" dirty="0"/>
              <a:t> is filtered to include only rows with specific ICD9_CODE values:</a:t>
            </a:r>
          </a:p>
          <a:p>
            <a:pPr marL="0" indent="0">
              <a:buNone/>
            </a:pPr>
            <a:r>
              <a:rPr lang="en-US" sz="1200" dirty="0"/>
              <a:t>4019: Hypertension NOS.</a:t>
            </a:r>
          </a:p>
          <a:p>
            <a:pPr marL="0" indent="0">
              <a:buNone/>
            </a:pPr>
            <a:r>
              <a:rPr lang="en-US" sz="1200" dirty="0"/>
              <a:t>42731: </a:t>
            </a:r>
            <a:r>
              <a:rPr lang="en-US" sz="1200" dirty="0" err="1"/>
              <a:t>Crnry</a:t>
            </a:r>
            <a:r>
              <a:rPr lang="en-US" sz="1200" dirty="0"/>
              <a:t> </a:t>
            </a:r>
            <a:r>
              <a:rPr lang="en-US" sz="1200" dirty="0" err="1"/>
              <a:t>athrscl</a:t>
            </a:r>
            <a:r>
              <a:rPr lang="en-US" sz="1200" dirty="0"/>
              <a:t> </a:t>
            </a:r>
            <a:r>
              <a:rPr lang="en-US" sz="1200" dirty="0" err="1"/>
              <a:t>natve</a:t>
            </a:r>
            <a:r>
              <a:rPr lang="en-US" sz="1200" dirty="0"/>
              <a:t> </a:t>
            </a:r>
            <a:r>
              <a:rPr lang="en-US" sz="1200" dirty="0" err="1"/>
              <a:t>vssl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4280: Atrial fibrillation.</a:t>
            </a:r>
          </a:p>
          <a:p>
            <a:pPr marL="0" indent="0">
              <a:buNone/>
            </a:pPr>
            <a:r>
              <a:rPr lang="en-US" sz="1200" dirty="0"/>
              <a:t>41401: CHF NOS.</a:t>
            </a:r>
          </a:p>
          <a:p>
            <a:pPr marL="0" indent="0">
              <a:buNone/>
            </a:pPr>
            <a:r>
              <a:rPr lang="en-US" sz="1200" dirty="0"/>
              <a:t>5849: Acute kidney failure NOS.</a:t>
            </a:r>
          </a:p>
          <a:p>
            <a:pPr marL="0" indent="0">
              <a:buNone/>
            </a:pPr>
            <a:r>
              <a:rPr lang="en-US" sz="1200" dirty="0"/>
              <a:t>This step ensures that only relevant diagnoses are included in the analysis.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92D1674-4659-26A0-6548-5481A60C0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71" y="2499360"/>
            <a:ext cx="7772400" cy="168259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1401F6-030A-A3E0-7BB5-971A83740EB1}"/>
              </a:ext>
            </a:extLst>
          </p:cNvPr>
          <p:cNvSpPr txBox="1">
            <a:spLocks/>
          </p:cNvSpPr>
          <p:nvPr/>
        </p:nvSpPr>
        <p:spPr>
          <a:xfrm>
            <a:off x="337929" y="4242919"/>
            <a:ext cx="8458199" cy="773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b="1" u="sng" dirty="0"/>
              <a:t>3. Filtering NOTEEVENTS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The NOTEEVENTS </a:t>
            </a:r>
            <a:r>
              <a:rPr lang="en-US" sz="1200" dirty="0" err="1"/>
              <a:t>DataFrame</a:t>
            </a:r>
            <a:r>
              <a:rPr lang="en-US" sz="1200" dirty="0"/>
              <a:t> is filtered to include only rows where the CATEGORY is 'Echo'.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This step ensures that only echocardiography notes are included in the analysis.</a:t>
            </a:r>
          </a:p>
        </p:txBody>
      </p:sp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C70146B-2416-BBDC-49B4-4BE604CCC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71" y="5059838"/>
            <a:ext cx="7772400" cy="157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70E88-AAC0-A347-2AA2-824F5B727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EB30-E934-EF38-49E0-DB1C4F58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Dataset loading -  DIAGNOSES_ICD and NOTEEVENTS data using Pandas</a:t>
            </a:r>
            <a:endParaRPr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17A1-D514-B661-6F4D-2B65320A9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685802"/>
            <a:ext cx="8458199" cy="114299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u="sng" dirty="0"/>
              <a:t>4. Data Merge</a:t>
            </a:r>
          </a:p>
          <a:p>
            <a:pPr marL="0" indent="0">
              <a:buNone/>
            </a:pPr>
            <a:r>
              <a:rPr lang="en-US" sz="1200" dirty="0"/>
              <a:t>The filtered DIAGNOSES_ICD and NOTEEVENTS </a:t>
            </a:r>
            <a:r>
              <a:rPr lang="en-US" sz="1200" dirty="0" err="1"/>
              <a:t>DataFrames</a:t>
            </a:r>
            <a:r>
              <a:rPr lang="en-US" sz="1200" dirty="0"/>
              <a:t> are merged on the SUBJECT_ID column using an inner join.</a:t>
            </a:r>
          </a:p>
          <a:p>
            <a:pPr marL="0" indent="0">
              <a:buNone/>
            </a:pPr>
            <a:r>
              <a:rPr lang="en-US" sz="1200" dirty="0"/>
              <a:t>This ensures that only patients with both:</a:t>
            </a:r>
          </a:p>
          <a:p>
            <a:pPr marL="0" indent="0">
              <a:buNone/>
            </a:pPr>
            <a:r>
              <a:rPr lang="en-US" sz="1200" dirty="0"/>
              <a:t>A relevant diagnosis (from DIAGNOSES_ICD).</a:t>
            </a:r>
          </a:p>
          <a:p>
            <a:pPr marL="0" indent="0">
              <a:buNone/>
            </a:pPr>
            <a:r>
              <a:rPr lang="en-US" sz="1200" dirty="0"/>
              <a:t>An echocardiography note (from NOTEEVENTS). are included in the resulting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AA669E-CE2F-C827-320B-AF0534DB7951}"/>
              </a:ext>
            </a:extLst>
          </p:cNvPr>
          <p:cNvSpPr txBox="1">
            <a:spLocks/>
          </p:cNvSpPr>
          <p:nvPr/>
        </p:nvSpPr>
        <p:spPr>
          <a:xfrm>
            <a:off x="337929" y="3596466"/>
            <a:ext cx="8458199" cy="15677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b="1" u="sng" dirty="0"/>
              <a:t>5. Refining the Result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The merged </a:t>
            </a:r>
            <a:r>
              <a:rPr lang="en-US" sz="1200" dirty="0" err="1"/>
              <a:t>DataFrame</a:t>
            </a:r>
            <a:r>
              <a:rPr lang="en-US" sz="1200" dirty="0"/>
              <a:t> (</a:t>
            </a:r>
            <a:r>
              <a:rPr lang="en-US" sz="1200" dirty="0" err="1"/>
              <a:t>result_df</a:t>
            </a:r>
            <a:r>
              <a:rPr lang="en-US" sz="1200" dirty="0"/>
              <a:t>) is refined to include only the following columns: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SUBJECT_ID: Unique identifier for each patient.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CATEGORY: Type of clinical note (always 'Echo' in this case).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TEXT: The content of the echocardiography note.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ICD9_CODE: The diagnosis code associated with the patient.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The refined </a:t>
            </a:r>
            <a:r>
              <a:rPr lang="en-US" sz="1200" dirty="0" err="1"/>
              <a:t>DataFrame</a:t>
            </a:r>
            <a:r>
              <a:rPr lang="en-US" sz="1200" dirty="0"/>
              <a:t> (</a:t>
            </a:r>
            <a:r>
              <a:rPr lang="en-US" sz="1200" dirty="0" err="1"/>
              <a:t>result_df_ref</a:t>
            </a:r>
            <a:r>
              <a:rPr lang="en-US" sz="1200" dirty="0"/>
              <a:t>) is printed for further analysis.</a:t>
            </a:r>
          </a:p>
        </p:txBody>
      </p:sp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FF0F90E-E318-5E73-97D8-48DED9566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29" y="1879863"/>
            <a:ext cx="7366000" cy="1647108"/>
          </a:xfrm>
          <a:prstGeom prst="rect">
            <a:avLst/>
          </a:prstGeom>
        </p:spPr>
      </p:pic>
      <p:pic>
        <p:nvPicPr>
          <p:cNvPr id="10" name="Picture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2056A55-81D5-1EE6-17D0-A5BD6FB36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29" y="5269337"/>
            <a:ext cx="7772400" cy="11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8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5C07A-6C76-0356-F6E4-873DDA66D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F6D1-301A-BCEB-362D-73271908C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/>
              <a:t>SpaCy</a:t>
            </a:r>
            <a:r>
              <a:rPr lang="en-US" sz="2000" b="1" dirty="0"/>
              <a:t> Extract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681C-642F-6102-453D-7D3DB4881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590003"/>
            <a:ext cx="8458199" cy="345077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Load </a:t>
            </a:r>
            <a:r>
              <a:rPr lang="en-US" sz="1200" b="1" dirty="0" err="1"/>
              <a:t>SpaCy</a:t>
            </a:r>
            <a:r>
              <a:rPr lang="en-US" sz="1200" b="1" dirty="0"/>
              <a:t> Model:</a:t>
            </a:r>
          </a:p>
          <a:p>
            <a:pPr marL="0" indent="0">
              <a:buNone/>
            </a:pPr>
            <a:r>
              <a:rPr lang="en-US" sz="1200" dirty="0" err="1"/>
              <a:t>nlp</a:t>
            </a:r>
            <a:r>
              <a:rPr lang="en-US" sz="1200" dirty="0"/>
              <a:t> = </a:t>
            </a:r>
            <a:r>
              <a:rPr lang="en-US" sz="1200" dirty="0" err="1"/>
              <a:t>spacy.load</a:t>
            </a:r>
            <a:r>
              <a:rPr lang="en-US" sz="1200" dirty="0"/>
              <a:t>('</a:t>
            </a:r>
            <a:r>
              <a:rPr lang="en-US" sz="1200" dirty="0" err="1"/>
              <a:t>en_core_web_sm</a:t>
            </a:r>
            <a:r>
              <a:rPr lang="en-US" sz="1200" dirty="0"/>
              <a:t>') loads the small English </a:t>
            </a:r>
            <a:r>
              <a:rPr lang="en-US" sz="1200" dirty="0" err="1"/>
              <a:t>SpaCy</a:t>
            </a:r>
            <a:r>
              <a:rPr lang="en-US" sz="1200" dirty="0"/>
              <a:t> model (</a:t>
            </a:r>
            <a:r>
              <a:rPr lang="en-US" sz="1200" dirty="0" err="1"/>
              <a:t>en_core_web_sm</a:t>
            </a:r>
            <a:r>
              <a:rPr lang="en-US" sz="1200" dirty="0"/>
              <a:t>), which includes pre-trained pipelines for tokenization, part-of-speech tagging, and named entity recognition (NER).</a:t>
            </a:r>
          </a:p>
          <a:p>
            <a:pPr marL="0" indent="0">
              <a:buNone/>
            </a:pPr>
            <a:r>
              <a:rPr lang="en-US" sz="1200" b="1" dirty="0"/>
              <a:t>Iterate Over TEXT Column:</a:t>
            </a:r>
          </a:p>
          <a:p>
            <a:pPr marL="0" indent="0">
              <a:buNone/>
            </a:pPr>
            <a:r>
              <a:rPr lang="en-US" sz="1200" dirty="0"/>
              <a:t>The for loop iterates over the TEXT column of the </a:t>
            </a:r>
            <a:r>
              <a:rPr lang="en-US" sz="1200" dirty="0" err="1"/>
              <a:t>result_df_ref</a:t>
            </a:r>
            <a:r>
              <a:rPr lang="en-US" sz="1200" dirty="0"/>
              <a:t>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enumerate is used to get both the index and the text value for each row.</a:t>
            </a:r>
          </a:p>
          <a:p>
            <a:pPr marL="0" indent="0">
              <a:buNone/>
            </a:pPr>
            <a:r>
              <a:rPr lang="en-US" sz="1200" b="1" dirty="0"/>
              <a:t>Limit Iterations:</a:t>
            </a:r>
          </a:p>
          <a:p>
            <a:pPr marL="0" indent="0">
              <a:buNone/>
            </a:pPr>
            <a:r>
              <a:rPr lang="en-US" sz="1200" dirty="0"/>
              <a:t>The loop stops after 100 iterations (if index &gt;= 100: break), ensuring only the first 100 texts are processed. The loop is limited to 100 iterations for efficiency and practicality.</a:t>
            </a:r>
          </a:p>
          <a:p>
            <a:pPr marL="0" indent="0">
              <a:buNone/>
            </a:pPr>
            <a:r>
              <a:rPr lang="en-US" sz="1200" b="1" dirty="0"/>
              <a:t>Process Text with </a:t>
            </a:r>
            <a:r>
              <a:rPr lang="en-US" sz="1200" b="1" dirty="0" err="1"/>
              <a:t>SpaCy</a:t>
            </a:r>
            <a:r>
              <a:rPr lang="en-US" sz="1200" b="1" dirty="0"/>
              <a:t>:</a:t>
            </a:r>
          </a:p>
          <a:p>
            <a:pPr marL="0" indent="0">
              <a:buNone/>
            </a:pPr>
            <a:r>
              <a:rPr lang="en-US" sz="1200" dirty="0"/>
              <a:t>For each text, doc1 = </a:t>
            </a:r>
            <a:r>
              <a:rPr lang="en-US" sz="1200" dirty="0" err="1"/>
              <a:t>nlp</a:t>
            </a:r>
            <a:r>
              <a:rPr lang="en-US" sz="1200" dirty="0"/>
              <a:t>(text) processes the text using the </a:t>
            </a:r>
            <a:r>
              <a:rPr lang="en-US" sz="1200" dirty="0" err="1"/>
              <a:t>SpaCy</a:t>
            </a:r>
            <a:r>
              <a:rPr lang="en-US" sz="1200" dirty="0"/>
              <a:t> model, performing tokenization, part-of-speech tagging, and named entity recognition.</a:t>
            </a:r>
          </a:p>
          <a:p>
            <a:pPr marL="0" indent="0">
              <a:buNone/>
            </a:pPr>
            <a:r>
              <a:rPr lang="en-US" sz="1200" b="1" dirty="0"/>
              <a:t>Visualize Named Entities:</a:t>
            </a:r>
          </a:p>
          <a:p>
            <a:pPr marL="0" indent="0">
              <a:buNone/>
            </a:pPr>
            <a:r>
              <a:rPr lang="en-US" sz="1200" dirty="0" err="1"/>
              <a:t>displacy.render</a:t>
            </a:r>
            <a:r>
              <a:rPr lang="en-US" sz="1200" dirty="0"/>
              <a:t>(doc1, style="</a:t>
            </a:r>
            <a:r>
              <a:rPr lang="en-US" sz="1200" dirty="0" err="1"/>
              <a:t>ent</a:t>
            </a:r>
            <a:r>
              <a:rPr lang="en-US" sz="1200" dirty="0"/>
              <a:t>", </a:t>
            </a:r>
            <a:r>
              <a:rPr lang="en-US" sz="1200" dirty="0" err="1"/>
              <a:t>jupyter</a:t>
            </a:r>
            <a:r>
              <a:rPr lang="en-US" sz="1200" dirty="0"/>
              <a:t>=True) uses </a:t>
            </a:r>
            <a:r>
              <a:rPr lang="en-US" sz="1200" dirty="0" err="1"/>
              <a:t>SpaCy's</a:t>
            </a:r>
            <a:r>
              <a:rPr lang="en-US" sz="1200" dirty="0"/>
              <a:t> </a:t>
            </a:r>
            <a:r>
              <a:rPr lang="en-US" sz="1200" dirty="0" err="1"/>
              <a:t>displacy</a:t>
            </a:r>
            <a:r>
              <a:rPr lang="en-US" sz="1200" dirty="0"/>
              <a:t> module to visualize the named entities in the text.</a:t>
            </a:r>
          </a:p>
          <a:p>
            <a:pPr marL="0" indent="0">
              <a:buNone/>
            </a:pPr>
            <a:r>
              <a:rPr lang="en-US" sz="1200" dirty="0"/>
              <a:t>The style="</a:t>
            </a:r>
            <a:r>
              <a:rPr lang="en-US" sz="1200" dirty="0" err="1"/>
              <a:t>ent</a:t>
            </a:r>
            <a:r>
              <a:rPr lang="en-US" sz="1200" dirty="0"/>
              <a:t>" argument specifies that named entities should be highlighted.</a:t>
            </a:r>
          </a:p>
          <a:p>
            <a:pPr marL="0" indent="0">
              <a:buNone/>
            </a:pPr>
            <a:r>
              <a:rPr lang="en-US" sz="1200" dirty="0"/>
              <a:t>The </a:t>
            </a:r>
            <a:r>
              <a:rPr lang="en-US" sz="1200" dirty="0" err="1"/>
              <a:t>jupyter</a:t>
            </a:r>
            <a:r>
              <a:rPr lang="en-US" sz="1200" dirty="0"/>
              <a:t>=True argument ensures the visualization is rendered correctly in a </a:t>
            </a:r>
            <a:r>
              <a:rPr lang="en-US" sz="1200" dirty="0" err="1"/>
              <a:t>Jupyter</a:t>
            </a:r>
            <a:r>
              <a:rPr lang="en-US" sz="1200" dirty="0"/>
              <a:t> notebook.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385D38E-762D-A73D-A841-B8D3C1019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4062620"/>
            <a:ext cx="6500949" cy="279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7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F64F5-2A24-7949-48B5-55BF05D64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303A-02D4-A0FA-4528-BF6115A6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err="1"/>
              <a:t>SciSpaCy</a:t>
            </a:r>
            <a:r>
              <a:rPr lang="en-US" sz="2000" b="1" dirty="0"/>
              <a:t> Extract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51E9F-CE5C-0066-458C-94D48D387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590003"/>
            <a:ext cx="8458199" cy="345077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Load </a:t>
            </a:r>
            <a:r>
              <a:rPr lang="en-US" sz="1200" b="1" dirty="0" err="1"/>
              <a:t>SciSpacy</a:t>
            </a:r>
            <a:r>
              <a:rPr lang="en-US" sz="1200" b="1" dirty="0"/>
              <a:t> Model:</a:t>
            </a:r>
          </a:p>
          <a:p>
            <a:pPr marL="0" indent="0">
              <a:buNone/>
            </a:pPr>
            <a:r>
              <a:rPr lang="en-US" sz="1200" dirty="0" err="1"/>
              <a:t>nlp</a:t>
            </a:r>
            <a:r>
              <a:rPr lang="en-US" sz="1200" dirty="0"/>
              <a:t> = en_ner_bc5cdr_md.load() loads the BC5CDR model from </a:t>
            </a:r>
            <a:r>
              <a:rPr lang="en-US" sz="1200" dirty="0" err="1"/>
              <a:t>SciSpacy</a:t>
            </a:r>
            <a:r>
              <a:rPr lang="en-US" sz="1200" dirty="0"/>
              <a:t>, which is specifically trained for biomedical named entity recognition (NER).</a:t>
            </a:r>
          </a:p>
          <a:p>
            <a:pPr marL="0" indent="0">
              <a:buNone/>
            </a:pPr>
            <a:r>
              <a:rPr lang="en-US" sz="1200" dirty="0"/>
              <a:t>This model is designed to identify entities like diseases and chemicals in biomedical text.</a:t>
            </a:r>
          </a:p>
          <a:p>
            <a:pPr marL="0" indent="0">
              <a:buNone/>
            </a:pPr>
            <a:r>
              <a:rPr lang="en-US" sz="1200" b="1" dirty="0"/>
              <a:t>Iterate Over TEXT Column:</a:t>
            </a:r>
          </a:p>
          <a:p>
            <a:pPr marL="0" indent="0">
              <a:buNone/>
            </a:pPr>
            <a:r>
              <a:rPr lang="en-US" sz="1200" dirty="0"/>
              <a:t>The for loop iterates over the TEXT column of the </a:t>
            </a:r>
            <a:r>
              <a:rPr lang="en-US" sz="1200" dirty="0" err="1"/>
              <a:t>result_df_ref</a:t>
            </a:r>
            <a:r>
              <a:rPr lang="en-US" sz="1200" dirty="0"/>
              <a:t>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enumerate is used to get both the index and the text value for each row.</a:t>
            </a:r>
          </a:p>
          <a:p>
            <a:pPr marL="0" indent="0">
              <a:buNone/>
            </a:pPr>
            <a:r>
              <a:rPr lang="en-US" sz="1200" b="1" dirty="0"/>
              <a:t>Limit Iterations:</a:t>
            </a:r>
          </a:p>
          <a:p>
            <a:pPr marL="0" indent="0">
              <a:buNone/>
            </a:pPr>
            <a:r>
              <a:rPr lang="en-US" sz="1200" dirty="0"/>
              <a:t>The loop stops after 100 iterations (if index &gt;= 100: break), ensuring only the first 100 texts are processed.</a:t>
            </a:r>
          </a:p>
          <a:p>
            <a:pPr marL="0" indent="0">
              <a:buNone/>
            </a:pPr>
            <a:r>
              <a:rPr lang="en-US" sz="1200" b="1" dirty="0"/>
              <a:t>Process Text with </a:t>
            </a:r>
            <a:r>
              <a:rPr lang="en-US" sz="1200" b="1" dirty="0" err="1"/>
              <a:t>SciSpacy</a:t>
            </a:r>
            <a:r>
              <a:rPr lang="en-US" sz="1200" b="1" dirty="0"/>
              <a:t>:</a:t>
            </a:r>
          </a:p>
          <a:p>
            <a:pPr marL="0" indent="0">
              <a:buNone/>
            </a:pPr>
            <a:r>
              <a:rPr lang="en-US" sz="1200" dirty="0"/>
              <a:t>For each text, doc1 = </a:t>
            </a:r>
            <a:r>
              <a:rPr lang="en-US" sz="1200" dirty="0" err="1"/>
              <a:t>nlp</a:t>
            </a:r>
            <a:r>
              <a:rPr lang="en-US" sz="1200" dirty="0"/>
              <a:t>(text) processes the text using the BC5CDR model, performing tokenization and named entity recognition specific to biomedical text.</a:t>
            </a:r>
          </a:p>
          <a:p>
            <a:pPr marL="0" indent="0">
              <a:buNone/>
            </a:pPr>
            <a:r>
              <a:rPr lang="en-US" sz="1200" b="1" dirty="0"/>
              <a:t>Visualize Named Entities:</a:t>
            </a:r>
          </a:p>
          <a:p>
            <a:pPr marL="0" indent="0">
              <a:buNone/>
            </a:pPr>
            <a:r>
              <a:rPr lang="en-US" sz="1200" dirty="0" err="1"/>
              <a:t>displacy.render</a:t>
            </a:r>
            <a:r>
              <a:rPr lang="en-US" sz="1200" dirty="0"/>
              <a:t>(doc1, style="</a:t>
            </a:r>
            <a:r>
              <a:rPr lang="en-US" sz="1200" dirty="0" err="1"/>
              <a:t>ent</a:t>
            </a:r>
            <a:r>
              <a:rPr lang="en-US" sz="1200" dirty="0"/>
              <a:t>", </a:t>
            </a:r>
            <a:r>
              <a:rPr lang="en-US" sz="1200" dirty="0" err="1"/>
              <a:t>jupyter</a:t>
            </a:r>
            <a:r>
              <a:rPr lang="en-US" sz="1200" dirty="0"/>
              <a:t>=True) uses </a:t>
            </a:r>
            <a:r>
              <a:rPr lang="en-US" sz="1200" dirty="0" err="1"/>
              <a:t>SpaCy's</a:t>
            </a:r>
            <a:r>
              <a:rPr lang="en-US" sz="1200" dirty="0"/>
              <a:t> </a:t>
            </a:r>
            <a:r>
              <a:rPr lang="en-US" sz="1200" dirty="0" err="1"/>
              <a:t>displacy</a:t>
            </a:r>
            <a:r>
              <a:rPr lang="en-US" sz="1200" dirty="0"/>
              <a:t> module to visualize the named entities in the text.</a:t>
            </a:r>
          </a:p>
          <a:p>
            <a:pPr marL="0" indent="0">
              <a:buNone/>
            </a:pPr>
            <a:r>
              <a:rPr lang="en-US" sz="1200" dirty="0"/>
              <a:t>The style="</a:t>
            </a:r>
            <a:r>
              <a:rPr lang="en-US" sz="1200" dirty="0" err="1"/>
              <a:t>ent</a:t>
            </a:r>
            <a:r>
              <a:rPr lang="en-US" sz="1200" dirty="0"/>
              <a:t>" argument specifies that named entities should be highlighted.</a:t>
            </a:r>
          </a:p>
          <a:p>
            <a:pPr marL="0" indent="0">
              <a:buNone/>
            </a:pPr>
            <a:r>
              <a:rPr lang="en-US" sz="1200" dirty="0"/>
              <a:t>The </a:t>
            </a:r>
            <a:r>
              <a:rPr lang="en-US" sz="1200" dirty="0" err="1"/>
              <a:t>jupyter</a:t>
            </a:r>
            <a:r>
              <a:rPr lang="en-US" sz="1200" dirty="0"/>
              <a:t>=True argument ensures the visualization is rendered correctly in a </a:t>
            </a:r>
            <a:r>
              <a:rPr lang="en-US" sz="1200" dirty="0" err="1"/>
              <a:t>Jupyter</a:t>
            </a:r>
            <a:r>
              <a:rPr lang="en-US" sz="1200" dirty="0"/>
              <a:t> notebook.</a:t>
            </a: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AEEB24C-2388-A9D5-CD17-85FC7CAF1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86" y="4040773"/>
            <a:ext cx="3952895" cy="280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5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EE744-3853-963B-8CEA-8168CF639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2F942-1908-9289-BBD1-3FAC48E9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Word2Vec Corpus of entities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04DE-348D-390D-2DCC-FE4E2769A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590003"/>
            <a:ext cx="8458199" cy="600238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Load </a:t>
            </a:r>
            <a:r>
              <a:rPr lang="en-US" sz="1200" b="1" dirty="0" err="1"/>
              <a:t>DataFrame</a:t>
            </a:r>
            <a:r>
              <a:rPr lang="en-US" sz="1200" b="1" dirty="0"/>
              <a:t>:</a:t>
            </a:r>
          </a:p>
          <a:p>
            <a:pPr marL="0" indent="0">
              <a:buNone/>
            </a:pPr>
            <a:r>
              <a:rPr lang="en-US" sz="1200" dirty="0" err="1"/>
              <a:t>df</a:t>
            </a:r>
            <a:r>
              <a:rPr lang="en-US" sz="1200" dirty="0"/>
              <a:t> = </a:t>
            </a:r>
            <a:r>
              <a:rPr lang="en-US" sz="1200" dirty="0" err="1"/>
              <a:t>result_df_ref</a:t>
            </a:r>
            <a:r>
              <a:rPr lang="en-US" sz="1200" dirty="0"/>
              <a:t> assigns the </a:t>
            </a:r>
            <a:r>
              <a:rPr lang="en-US" sz="1200" dirty="0" err="1"/>
              <a:t>result_df_ref</a:t>
            </a:r>
            <a:r>
              <a:rPr lang="en-US" sz="1200" dirty="0"/>
              <a:t> </a:t>
            </a:r>
            <a:r>
              <a:rPr lang="en-US" sz="1200" dirty="0" err="1"/>
              <a:t>DataFrame</a:t>
            </a:r>
            <a:r>
              <a:rPr lang="en-US" sz="1200" dirty="0"/>
              <a:t> to </a:t>
            </a:r>
            <a:r>
              <a:rPr lang="en-US" sz="1200" dirty="0" err="1"/>
              <a:t>df</a:t>
            </a:r>
            <a:r>
              <a:rPr lang="en-US" sz="1200" dirty="0"/>
              <a:t> for easier reference.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Load </a:t>
            </a:r>
            <a:r>
              <a:rPr lang="en-US" sz="1200" b="1" dirty="0" err="1"/>
              <a:t>SpaCy</a:t>
            </a:r>
            <a:r>
              <a:rPr lang="en-US" sz="1200" b="1" dirty="0"/>
              <a:t> Model:</a:t>
            </a:r>
          </a:p>
          <a:p>
            <a:pPr marL="0" indent="0">
              <a:buNone/>
            </a:pPr>
            <a:r>
              <a:rPr lang="en-US" sz="1200" dirty="0" err="1"/>
              <a:t>nlp</a:t>
            </a:r>
            <a:r>
              <a:rPr lang="en-US" sz="1200" dirty="0"/>
              <a:t> = </a:t>
            </a:r>
            <a:r>
              <a:rPr lang="en-US" sz="1200" dirty="0" err="1"/>
              <a:t>spacy.load</a:t>
            </a:r>
            <a:r>
              <a:rPr lang="en-US" sz="1200" dirty="0"/>
              <a:t>('en_ner_bc5cdr_md') loads the BC5CDR model from </a:t>
            </a:r>
            <a:r>
              <a:rPr lang="en-US" sz="1200" dirty="0" err="1"/>
              <a:t>SciSpacy</a:t>
            </a:r>
            <a:r>
              <a:rPr lang="en-US" sz="1200" dirty="0"/>
              <a:t>, which is specialized for biomedical named entity recognition (NER), identifying entities like diseases and chemicals.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Extract TEXT Column:</a:t>
            </a:r>
          </a:p>
          <a:p>
            <a:pPr marL="0" indent="0">
              <a:buNone/>
            </a:pPr>
            <a:r>
              <a:rPr lang="en-US" sz="1200" dirty="0" err="1"/>
              <a:t>text_column</a:t>
            </a:r>
            <a:r>
              <a:rPr lang="en-US" sz="1200" dirty="0"/>
              <a:t> = </a:t>
            </a:r>
            <a:r>
              <a:rPr lang="en-US" sz="1200" dirty="0" err="1"/>
              <a:t>df</a:t>
            </a:r>
            <a:r>
              <a:rPr lang="en-US" sz="1200" dirty="0"/>
              <a:t>['TEXT'] extracts the TEXT column from the </a:t>
            </a:r>
            <a:r>
              <a:rPr lang="en-US" sz="1200" dirty="0" err="1"/>
              <a:t>DataFrame</a:t>
            </a:r>
            <a:r>
              <a:rPr lang="en-US" sz="1200" dirty="0"/>
              <a:t>, which contains the clinical notes.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Build Corpus:</a:t>
            </a:r>
          </a:p>
          <a:p>
            <a:pPr marL="0" indent="0">
              <a:buNone/>
            </a:pPr>
            <a:r>
              <a:rPr lang="en-US" sz="1200" dirty="0"/>
              <a:t>A corpus is created to store lists of entities extracted from each note.</a:t>
            </a:r>
          </a:p>
          <a:p>
            <a:pPr marL="0" indent="0">
              <a:buNone/>
            </a:pPr>
            <a:r>
              <a:rPr lang="en-US" sz="1200" dirty="0"/>
              <a:t>The for loop iterates over the TEXT column, processing each note:</a:t>
            </a:r>
          </a:p>
          <a:p>
            <a:pPr marL="0" indent="0">
              <a:buNone/>
            </a:pPr>
            <a:r>
              <a:rPr lang="en-US" sz="1200" dirty="0"/>
              <a:t>The loop stops after 1000 iterations (if index &gt;= 1000: break).</a:t>
            </a:r>
          </a:p>
          <a:p>
            <a:pPr marL="0" indent="0">
              <a:buNone/>
            </a:pPr>
            <a:r>
              <a:rPr lang="en-US" sz="1200" dirty="0"/>
              <a:t>tokens = </a:t>
            </a:r>
            <a:r>
              <a:rPr lang="en-US" sz="1200" dirty="0" err="1"/>
              <a:t>nlp</a:t>
            </a:r>
            <a:r>
              <a:rPr lang="en-US" sz="1200" dirty="0"/>
              <a:t>(text).ents processes the text using the </a:t>
            </a:r>
            <a:r>
              <a:rPr lang="en-US" sz="1200" dirty="0" err="1"/>
              <a:t>SpaCy</a:t>
            </a:r>
            <a:r>
              <a:rPr lang="en-US" sz="1200" dirty="0"/>
              <a:t> model and extracts named entities.</a:t>
            </a:r>
          </a:p>
          <a:p>
            <a:pPr marL="0" indent="0">
              <a:buNone/>
            </a:pPr>
            <a:r>
              <a:rPr lang="en-US" sz="1200" dirty="0"/>
              <a:t>Each entity's text (</a:t>
            </a:r>
            <a:r>
              <a:rPr lang="en-US" sz="1200" dirty="0" err="1"/>
              <a:t>token.text</a:t>
            </a:r>
            <a:r>
              <a:rPr lang="en-US" sz="1200" dirty="0"/>
              <a:t>) is appended to </a:t>
            </a:r>
            <a:r>
              <a:rPr lang="en-US" sz="1200" dirty="0" err="1"/>
              <a:t>str_tokens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The list of entities (</a:t>
            </a:r>
            <a:r>
              <a:rPr lang="en-US" sz="1200" dirty="0" err="1"/>
              <a:t>str_tokens</a:t>
            </a:r>
            <a:r>
              <a:rPr lang="en-US" sz="1200" dirty="0"/>
              <a:t>) is added to the corpus.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Train Word2Vec Model:</a:t>
            </a:r>
          </a:p>
          <a:p>
            <a:pPr marL="0" indent="0">
              <a:buNone/>
            </a:pPr>
            <a:r>
              <a:rPr lang="en-US" sz="1200" dirty="0"/>
              <a:t>The Word2Vec model from the </a:t>
            </a:r>
            <a:r>
              <a:rPr lang="en-US" sz="1200" dirty="0" err="1"/>
              <a:t>gensim</a:t>
            </a:r>
            <a:r>
              <a:rPr lang="en-US" sz="1200" dirty="0"/>
              <a:t> library is trained on the corpus:</a:t>
            </a:r>
          </a:p>
          <a:p>
            <a:pPr marL="0" indent="0">
              <a:buNone/>
            </a:pPr>
            <a:r>
              <a:rPr lang="en-US" sz="1200" dirty="0" err="1"/>
              <a:t>min_count</a:t>
            </a:r>
            <a:r>
              <a:rPr lang="en-US" sz="1200" dirty="0"/>
              <a:t>=40: Ignores words with a frequency lower than 40.</a:t>
            </a:r>
          </a:p>
          <a:p>
            <a:pPr marL="0" indent="0">
              <a:buNone/>
            </a:pPr>
            <a:r>
              <a:rPr lang="en-US" sz="1200" dirty="0"/>
              <a:t>window=10: Specifies the maximum distance between the current and predicted word within a sentence.</a:t>
            </a:r>
          </a:p>
          <a:p>
            <a:pPr marL="0" indent="0">
              <a:buNone/>
            </a:pPr>
            <a:r>
              <a:rPr lang="en-US" sz="1200" dirty="0"/>
              <a:t>workers=4: Uses 4 threads for training.</a:t>
            </a:r>
          </a:p>
          <a:p>
            <a:pPr marL="0" indent="0">
              <a:buNone/>
            </a:pPr>
            <a:r>
              <a:rPr lang="en-US" sz="1200" dirty="0" err="1"/>
              <a:t>vector_size</a:t>
            </a:r>
            <a:r>
              <a:rPr lang="en-US" sz="1200" dirty="0"/>
              <a:t>=100: Generates 100-dimensional word vectors.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Access Word Vectors:</a:t>
            </a:r>
          </a:p>
          <a:p>
            <a:pPr marL="0" indent="0">
              <a:buNone/>
            </a:pPr>
            <a:r>
              <a:rPr lang="en-US" sz="1200" dirty="0"/>
              <a:t>model1.wv.key_to_index.keys() retrieves the vocabulary (unique words) from the trained Word2Vec model.</a:t>
            </a:r>
          </a:p>
        </p:txBody>
      </p:sp>
    </p:spTree>
    <p:extLst>
      <p:ext uri="{BB962C8B-B14F-4D97-AF65-F5344CB8AC3E}">
        <p14:creationId xmlns:p14="http://schemas.microsoft.com/office/powerpoint/2010/main" val="261601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50EFD-EFE9-0953-0B9A-4F6BF4C70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0813-3288-7C43-6778-02C4D6EF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14381"/>
            <a:ext cx="8229600" cy="457199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Word2Vec Corpus of entities - codebase</a:t>
            </a:r>
          </a:p>
        </p:txBody>
      </p:sp>
      <p:pic>
        <p:nvPicPr>
          <p:cNvPr id="11" name="Picture 10" descr="A black screen with text&#10;&#10;AI-generated content may be incorrect.">
            <a:extLst>
              <a:ext uri="{FF2B5EF4-FFF2-40B4-BE49-F238E27FC236}">
                <a16:creationId xmlns:a16="http://schemas.microsoft.com/office/drawing/2014/main" id="{E2FD3AF2-264C-2EDF-1DC7-DABDC207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1" y="571580"/>
            <a:ext cx="5104926" cy="917586"/>
          </a:xfrm>
          <a:prstGeom prst="rect">
            <a:avLst/>
          </a:prstGeom>
        </p:spPr>
      </p:pic>
      <p:pic>
        <p:nvPicPr>
          <p:cNvPr id="13" name="Picture 1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B471AB3-E954-5900-F476-8525A3B5F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931" y="1592654"/>
            <a:ext cx="7772400" cy="2810892"/>
          </a:xfrm>
          <a:prstGeom prst="rect">
            <a:avLst/>
          </a:prstGeom>
        </p:spPr>
      </p:pic>
      <p:pic>
        <p:nvPicPr>
          <p:cNvPr id="15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9A5C30A0-045E-0BA8-85A2-D9718FABC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31" y="4507034"/>
            <a:ext cx="7772400" cy="96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77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</TotalTime>
  <Words>2520</Words>
  <Application>Microsoft Macintosh PowerPoint</Application>
  <PresentationFormat>On-screen Show (4:3)</PresentationFormat>
  <Paragraphs>214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Calibri</vt:lpstr>
      <vt:lpstr>Lato</vt:lpstr>
      <vt:lpstr>Office Theme</vt:lpstr>
      <vt:lpstr>PowerPoint Presentation</vt:lpstr>
      <vt:lpstr>BACKGROUND</vt:lpstr>
      <vt:lpstr>Dataset loading -  DIAGNOSES_ICD and NOTEEVENTS data using Pandas</vt:lpstr>
      <vt:lpstr>Dataset loading -  DIAGNOSES_ICD and NOTEEVENTS data using Pandas</vt:lpstr>
      <vt:lpstr>Dataset loading -  DIAGNOSES_ICD and NOTEEVENTS data using Pandas</vt:lpstr>
      <vt:lpstr>SpaCy Extract entities</vt:lpstr>
      <vt:lpstr>SciSpaCy Extract entities</vt:lpstr>
      <vt:lpstr>Word2Vec Corpus of entities</vt:lpstr>
      <vt:lpstr>Word2Vec Corpus of entities - codebase</vt:lpstr>
      <vt:lpstr>Word2Vec Corpus of entities – Keys / Similarity</vt:lpstr>
      <vt:lpstr>Word2Vec plot the results in t-SNE graphs</vt:lpstr>
      <vt:lpstr>Word2Vec plot the results in t-SNE graphs</vt:lpstr>
      <vt:lpstr>GloVe pretrained model</vt:lpstr>
      <vt:lpstr>GloVe pretrained model - plot the results in t-SNE graphs</vt:lpstr>
      <vt:lpstr>ClinicalBERT Analysis</vt:lpstr>
      <vt:lpstr>ClinicalBERT Analysis</vt:lpstr>
      <vt:lpstr>ClinicalBERT Analysis - codebase</vt:lpstr>
      <vt:lpstr>ClinicalBERT Analysis - plot the results in t-SNE graphs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Balaji Sethuraman</cp:lastModifiedBy>
  <cp:revision>92</cp:revision>
  <dcterms:created xsi:type="dcterms:W3CDTF">2013-01-27T09:14:16Z</dcterms:created>
  <dcterms:modified xsi:type="dcterms:W3CDTF">2025-02-14T22:52:01Z</dcterms:modified>
  <cp:category/>
</cp:coreProperties>
</file>