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9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23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0B857-5E49-C140-B2D7-22F4176DB303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52B92-CC0D-C346-A31C-F749EF0BA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95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E8A3-B95B-B245-A50B-FD460FA38C1C}" type="datetime1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AB56-1346-7F4B-92E1-BE776208F49A}" type="datetime1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C7DD-8F5D-8644-B71B-253CF005DC50}" type="datetime1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6B73-13F2-1143-87C3-1A8A0C93D230}" type="datetime1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AB85-E03F-1843-9200-DD061680A2FD}" type="datetime1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A1E3-0CC4-DC4E-AD1F-2F30389C4286}" type="datetime1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F6E7-81F3-E846-B41E-26881ED5ED11}" type="datetime1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FEDA-C66E-EA49-9AAB-8D781113D62A}" type="datetime1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67BD-73B9-2A40-B0E1-B5FB4B8BE66A}" type="datetime1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75AF-56F7-CD4D-BB18-006BABCF6A0E}" type="datetime1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E3D5-5721-224F-9C98-9012712ACD19}" type="datetime1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689A8-816E-4F4E-9A6B-D15BF5BDA4AC}" type="datetime1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lajisethu03/ai-healthcare/tree/main/assignment-1-resubm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4339-69D1-54BD-2530-BF6D30F5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MIMIC Visualization – HW1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6FA0-D0A9-7945-9069-8B0E6F2F1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Balaji Sethuraman – AI in Healthcare</a:t>
            </a:r>
            <a:endParaRPr lang="en-US" b="0" i="0" dirty="0">
              <a:solidFill>
                <a:srgbClr val="000000"/>
              </a:solidFill>
              <a:effectLst/>
              <a:latin typeface="Lato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Github</a:t>
            </a:r>
            <a:r>
              <a:rPr lang="en-US" dirty="0"/>
              <a:t> location: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https://github.com/balajisethu03/ai-healthcare/tree/</a:t>
            </a:r>
            <a:r>
              <a:rPr lang="en-US">
                <a:hlinkClick r:id="rId2"/>
              </a:rPr>
              <a:t>main/assignment-1-resubmit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63C13-74A3-A52A-533E-724447FC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9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E051D-3DEE-9EAA-0727-F9A3FA81B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61E9-F90F-4258-8B3D-EEAEAABE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05672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5. Average Length of Stay visualization using </a:t>
            </a:r>
            <a:r>
              <a:rPr lang="en-US" sz="2000" b="1" dirty="0" err="1"/>
              <a:t>Plotly</a:t>
            </a:r>
            <a:r>
              <a:rPr lang="en-US" sz="2000" b="1" dirty="0"/>
              <a:t> Gauge Chart</a:t>
            </a:r>
            <a:endParaRPr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3CBA7-6E95-971A-1CAB-1A031663A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1" y="685801"/>
            <a:ext cx="4234070" cy="2327365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Creates an impactful gauge chart showing average hospital stay duration</a:t>
            </a:r>
          </a:p>
          <a:p>
            <a:pPr marL="0" indent="0">
              <a:buNone/>
            </a:pPr>
            <a:r>
              <a:rPr lang="en-US" sz="1200" b="1" dirty="0"/>
              <a:t>Key features:</a:t>
            </a:r>
          </a:p>
          <a:p>
            <a:pPr marL="0" indent="0">
              <a:buNone/>
            </a:pPr>
            <a:r>
              <a:rPr lang="en-US" sz="1200" dirty="0"/>
              <a:t>Color-coded ranges (green/yellow/red) for instant interpretation</a:t>
            </a:r>
          </a:p>
          <a:p>
            <a:pPr marL="0" indent="0">
              <a:buNone/>
            </a:pPr>
            <a:r>
              <a:rPr lang="en-US" sz="1200" dirty="0"/>
              <a:t>Clear threshold marker at calculated mean value</a:t>
            </a:r>
          </a:p>
          <a:p>
            <a:pPr marL="0" indent="0">
              <a:buNone/>
            </a:pPr>
            <a:r>
              <a:rPr lang="en-US" sz="1200" dirty="0"/>
              <a:t>Combines visual gauge with exact numeric display</a:t>
            </a:r>
          </a:p>
          <a:p>
            <a:pPr marL="0" indent="0">
              <a:buNone/>
            </a:pPr>
            <a:r>
              <a:rPr lang="en-US" sz="1200" b="1" dirty="0"/>
              <a:t>Focus:</a:t>
            </a:r>
          </a:p>
          <a:p>
            <a:pPr marL="0" indent="0">
              <a:buNone/>
            </a:pPr>
            <a:r>
              <a:rPr lang="en-US" sz="1200" dirty="0"/>
              <a:t>Provides at-a-glance performance metric</a:t>
            </a:r>
          </a:p>
          <a:p>
            <a:pPr marL="0" indent="0">
              <a:buNone/>
            </a:pPr>
            <a:r>
              <a:rPr lang="en-US" sz="1200" dirty="0"/>
              <a:t>Enables quick benchmarking against targets</a:t>
            </a:r>
          </a:p>
          <a:p>
            <a:pPr marL="0" indent="0">
              <a:buNone/>
            </a:pPr>
            <a:r>
              <a:rPr lang="en-US" sz="1200" dirty="0"/>
              <a:t>Visual color zones help identify potential operational issues</a:t>
            </a:r>
            <a:br>
              <a:rPr lang="en-US" sz="1200" dirty="0"/>
            </a:b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18A66-E34B-FC3E-FE22-3A4B17CD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colorful scale with numbers and a number&#10;&#10;AI-generated content may be incorrect.">
            <a:extLst>
              <a:ext uri="{FF2B5EF4-FFF2-40B4-BE49-F238E27FC236}">
                <a16:creationId xmlns:a16="http://schemas.microsoft.com/office/drawing/2014/main" id="{E3A43B29-F968-126E-19EA-0F304DA3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47" y="3277374"/>
            <a:ext cx="5410019" cy="3519663"/>
          </a:xfrm>
          <a:prstGeom prst="rect">
            <a:avLst/>
          </a:prstGeom>
        </p:spPr>
      </p:pic>
      <p:pic>
        <p:nvPicPr>
          <p:cNvPr id="10" name="Picture 9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045BA170-26E4-0AAA-900E-9962621B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966" y="562871"/>
            <a:ext cx="4089944" cy="296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5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0F75D-5E95-1C93-CECD-7BE0EF495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96E9-B70A-04DD-2D46-09132896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05672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6. Average Length of Stay visualization using </a:t>
            </a:r>
            <a:r>
              <a:rPr lang="en-US" sz="2000" b="1" dirty="0" err="1"/>
              <a:t>Plotly</a:t>
            </a:r>
            <a:r>
              <a:rPr lang="en-US" sz="2000" b="1" dirty="0"/>
              <a:t> Gauge Chart</a:t>
            </a:r>
            <a:endParaRPr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649C-91B5-753C-5F82-ECCD3B775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1" y="685801"/>
            <a:ext cx="4007646" cy="2327365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Creates a tornado chart comparing medication prevalence by gender</a:t>
            </a:r>
          </a:p>
          <a:p>
            <a:pPr marL="0" indent="0">
              <a:buNone/>
            </a:pPr>
            <a:r>
              <a:rPr lang="en-US" sz="1200" b="1" dirty="0"/>
              <a:t>Key features:</a:t>
            </a:r>
          </a:p>
          <a:p>
            <a:pPr marL="0" indent="0">
              <a:buNone/>
            </a:pPr>
            <a:r>
              <a:rPr lang="en-US" sz="1200" dirty="0"/>
              <a:t>Male/Female prescriptions mirrored for easy comparison</a:t>
            </a:r>
          </a:p>
          <a:p>
            <a:pPr marL="0" indent="0">
              <a:buNone/>
            </a:pPr>
            <a:r>
              <a:rPr lang="en-US" sz="1200" dirty="0"/>
              <a:t>Focuses only on top medications for clarity</a:t>
            </a:r>
          </a:p>
          <a:p>
            <a:pPr marL="0" indent="0">
              <a:buNone/>
            </a:pPr>
            <a:r>
              <a:rPr lang="en-US" sz="1200" dirty="0"/>
              <a:t>Custom x-axis labels for intuitive reading</a:t>
            </a:r>
          </a:p>
          <a:p>
            <a:pPr marL="0" indent="0">
              <a:buNone/>
            </a:pPr>
            <a:r>
              <a:rPr lang="en-US" sz="1200" b="1" dirty="0"/>
              <a:t>Focus:</a:t>
            </a:r>
          </a:p>
          <a:p>
            <a:pPr marL="0" indent="0">
              <a:buNone/>
            </a:pPr>
            <a:r>
              <a:rPr lang="en-US" sz="1200" dirty="0"/>
              <a:t>Reveals gender-based prescribing patterns</a:t>
            </a:r>
          </a:p>
          <a:p>
            <a:pPr marL="0" indent="0">
              <a:buNone/>
            </a:pPr>
            <a:r>
              <a:rPr lang="en-US" sz="1200" dirty="0"/>
              <a:t>Helps identify potential treatment biases</a:t>
            </a:r>
          </a:p>
          <a:p>
            <a:pPr marL="0" indent="0">
              <a:buNone/>
            </a:pPr>
            <a:r>
              <a:rPr lang="en-US" sz="1200" dirty="0"/>
              <a:t>Supports personalized medicine initiatives</a:t>
            </a:r>
          </a:p>
          <a:p>
            <a:pPr marL="0" indent="0">
              <a:buNone/>
            </a:pPr>
            <a:br>
              <a:rPr lang="en-US" sz="1200" dirty="0"/>
            </a:b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8DFA0-22FE-7960-AB5A-5E8A0E7B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A graph of a graph of a person&#10;&#10;AI-generated content may be incorrect.">
            <a:extLst>
              <a:ext uri="{FF2B5EF4-FFF2-40B4-BE49-F238E27FC236}">
                <a16:creationId xmlns:a16="http://schemas.microsoft.com/office/drawing/2014/main" id="{FB87AF24-4711-7D98-C603-455430220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45" y="3136096"/>
            <a:ext cx="6194445" cy="3598797"/>
          </a:xfrm>
          <a:prstGeom prst="rect">
            <a:avLst/>
          </a:prstGeom>
        </p:spPr>
      </p:pic>
      <p:pic>
        <p:nvPicPr>
          <p:cNvPr id="9" name="Picture 8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80C1413D-B8DB-F146-35F1-DAF7E8344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475" y="530149"/>
            <a:ext cx="4210594" cy="289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08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D8854-2818-3E6B-35DE-B5429C0F9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8F92-6FF3-D27C-1EEE-5643F58B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05672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7. Patient Transfer Network visualization using </a:t>
            </a:r>
            <a:r>
              <a:rPr lang="en-US" sz="2000" b="1" dirty="0" err="1"/>
              <a:t>NetworkX</a:t>
            </a:r>
            <a:r>
              <a:rPr lang="en-US" sz="2000" b="1" dirty="0"/>
              <a:t> Graph</a:t>
            </a:r>
            <a:endParaRPr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7E654-D743-8260-9914-D402923E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1" y="598711"/>
            <a:ext cx="4007646" cy="2423159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Creates a directed network graph of patient flows between hospital units</a:t>
            </a:r>
          </a:p>
          <a:p>
            <a:pPr marL="0" indent="0">
              <a:buNone/>
            </a:pPr>
            <a:r>
              <a:rPr lang="en-US" sz="1200" b="1" dirty="0"/>
              <a:t>Key features:</a:t>
            </a:r>
          </a:p>
          <a:p>
            <a:pPr marL="0" indent="0">
              <a:buNone/>
            </a:pPr>
            <a:r>
              <a:rPr lang="en-US" sz="1200" dirty="0"/>
              <a:t>Samples 500 transfers for manageable visualization</a:t>
            </a:r>
          </a:p>
          <a:p>
            <a:pPr marL="0" indent="0">
              <a:buNone/>
            </a:pPr>
            <a:r>
              <a:rPr lang="en-US" sz="1200" dirty="0"/>
              <a:t>Edge weights represent transfer frequency</a:t>
            </a:r>
          </a:p>
          <a:p>
            <a:pPr marL="0" indent="0">
              <a:buNone/>
            </a:pPr>
            <a:r>
              <a:rPr lang="en-US" sz="1200" dirty="0"/>
              <a:t>Spring layout optimizes node positioning</a:t>
            </a:r>
          </a:p>
          <a:p>
            <a:pPr marL="0" indent="0">
              <a:buNone/>
            </a:pPr>
            <a:r>
              <a:rPr lang="en-US" sz="1200" dirty="0"/>
              <a:t>Custom styling for clarity</a:t>
            </a:r>
          </a:p>
          <a:p>
            <a:pPr marL="0" indent="0">
              <a:buNone/>
            </a:pPr>
            <a:r>
              <a:rPr lang="en-US" sz="1200" b="1" dirty="0"/>
              <a:t>Focus:</a:t>
            </a:r>
          </a:p>
          <a:p>
            <a:pPr marL="0" indent="0">
              <a:buNone/>
            </a:pPr>
            <a:r>
              <a:rPr lang="en-US" sz="1200" dirty="0"/>
              <a:t>Reveals care unit workflow patterns</a:t>
            </a:r>
          </a:p>
          <a:p>
            <a:pPr marL="0" indent="0">
              <a:buNone/>
            </a:pPr>
            <a:r>
              <a:rPr lang="en-US" sz="1200" dirty="0"/>
              <a:t>Identifies high-traffic transfer pathways</a:t>
            </a:r>
          </a:p>
          <a:p>
            <a:pPr marL="0" indent="0">
              <a:buNone/>
            </a:pPr>
            <a:r>
              <a:rPr lang="en-US" sz="1200" dirty="0"/>
              <a:t>Helps optimize patient flow management</a:t>
            </a:r>
            <a:br>
              <a:rPr lang="en-US" sz="1200" dirty="0"/>
            </a:b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9F24A-2328-55EB-FE06-51246BF3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6DAA5-DC9A-1C4C-746B-E06ECD31D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50" y="3130589"/>
            <a:ext cx="3590582" cy="3658615"/>
          </a:xfrm>
          <a:prstGeom prst="rect">
            <a:avLst/>
          </a:prstGeom>
        </p:spPr>
      </p:pic>
      <p:pic>
        <p:nvPicPr>
          <p:cNvPr id="8" name="Picture 7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D90B17A-0653-3A06-69D6-836D1A730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57" y="685801"/>
            <a:ext cx="3686143" cy="410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9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DB994-3C9E-830E-3725-D4D78086A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8082-DA8C-C455-C390-1594A7AE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05672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BACKGROUND</a:t>
            </a:r>
            <a:endParaRPr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FEBD-A344-AA24-05A9-C28660F25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" y="685802"/>
            <a:ext cx="8458199" cy="425195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Healthcare generates vast amounts of complex data, but extracting meaningful insights requires careful processing and visualization. The MIMIC-III database, with its detailed records on patient demographics, prescriptions, and hospital transfers, offers a goldmine of information-yet analyzing it demands structured workflows. Our initial codebase tackles this challenge by loading and preprocessing three critical datasets: PATIENTS (demographics), PRESCRIPTIONS (medication orders), and TRANSFERS (care unit movements). By cleaning dates, calculating patient ages, and categorizing medications, we transform raw data into an analysis-ready format.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With the datasets prepared, we unlock their potential through exploratory visualizations. Seaborn’s distribution plots reveal patient age trends, while relational plots uncover connections between age and hospital stay duration. Interactive </a:t>
            </a:r>
            <a:r>
              <a:rPr lang="en-US" sz="1400" dirty="0" err="1"/>
              <a:t>Plotly</a:t>
            </a:r>
            <a:r>
              <a:rPr lang="en-US" sz="1400" dirty="0"/>
              <a:t> charts—such as pie/donut charts for medication distribution and a tornado chart for gender-based prescribing patterns—make the data intuitive for stakeholders. The gauge chart provides an at-a-glance view of average length of stay, a critical metric for hospital operations.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This initial analysis is just the beginning. By joining these tables and visualizing trends, we create a foundation for deeper dives—predicting readmissions, optimizing drug therapies, or identifying bottlenecks in patient flow. The </a:t>
            </a:r>
            <a:r>
              <a:rPr lang="en-US" sz="1400" dirty="0" err="1"/>
              <a:t>NetworkX</a:t>
            </a:r>
            <a:r>
              <a:rPr lang="en-US" sz="1400" dirty="0"/>
              <a:t> graph of transfers between hospital units, for example, could evolve into a tool for resource allocation. As we refine this codebase, we pave the way for data-driven clinical decision-making, demonstrating how structured analytics can improve both patient outcomes and operational efficiency.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A3CA7-0044-F8AC-254B-B647D4F9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4DB69-72C9-9DBB-A79D-CD6CA222D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4BAF-7882-B87C-1EEC-0A50B5EF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05672"/>
            <a:ext cx="8229600" cy="457199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b="1" dirty="0"/>
              <a:t>Dataset loading -  PATIENTS, PRESCRIPTIONS and TRANSFERS data using Pandas</a:t>
            </a:r>
            <a:endParaRPr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0AA7A-AB4F-DD57-0F9C-81C67D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" y="685802"/>
            <a:ext cx="8458199" cy="2902129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1. Imports patient data from </a:t>
            </a:r>
            <a:r>
              <a:rPr lang="en-US" sz="1200" dirty="0" err="1"/>
              <a:t>PATIENTS.csv</a:t>
            </a:r>
            <a:r>
              <a:rPr lang="en-US" sz="1200" dirty="0"/>
              <a:t> into a Pandas </a:t>
            </a:r>
            <a:r>
              <a:rPr lang="en-US" sz="1200" dirty="0" err="1"/>
              <a:t>DataFrame</a:t>
            </a:r>
            <a:r>
              <a:rPr lang="en-US" sz="1200" dirty="0"/>
              <a:t> called patients.</a:t>
            </a:r>
          </a:p>
          <a:p>
            <a:pPr marL="0" indent="0">
              <a:buNone/>
            </a:pPr>
            <a:r>
              <a:rPr lang="en-US" sz="1200" dirty="0"/>
              <a:t>	Contains demographic information (age, gender, etc.).</a:t>
            </a:r>
          </a:p>
          <a:p>
            <a:pPr marL="0" indent="0">
              <a:buNone/>
            </a:pPr>
            <a:r>
              <a:rPr lang="en-US" sz="1200" dirty="0"/>
              <a:t>	Key fields: SUBJECT_ID (unique patient identifier), DOB (date of birth), DOD (date of death).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2. Loads prescription records from </a:t>
            </a:r>
            <a:r>
              <a:rPr lang="en-US" sz="1200" dirty="0" err="1"/>
              <a:t>PRESCRIPTIONS.csv</a:t>
            </a:r>
            <a:r>
              <a:rPr lang="en-US" sz="1200" dirty="0"/>
              <a:t> into prescriptions.</a:t>
            </a:r>
          </a:p>
          <a:p>
            <a:pPr marL="0" indent="0">
              <a:buNone/>
            </a:pPr>
            <a:r>
              <a:rPr lang="en-US" sz="1200" dirty="0"/>
              <a:t>	Includes medication details (drug name, dosage, route, etc.).</a:t>
            </a:r>
          </a:p>
          <a:p>
            <a:pPr marL="0" indent="0">
              <a:buNone/>
            </a:pPr>
            <a:r>
              <a:rPr lang="en-US" sz="1200" dirty="0"/>
              <a:t>	Key fields: SUBJECT_ID (links to patients), DRUG (medication name), DOSE_VAL_RX (prescribed dose).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3. Loads transfer logs from </a:t>
            </a:r>
            <a:r>
              <a:rPr lang="en-US" sz="1200" dirty="0" err="1"/>
              <a:t>TRANSFERS.csv</a:t>
            </a:r>
            <a:r>
              <a:rPr lang="en-US" sz="1200" dirty="0"/>
              <a:t> into transfers.</a:t>
            </a:r>
          </a:p>
          <a:p>
            <a:pPr marL="0" indent="0">
              <a:buNone/>
            </a:pPr>
            <a:r>
              <a:rPr lang="en-US" sz="1200" dirty="0"/>
              <a:t>	Tracks patient movements between hospital units (ICU, ward, etc.).</a:t>
            </a:r>
          </a:p>
          <a:p>
            <a:pPr marL="0" indent="0">
              <a:buNone/>
            </a:pPr>
            <a:r>
              <a:rPr lang="en-US" sz="1200" dirty="0"/>
              <a:t>	Key fields: SUBJECT_ID, CURR_CAREUNIT (current unit), PREV_CAREUNIT (previous unit), INTIME/OUTTIME (timestamps).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br>
              <a:rPr lang="en-US" sz="1200" dirty="0"/>
            </a:b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</a:t>
            </a:r>
          </a:p>
        </p:txBody>
      </p:sp>
      <p:pic>
        <p:nvPicPr>
          <p:cNvPr id="5" name="Picture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631E9016-E68C-C1AB-3A08-DB419F384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31" y="3788032"/>
            <a:ext cx="7772400" cy="153630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4528-7719-C2A9-27B9-15CB4850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93DDD-6869-ACDC-D696-9E72B0EB9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B767-1F0A-DB1D-659E-4C06F83B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05672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Data Preparation</a:t>
            </a:r>
            <a:endParaRPr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E1F5A-8FE9-BB21-2933-237C49EDF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" y="685802"/>
            <a:ext cx="8458199" cy="208352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/>
              <a:t>Code Purpose:</a:t>
            </a:r>
          </a:p>
          <a:p>
            <a:pPr marL="0" indent="0">
              <a:buNone/>
            </a:pPr>
            <a:r>
              <a:rPr lang="en-US" sz="1200" dirty="0"/>
              <a:t>	Converts date columns (DOB, DOD, INTIME, OUTTIME) to Pandas datetime format for accurate time-based calculations.</a:t>
            </a:r>
          </a:p>
          <a:p>
            <a:pPr marL="0" indent="0">
              <a:buNone/>
            </a:pPr>
            <a:r>
              <a:rPr lang="en-US" sz="1200" dirty="0"/>
              <a:t>	Calculates patient ages by comparing dates of birth (DOB) and death (DOD), with safeguards for missing data.</a:t>
            </a:r>
          </a:p>
          <a:p>
            <a:pPr marL="0" indent="0">
              <a:buNone/>
            </a:pPr>
            <a:r>
              <a:rPr lang="en-US" sz="1200" dirty="0"/>
              <a:t>	Caps ages at 90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Key Steps: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pd.to_datetime</a:t>
            </a:r>
            <a:r>
              <a:rPr lang="en-US" sz="1200" dirty="0"/>
              <a:t>(): Ensures dates are parsed correctly.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calculate_age</a:t>
            </a:r>
            <a:r>
              <a:rPr lang="en-US" sz="1200" dirty="0"/>
              <a:t>(): Computes age in years, handles missing values (</a:t>
            </a:r>
            <a:r>
              <a:rPr lang="en-US" sz="1200" dirty="0" err="1"/>
              <a:t>NaN</a:t>
            </a:r>
            <a:r>
              <a:rPr lang="en-US" sz="1200" dirty="0"/>
              <a:t>).</a:t>
            </a:r>
          </a:p>
          <a:p>
            <a:pPr marL="0" indent="0">
              <a:buNone/>
            </a:pPr>
            <a:r>
              <a:rPr lang="en-US" sz="1200" dirty="0"/>
              <a:t>	Lambda functions: Apply calculations row-wise and enforce age capping.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br>
              <a:rPr lang="en-US" sz="1200" dirty="0"/>
            </a:b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</a:t>
            </a:r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B0A28D6-E9E3-4A8F-8174-90A120CF2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49" y="2892257"/>
            <a:ext cx="5866527" cy="368978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74156-DC9F-8009-24EF-1E2EFE70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97F4E-EB88-B9B1-3F0C-DEDEE49CE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4CF0-3A32-A801-6B6A-C9C84BDF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05672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Data Integration &amp; Feature Engineering</a:t>
            </a:r>
            <a:endParaRPr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1A2BF-4C39-4044-9E80-C3CE0671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" y="685802"/>
            <a:ext cx="3040996" cy="419000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/>
              <a:t>Merges Datasets:</a:t>
            </a:r>
          </a:p>
          <a:p>
            <a:pPr marL="0" indent="0">
              <a:buNone/>
            </a:pPr>
            <a:r>
              <a:rPr lang="en-US" sz="1200" dirty="0"/>
              <a:t>	Combines PATIENTS ↔ TRANSFERS (for stay duration analysis)</a:t>
            </a:r>
          </a:p>
          <a:p>
            <a:pPr marL="0" indent="0">
              <a:buNone/>
            </a:pPr>
            <a:r>
              <a:rPr lang="en-US" sz="1200" dirty="0"/>
              <a:t>	Joins PATIENTS ↔ PRESCRIPTIONS (for medication insights)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Creates Key Metrics:</a:t>
            </a:r>
          </a:p>
          <a:p>
            <a:pPr marL="0" indent="0">
              <a:buNone/>
            </a:pPr>
            <a:r>
              <a:rPr lang="en-US" sz="1200" dirty="0"/>
              <a:t>	LOS (Length of Stay): Calculated in days from OUTTIME - INTIME</a:t>
            </a:r>
          </a:p>
          <a:p>
            <a:pPr marL="0" indent="0">
              <a:buNone/>
            </a:pPr>
            <a:r>
              <a:rPr lang="en-US" sz="1200" dirty="0"/>
              <a:t>	DRUG_CATEGORY: Groups medications into top 10 + "Other" for simplified analysis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Focus:</a:t>
            </a:r>
          </a:p>
          <a:p>
            <a:pPr marL="0" indent="0">
              <a:buNone/>
            </a:pPr>
            <a:r>
              <a:rPr lang="en-US" sz="1200" dirty="0"/>
              <a:t>	Enables cross-dataset analysis (e.g., "Do older patients stay longer in ICUs?")</a:t>
            </a:r>
          </a:p>
          <a:p>
            <a:pPr marL="0" indent="0">
              <a:buNone/>
            </a:pPr>
            <a:r>
              <a:rPr lang="en-US" sz="1200" dirty="0"/>
              <a:t>	Simplifies medication trends by focusing on high-frequency drugs</a:t>
            </a:r>
          </a:p>
          <a:p>
            <a:pPr marL="0" indent="0">
              <a:buNone/>
            </a:pPr>
            <a:br>
              <a:rPr lang="en-US" sz="1200" dirty="0"/>
            </a:b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614D3-4E40-319E-10DB-DDC077D9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D56DE6A-1692-4714-FD03-1103F3C74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556" y="837610"/>
            <a:ext cx="5451222" cy="36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0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03A0F-D0DE-808D-0BAF-0CCEC8CBA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01DE-80BD-C468-631C-940233F7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05672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1. Distribution of Patient Ages using Seaborn </a:t>
            </a:r>
            <a:r>
              <a:rPr lang="en-US" sz="2000" b="1" dirty="0" err="1"/>
              <a:t>displot</a:t>
            </a:r>
            <a:r>
              <a:rPr lang="en-US" sz="2000" b="1" dirty="0"/>
              <a:t> visualization</a:t>
            </a:r>
            <a:endParaRPr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2295-65AC-F4B7-1D1B-DB81BE73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1" y="685802"/>
            <a:ext cx="4234070" cy="208352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Uses Seaborn’s </a:t>
            </a:r>
            <a:r>
              <a:rPr lang="en-US" sz="1200" dirty="0" err="1"/>
              <a:t>displot</a:t>
            </a:r>
            <a:r>
              <a:rPr lang="en-US" sz="1200" dirty="0"/>
              <a:t> to show the distribution of patient ages</a:t>
            </a:r>
          </a:p>
          <a:p>
            <a:pPr marL="0" indent="0">
              <a:buNone/>
            </a:pPr>
            <a:r>
              <a:rPr lang="en-US" sz="1200" b="1" dirty="0"/>
              <a:t>Key Features:</a:t>
            </a:r>
          </a:p>
          <a:p>
            <a:pPr marL="0" indent="0">
              <a:buNone/>
            </a:pPr>
            <a:r>
              <a:rPr lang="en-US" sz="1200" dirty="0" err="1"/>
              <a:t>kde</a:t>
            </a:r>
            <a:r>
              <a:rPr lang="en-US" sz="1200" dirty="0"/>
              <a:t>=True: Adds a smooth curve (Kernel Density Estimate)</a:t>
            </a:r>
          </a:p>
          <a:p>
            <a:pPr marL="0" indent="0">
              <a:buNone/>
            </a:pPr>
            <a:r>
              <a:rPr lang="en-US" sz="1200" dirty="0"/>
              <a:t>bins=30: Balances detail and readability</a:t>
            </a:r>
          </a:p>
          <a:p>
            <a:pPr marL="0" indent="0">
              <a:buNone/>
            </a:pPr>
            <a:r>
              <a:rPr lang="en-US" sz="1200" dirty="0"/>
              <a:t>Custom titles/labels for clarity</a:t>
            </a:r>
          </a:p>
          <a:p>
            <a:pPr marL="0" indent="0">
              <a:buNone/>
            </a:pPr>
            <a:r>
              <a:rPr lang="en-US" sz="1200" b="1" dirty="0"/>
              <a:t>Focus:</a:t>
            </a:r>
          </a:p>
          <a:p>
            <a:pPr marL="0" indent="0">
              <a:buNone/>
            </a:pPr>
            <a:r>
              <a:rPr lang="en-US" sz="1200" dirty="0"/>
              <a:t>Reveals demographic trends (e.g., older/younger patient clusters)</a:t>
            </a:r>
          </a:p>
          <a:p>
            <a:pPr marL="0" indent="0">
              <a:buNone/>
            </a:pPr>
            <a:r>
              <a:rPr lang="en-US" sz="1200" dirty="0"/>
              <a:t>Helps identify data quality issues (e.g., unexpected age gaps)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br>
              <a:rPr lang="en-US" sz="1200" dirty="0"/>
            </a:b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D2C3B-70AD-79C8-B286-411DD498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9DB9D-6408-1A40-9100-502029C0A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38" y="2892257"/>
            <a:ext cx="5650962" cy="3877488"/>
          </a:xfrm>
          <a:prstGeom prst="rect">
            <a:avLst/>
          </a:prstGeom>
        </p:spPr>
      </p:pic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D5F024B-3BF8-C738-04A7-AC0C7A673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924" y="907198"/>
            <a:ext cx="4234070" cy="165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8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BF2C6-0AC8-381A-086F-0C767F82A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F084-A56C-CF9E-99CD-1D33A651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05672"/>
            <a:ext cx="8229600" cy="457199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b="1" dirty="0"/>
              <a:t>2. Relationship between Age and Length of Stay using Seaborn </a:t>
            </a:r>
            <a:r>
              <a:rPr lang="en-US" sz="2000" b="1" dirty="0" err="1"/>
              <a:t>relplot</a:t>
            </a:r>
            <a:r>
              <a:rPr lang="en-US" sz="2000" b="1" dirty="0"/>
              <a:t> visualization</a:t>
            </a:r>
            <a:endParaRPr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7B653-8288-582F-EECF-081E37C8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1" y="685801"/>
            <a:ext cx="4234070" cy="2666999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Uses Seaborn's </a:t>
            </a:r>
            <a:r>
              <a:rPr lang="en-US" sz="1200" dirty="0" err="1"/>
              <a:t>relplot</a:t>
            </a:r>
            <a:r>
              <a:rPr lang="en-US" sz="1200" dirty="0"/>
              <a:t> to show correlation between patient age and hospital stay duration</a:t>
            </a:r>
          </a:p>
          <a:p>
            <a:pPr marL="0" indent="0">
              <a:buNone/>
            </a:pPr>
            <a:r>
              <a:rPr lang="en-US" sz="1200" b="1" dirty="0"/>
              <a:t>Key features:</a:t>
            </a:r>
          </a:p>
          <a:p>
            <a:pPr marL="0" indent="0">
              <a:buNone/>
            </a:pPr>
            <a:r>
              <a:rPr lang="en-US" sz="1200" dirty="0"/>
              <a:t>Samples 1,000 records for cleaner visualization</a:t>
            </a:r>
          </a:p>
          <a:p>
            <a:pPr marL="0" indent="0">
              <a:buNone/>
            </a:pPr>
            <a:r>
              <a:rPr lang="en-US" sz="1200" dirty="0"/>
              <a:t>Color-coded by gender (hue='GENDER')</a:t>
            </a:r>
          </a:p>
          <a:p>
            <a:pPr marL="0" indent="0">
              <a:buNone/>
            </a:pPr>
            <a:r>
              <a:rPr lang="en-US" sz="1200" dirty="0"/>
              <a:t>Semi-transparent points (alpha=0.6) to show density</a:t>
            </a:r>
          </a:p>
          <a:p>
            <a:pPr marL="0" indent="0">
              <a:buNone/>
            </a:pPr>
            <a:r>
              <a:rPr lang="en-US" sz="1200" b="1" dirty="0"/>
              <a:t>Focus:</a:t>
            </a:r>
          </a:p>
          <a:p>
            <a:pPr marL="0" indent="0">
              <a:buNone/>
            </a:pPr>
            <a:r>
              <a:rPr lang="en-US" sz="1200" dirty="0"/>
              <a:t>Identifies potential patterns (e.g., do older patients stay longer?)</a:t>
            </a:r>
          </a:p>
          <a:p>
            <a:pPr marL="0" indent="0">
              <a:buNone/>
            </a:pPr>
            <a:r>
              <a:rPr lang="en-US" sz="1200" dirty="0"/>
              <a:t>Reveals gender differences in hospitalization duration</a:t>
            </a:r>
          </a:p>
          <a:p>
            <a:pPr marL="0" indent="0">
              <a:buNone/>
            </a:pPr>
            <a:r>
              <a:rPr lang="en-US" sz="1200" dirty="0"/>
              <a:t>Helps optimize resource allocation by predicting stay lengths</a:t>
            </a:r>
          </a:p>
          <a:p>
            <a:pPr marL="0" indent="0">
              <a:buNone/>
            </a:pPr>
            <a:r>
              <a:rPr lang="en-US" sz="1200" dirty="0"/>
              <a:t>The aspect ratio (1.5:1) ensures proper scaling of the relationship.</a:t>
            </a:r>
          </a:p>
          <a:p>
            <a:pPr marL="0" indent="0">
              <a:buNone/>
            </a:pPr>
            <a:br>
              <a:rPr lang="en-US" sz="1200" dirty="0"/>
            </a:b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07820-4386-01A4-11C2-99B2719C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D21AE-B1F8-7A11-44DB-E49AB9DCA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4" y="3378702"/>
            <a:ext cx="5381897" cy="3409094"/>
          </a:xfrm>
          <a:prstGeom prst="rect">
            <a:avLst/>
          </a:prstGeom>
        </p:spPr>
      </p:pic>
      <p:pic>
        <p:nvPicPr>
          <p:cNvPr id="9" name="Picture 8" descr="A computer screen shot of a black screen with text&#10;&#10;AI-generated content may be incorrect.">
            <a:extLst>
              <a:ext uri="{FF2B5EF4-FFF2-40B4-BE49-F238E27FC236}">
                <a16:creationId xmlns:a16="http://schemas.microsoft.com/office/drawing/2014/main" id="{912175CD-41B1-440A-11CE-E334ADA02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794" y="895913"/>
            <a:ext cx="4349931" cy="20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71862-9321-E99F-164A-7802268D3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A00A-FD74-8F4E-084D-CEBF904D8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05672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3. Gender Distribution visualization using </a:t>
            </a:r>
            <a:r>
              <a:rPr lang="en-US" sz="2000" b="1" dirty="0" err="1"/>
              <a:t>Plotly</a:t>
            </a:r>
            <a:r>
              <a:rPr lang="en-US" sz="2000" b="1" dirty="0"/>
              <a:t> Pie Chart</a:t>
            </a:r>
            <a:endParaRPr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43E6E-242D-E1A2-215E-A6A267979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1" y="685801"/>
            <a:ext cx="4234070" cy="2449285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Creates an interactive pie chart showing gender breakdown using </a:t>
            </a:r>
            <a:r>
              <a:rPr lang="en-US" sz="1200" dirty="0" err="1"/>
              <a:t>Plotly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Key features:</a:t>
            </a:r>
          </a:p>
          <a:p>
            <a:pPr marL="0" indent="0">
              <a:buNone/>
            </a:pPr>
            <a:r>
              <a:rPr lang="en-US" sz="1200" dirty="0"/>
              <a:t>Auto-calculates percentages from value counts</a:t>
            </a:r>
          </a:p>
          <a:p>
            <a:pPr marL="0" indent="0">
              <a:buNone/>
            </a:pPr>
            <a:r>
              <a:rPr lang="en-US" sz="1200" dirty="0"/>
              <a:t>Displays labels and percentages inside slices</a:t>
            </a:r>
          </a:p>
          <a:p>
            <a:pPr marL="0" indent="0">
              <a:buNone/>
            </a:pPr>
            <a:r>
              <a:rPr lang="en-US" sz="1200" dirty="0"/>
              <a:t>Clean title for immediate understanding</a:t>
            </a:r>
          </a:p>
          <a:p>
            <a:pPr marL="0" indent="0">
              <a:buNone/>
            </a:pPr>
            <a:r>
              <a:rPr lang="en-US" sz="1200" b="1" dirty="0"/>
              <a:t>Focus:</a:t>
            </a:r>
          </a:p>
          <a:p>
            <a:pPr marL="0" indent="0">
              <a:buNone/>
            </a:pPr>
            <a:r>
              <a:rPr lang="en-US" sz="1200" dirty="0"/>
              <a:t>Reveals dataset composition at a glance</a:t>
            </a:r>
          </a:p>
          <a:p>
            <a:pPr marL="0" indent="0">
              <a:buNone/>
            </a:pPr>
            <a:r>
              <a:rPr lang="en-US" sz="1200" dirty="0"/>
              <a:t>Helps identify potential gender imbalances in the patient population</a:t>
            </a:r>
          </a:p>
          <a:p>
            <a:pPr marL="0" indent="0">
              <a:buNone/>
            </a:pPr>
            <a:r>
              <a:rPr lang="en-US" sz="1200" dirty="0"/>
              <a:t>Serves as baseline demographic information for further analysis</a:t>
            </a:r>
            <a:br>
              <a:rPr lang="en-US" sz="1200" dirty="0"/>
            </a:b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728DE-95D6-F009-712A-73149AF3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 descr="A blue and red circle with a percentage&#10;&#10;AI-generated content may be incorrect.">
            <a:extLst>
              <a:ext uri="{FF2B5EF4-FFF2-40B4-BE49-F238E27FC236}">
                <a16:creationId xmlns:a16="http://schemas.microsoft.com/office/drawing/2014/main" id="{AB3DA049-1A08-9E8C-AFE9-3E0D155FF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63" y="3362518"/>
            <a:ext cx="7141597" cy="2914184"/>
          </a:xfrm>
          <a:prstGeom prst="rect">
            <a:avLst/>
          </a:prstGeom>
        </p:spPr>
      </p:pic>
      <p:pic>
        <p:nvPicPr>
          <p:cNvPr id="12" name="Picture 1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590593AE-281E-3B32-AB9F-BF8F813B8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086" y="731630"/>
            <a:ext cx="4380411" cy="231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4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F7AD9-A7BF-3FAB-485E-2D4C64ACF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5296-FD2A-B408-9FB6-1F002534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05672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4. Top Medication Categories visualization using </a:t>
            </a:r>
            <a:r>
              <a:rPr lang="en-US" sz="2000" b="1" dirty="0" err="1"/>
              <a:t>Plotly</a:t>
            </a:r>
            <a:r>
              <a:rPr lang="en-US" sz="2000" b="1" dirty="0"/>
              <a:t> Donut Chart</a:t>
            </a:r>
            <a:endParaRPr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A4BC-5B8A-81C9-BDD9-CEB18CF13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1" y="685801"/>
            <a:ext cx="4234070" cy="2449285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Creates an interactive donut chart showing the proportion of top prescribed medications</a:t>
            </a:r>
          </a:p>
          <a:p>
            <a:pPr marL="0" indent="0">
              <a:buNone/>
            </a:pPr>
            <a:r>
              <a:rPr lang="en-US" sz="1200" b="1" dirty="0"/>
              <a:t>Key features:</a:t>
            </a:r>
          </a:p>
          <a:p>
            <a:pPr marL="0" indent="0">
              <a:buNone/>
            </a:pPr>
            <a:r>
              <a:rPr lang="en-US" sz="1200" dirty="0"/>
              <a:t>Focuses on top medication categories (with "Other" as catch-all)</a:t>
            </a:r>
          </a:p>
          <a:p>
            <a:pPr marL="0" indent="0">
              <a:buNone/>
            </a:pPr>
            <a:r>
              <a:rPr lang="en-US" sz="1200" dirty="0"/>
              <a:t>40% center hole (hole=0.4) for modern data presentation</a:t>
            </a:r>
          </a:p>
          <a:p>
            <a:pPr marL="0" indent="0">
              <a:buNone/>
            </a:pPr>
            <a:r>
              <a:rPr lang="en-US" sz="1200" dirty="0"/>
              <a:t>Clear percentage labels inside each segment</a:t>
            </a:r>
          </a:p>
          <a:p>
            <a:pPr marL="0" indent="0">
              <a:buNone/>
            </a:pPr>
            <a:r>
              <a:rPr lang="en-US" sz="1200" b="1" dirty="0"/>
              <a:t>Focus:</a:t>
            </a:r>
          </a:p>
          <a:p>
            <a:pPr marL="0" indent="0">
              <a:buNone/>
            </a:pPr>
            <a:r>
              <a:rPr lang="en-US" sz="1200" dirty="0"/>
              <a:t>Quickly identifies most common treatments</a:t>
            </a:r>
          </a:p>
          <a:p>
            <a:pPr marL="0" indent="0">
              <a:buNone/>
            </a:pPr>
            <a:r>
              <a:rPr lang="en-US" sz="1200" dirty="0"/>
              <a:t>Highlights potential prescribing patterns or biases</a:t>
            </a:r>
          </a:p>
          <a:p>
            <a:pPr marL="0" indent="0">
              <a:buNone/>
            </a:pPr>
            <a:r>
              <a:rPr lang="en-US" sz="1200" dirty="0"/>
              <a:t>Provides foundation for medication utilization research</a:t>
            </a:r>
            <a:br>
              <a:rPr lang="en-US" sz="1200" dirty="0"/>
            </a:b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5D357-77AE-3412-FD99-292D6930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57D8B0B-29E9-C1BE-EB42-3D9360D11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831" y="863782"/>
            <a:ext cx="4367842" cy="2140675"/>
          </a:xfrm>
          <a:prstGeom prst="rect">
            <a:avLst/>
          </a:prstGeom>
        </p:spPr>
      </p:pic>
      <p:pic>
        <p:nvPicPr>
          <p:cNvPr id="9" name="Picture 8" descr="A colorful circle with numbers and text&#10;&#10;AI-generated content may be incorrect.">
            <a:extLst>
              <a:ext uri="{FF2B5EF4-FFF2-40B4-BE49-F238E27FC236}">
                <a16:creationId xmlns:a16="http://schemas.microsoft.com/office/drawing/2014/main" id="{FE9379F6-9FFD-DC2D-2747-58103183E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339480"/>
            <a:ext cx="7772400" cy="294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2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1192</Words>
  <Application>Microsoft Macintosh PowerPoint</Application>
  <PresentationFormat>On-screen Show (4:3)</PresentationFormat>
  <Paragraphs>161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Lato</vt:lpstr>
      <vt:lpstr>Office Theme</vt:lpstr>
      <vt:lpstr>MIMIC Visualization – HW1</vt:lpstr>
      <vt:lpstr>BACKGROUND</vt:lpstr>
      <vt:lpstr>Dataset loading -  PATIENTS, PRESCRIPTIONS and TRANSFERS data using Pandas</vt:lpstr>
      <vt:lpstr>Data Preparation</vt:lpstr>
      <vt:lpstr>Data Integration &amp; Feature Engineering</vt:lpstr>
      <vt:lpstr>1. Distribution of Patient Ages using Seaborn displot visualization</vt:lpstr>
      <vt:lpstr>2. Relationship between Age and Length of Stay using Seaborn relplot visualization</vt:lpstr>
      <vt:lpstr>3. Gender Distribution visualization using Plotly Pie Chart</vt:lpstr>
      <vt:lpstr>4. Top Medication Categories visualization using Plotly Donut Chart</vt:lpstr>
      <vt:lpstr>5. Average Length of Stay visualization using Plotly Gauge Chart</vt:lpstr>
      <vt:lpstr>6. Average Length of Stay visualization using Plotly Gauge Chart</vt:lpstr>
      <vt:lpstr>7. Patient Transfer Network visualization using NetworkX Graph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Balaji Sethuraman</cp:lastModifiedBy>
  <cp:revision>39</cp:revision>
  <dcterms:created xsi:type="dcterms:W3CDTF">2013-01-27T09:14:16Z</dcterms:created>
  <dcterms:modified xsi:type="dcterms:W3CDTF">2025-04-02T01:44:48Z</dcterms:modified>
  <cp:category/>
</cp:coreProperties>
</file>