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0" r:id="rId2"/>
    <p:sldId id="261" r:id="rId3"/>
    <p:sldId id="262" r:id="rId4"/>
    <p:sldId id="275" r:id="rId5"/>
    <p:sldId id="276" r:id="rId6"/>
    <p:sldId id="277" r:id="rId7"/>
    <p:sldId id="278"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509"/>
    <p:restoredTop sz="79661"/>
  </p:normalViewPr>
  <p:slideViewPr>
    <p:cSldViewPr snapToGrid="0" snapToObjects="1">
      <p:cViewPr varScale="1">
        <p:scale>
          <a:sx n="123" d="100"/>
          <a:sy n="123" d="100"/>
        </p:scale>
        <p:origin x="3608"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866DF9-35FC-AA46-A22E-F01A06C0D0E4}" type="datetimeFigureOut">
              <a:rPr lang="en-US" smtClean="0"/>
              <a:t>4/9/25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46AE43-5A7A-3342-88BD-8666C5B04EF1}" type="slidenum">
              <a:rPr lang="en-US" smtClean="0"/>
              <a:t>‹#›</a:t>
            </a:fld>
            <a:endParaRPr lang="en-US"/>
          </a:p>
        </p:txBody>
      </p:sp>
    </p:spTree>
    <p:extLst>
      <p:ext uri="{BB962C8B-B14F-4D97-AF65-F5344CB8AC3E}">
        <p14:creationId xmlns:p14="http://schemas.microsoft.com/office/powerpoint/2010/main" val="2702789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46AE43-5A7A-3342-88BD-8666C5B04EF1}" type="slidenum">
              <a:rPr lang="en-US" smtClean="0"/>
              <a:t>1</a:t>
            </a:fld>
            <a:endParaRPr lang="en-US"/>
          </a:p>
        </p:txBody>
      </p:sp>
    </p:spTree>
    <p:extLst>
      <p:ext uri="{BB962C8B-B14F-4D97-AF65-F5344CB8AC3E}">
        <p14:creationId xmlns:p14="http://schemas.microsoft.com/office/powerpoint/2010/main" val="625012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Drug-drug interactions pose a critical patient safety challenge, especially with increasing polypharmacy among aging populations. Traditional methods using static databases and manual reviews are time-consuming and error-prone.</a:t>
            </a:r>
          </a:p>
          <a:p>
            <a:r>
              <a:rPr lang="en-US" dirty="0"/>
              <a:t>Machine learning, particularly neural networks, offers revolutionary capabilities for DDI prediction by dynamically learning from extensive pharmacological data. Our model leverages datasets from </a:t>
            </a:r>
            <a:r>
              <a:rPr lang="en-US" dirty="0" err="1"/>
              <a:t>DrugBank</a:t>
            </a:r>
            <a:r>
              <a:rPr lang="en-US" dirty="0"/>
              <a:t> and Kaggle to analyze drug combinations based on chemical properties and known interaction patterns.</a:t>
            </a:r>
          </a:p>
          <a:p>
            <a:r>
              <a:rPr lang="en-US" dirty="0"/>
              <a:t>Our deep learning framework delivers highly accurate predictions through a user-friendly </a:t>
            </a:r>
            <a:r>
              <a:rPr lang="en-US" dirty="0" err="1"/>
              <a:t>Streamlit</a:t>
            </a:r>
            <a:r>
              <a:rPr lang="en-US" dirty="0"/>
              <a:t> application, providing healthcare professionals with instant DDI assessments. This integration of AI into clinical workflows represents a significant advancement in medication safety and patient care.</a:t>
            </a:r>
          </a:p>
          <a:p>
            <a:r>
              <a:rPr lang="en-US" dirty="0"/>
              <a:t>I used Kaggle DDI dataset, containing structured drug pair information with annotated interaction outcomes.</a:t>
            </a:r>
          </a:p>
        </p:txBody>
      </p:sp>
      <p:sp>
        <p:nvSpPr>
          <p:cNvPr id="4" name="Slide Number Placeholder 3"/>
          <p:cNvSpPr>
            <a:spLocks noGrp="1"/>
          </p:cNvSpPr>
          <p:nvPr>
            <p:ph type="sldNum" sz="quarter" idx="5"/>
          </p:nvPr>
        </p:nvSpPr>
        <p:spPr/>
        <p:txBody>
          <a:bodyPr/>
          <a:lstStyle/>
          <a:p>
            <a:fld id="{6C46AE43-5A7A-3342-88BD-8666C5B04EF1}" type="slidenum">
              <a:rPr lang="en-US" smtClean="0"/>
              <a:t>2</a:t>
            </a:fld>
            <a:endParaRPr lang="en-US"/>
          </a:p>
        </p:txBody>
      </p:sp>
    </p:spTree>
    <p:extLst>
      <p:ext uri="{BB962C8B-B14F-4D97-AF65-F5344CB8AC3E}">
        <p14:creationId xmlns:p14="http://schemas.microsoft.com/office/powerpoint/2010/main" val="1924494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approach leverages the Kaggle Drug-Drug Interactions dataset as our primary data source. This structured collection of annotated drug pairs allowed us to build a supervised learning framework with a reliable foundation for development and validation.</a:t>
            </a:r>
          </a:p>
          <a:p>
            <a:r>
              <a:rPr lang="en-US" dirty="0"/>
              <a:t>In our exploratory data analysis, we visualized the top 10 most common drug interactions and created a network diagram showing relationships between frequently interacting medications. This revealed critical patterns in the data distribution and highlighted potential biases that needed to be addressed.</a:t>
            </a:r>
          </a:p>
          <a:p>
            <a:r>
              <a:rPr lang="en-US" dirty="0"/>
              <a:t>For feature engineering, we prioritized pharmacologically relevant attributes based on domain expertise rather than purely statistical correlations. We applied dimensionality reduction techniques to improve computational efficiency while preventing overfitting, ensuring our model focuses on the most significant predictive features for interaction detection. In next section, we will discuss about model architecture</a:t>
            </a:r>
          </a:p>
        </p:txBody>
      </p:sp>
      <p:sp>
        <p:nvSpPr>
          <p:cNvPr id="4" name="Slide Number Placeholder 3"/>
          <p:cNvSpPr>
            <a:spLocks noGrp="1"/>
          </p:cNvSpPr>
          <p:nvPr>
            <p:ph type="sldNum" sz="quarter" idx="5"/>
          </p:nvPr>
        </p:nvSpPr>
        <p:spPr/>
        <p:txBody>
          <a:bodyPr/>
          <a:lstStyle/>
          <a:p>
            <a:fld id="{6C46AE43-5A7A-3342-88BD-8666C5B04EF1}" type="slidenum">
              <a:rPr lang="en-US" smtClean="0"/>
              <a:t>3</a:t>
            </a:fld>
            <a:endParaRPr lang="en-US"/>
          </a:p>
        </p:txBody>
      </p:sp>
    </p:spTree>
    <p:extLst>
      <p:ext uri="{BB962C8B-B14F-4D97-AF65-F5344CB8AC3E}">
        <p14:creationId xmlns:p14="http://schemas.microsoft.com/office/powerpoint/2010/main" val="1223682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presents our neural network designed to predict drug-drug interactions. It starts with an embedding layer that maps each drug ID into a 64-dimensional vector, capturing important pharmacological features. For each drug pair, embeddings are extracted and combined into a 128-dimensional vector that reflects their joint interaction context. This vector is passed through three fully connected layers, gradually narrowing down features and learning patterns indicative of interaction risk.</a:t>
            </a:r>
          </a:p>
          <a:p>
            <a:endParaRPr lang="en-US" dirty="0"/>
          </a:p>
          <a:p>
            <a:r>
              <a:rPr lang="en-US" dirty="0"/>
              <a:t>We apply </a:t>
            </a:r>
            <a:r>
              <a:rPr lang="en-US" dirty="0" err="1"/>
              <a:t>ReLU</a:t>
            </a:r>
            <a:r>
              <a:rPr lang="en-US" dirty="0"/>
              <a:t> activations for non-linearity and dropout at 30% to prevent overfitting. The final layer uses a sigmoid function to output a probability score between 0 and 1—signifying the likelihood of an adverse interaction. This architecture allows us to balance model complexity with accuracy and generalizability, supporting reliable predictions in real-world healthcare scenarios.</a:t>
            </a:r>
          </a:p>
        </p:txBody>
      </p:sp>
      <p:sp>
        <p:nvSpPr>
          <p:cNvPr id="4" name="Slide Number Placeholder 3"/>
          <p:cNvSpPr>
            <a:spLocks noGrp="1"/>
          </p:cNvSpPr>
          <p:nvPr>
            <p:ph type="sldNum" sz="quarter" idx="5"/>
          </p:nvPr>
        </p:nvSpPr>
        <p:spPr/>
        <p:txBody>
          <a:bodyPr/>
          <a:lstStyle/>
          <a:p>
            <a:fld id="{6C46AE43-5A7A-3342-88BD-8666C5B04EF1}" type="slidenum">
              <a:rPr lang="en-US" smtClean="0"/>
              <a:t>4</a:t>
            </a:fld>
            <a:endParaRPr lang="en-US"/>
          </a:p>
        </p:txBody>
      </p:sp>
    </p:spTree>
    <p:extLst>
      <p:ext uri="{BB962C8B-B14F-4D97-AF65-F5344CB8AC3E}">
        <p14:creationId xmlns:p14="http://schemas.microsoft.com/office/powerpoint/2010/main" val="871445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This slide summarizes our model’s strong performance in predicting drug-drug interactions. With a 97% overall accuracy on over 38,000 test samples, the model consistently identifies both interacting and non-interacting drug pairs. For non-interacting pairs—about 68% of the data—it achieved 97% precision and 98% recall, meaning it correctly avoids false positives and captures nearly all true negatives.</a:t>
            </a:r>
          </a:p>
          <a:p>
            <a:r>
              <a:rPr lang="en-US" dirty="0"/>
              <a:t>Equally impressive is its performance on interacting pairs, with 95% precision and recall, showcasing its reliability in identifying potential risks. The high F1-scores for both classes confirm balanced predictions without bias toward the dominant class. Macro and weighted averages of 96% and 97% further highlight the model’s robustness and consistent accuracy across all interaction types.</a:t>
            </a:r>
          </a:p>
          <a:p>
            <a:endParaRPr lang="en-US" dirty="0"/>
          </a:p>
        </p:txBody>
      </p:sp>
      <p:sp>
        <p:nvSpPr>
          <p:cNvPr id="4" name="Slide Number Placeholder 3"/>
          <p:cNvSpPr>
            <a:spLocks noGrp="1"/>
          </p:cNvSpPr>
          <p:nvPr>
            <p:ph type="sldNum" sz="quarter" idx="5"/>
          </p:nvPr>
        </p:nvSpPr>
        <p:spPr/>
        <p:txBody>
          <a:bodyPr/>
          <a:lstStyle/>
          <a:p>
            <a:fld id="{6C46AE43-5A7A-3342-88BD-8666C5B04EF1}" type="slidenum">
              <a:rPr lang="en-US" smtClean="0"/>
              <a:t>5</a:t>
            </a:fld>
            <a:endParaRPr lang="en-US"/>
          </a:p>
        </p:txBody>
      </p:sp>
    </p:spTree>
    <p:extLst>
      <p:ext uri="{BB962C8B-B14F-4D97-AF65-F5344CB8AC3E}">
        <p14:creationId xmlns:p14="http://schemas.microsoft.com/office/powerpoint/2010/main" val="1795896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D2697A-F935-D5A7-39BF-E968A23BD1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83844C-F284-BE95-8013-E3FB82D38C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CD1C2B-B3F3-B2A8-F6DD-047C0316358B}"/>
              </a:ext>
            </a:extLst>
          </p:cNvPr>
          <p:cNvSpPr>
            <a:spLocks noGrp="1"/>
          </p:cNvSpPr>
          <p:nvPr>
            <p:ph type="body" idx="1"/>
          </p:nvPr>
        </p:nvSpPr>
        <p:spPr/>
        <p:txBody>
          <a:bodyPr/>
          <a:lstStyle/>
          <a:p>
            <a:pPr>
              <a:buNone/>
            </a:pPr>
            <a:r>
              <a:rPr lang="en-US" dirty="0"/>
              <a:t>Our model effectively predicts drug interactions, showing strong potential in reducing adverse events. With rich datasets and a streamlined interface, we provide a useful clinical decision support tool.</a:t>
            </a:r>
          </a:p>
          <a:p>
            <a:pPr>
              <a:buNone/>
            </a:pPr>
            <a:endParaRPr lang="en-US" dirty="0"/>
          </a:p>
          <a:p>
            <a:pPr>
              <a:buNone/>
            </a:pPr>
            <a:r>
              <a:rPr lang="en-US" dirty="0"/>
              <a:t>Looking ahead, we plan to personalize predictions with patient data and integrate with clinical systems. We also aim to broaden dataset diversity and improve explainability for real-world use.</a:t>
            </a:r>
          </a:p>
          <a:p>
            <a:pPr>
              <a:buNone/>
            </a:pPr>
            <a:endParaRPr lang="en-US" dirty="0"/>
          </a:p>
          <a:p>
            <a:pPr>
              <a:buNone/>
            </a:pPr>
            <a:r>
              <a:rPr lang="en-US" dirty="0"/>
              <a:t>In next slide, we will show a sample </a:t>
            </a:r>
            <a:r>
              <a:rPr lang="en-US" dirty="0" err="1"/>
              <a:t>Streamlit</a:t>
            </a:r>
            <a:r>
              <a:rPr lang="en-US" dirty="0"/>
              <a:t> app demo using the saved DDI model</a:t>
            </a:r>
          </a:p>
        </p:txBody>
      </p:sp>
      <p:sp>
        <p:nvSpPr>
          <p:cNvPr id="4" name="Slide Number Placeholder 3">
            <a:extLst>
              <a:ext uri="{FF2B5EF4-FFF2-40B4-BE49-F238E27FC236}">
                <a16:creationId xmlns:a16="http://schemas.microsoft.com/office/drawing/2014/main" id="{784CAC64-7A21-5709-AAE7-BF2E2DFE93EA}"/>
              </a:ext>
            </a:extLst>
          </p:cNvPr>
          <p:cNvSpPr>
            <a:spLocks noGrp="1"/>
          </p:cNvSpPr>
          <p:nvPr>
            <p:ph type="sldNum" sz="quarter" idx="5"/>
          </p:nvPr>
        </p:nvSpPr>
        <p:spPr/>
        <p:txBody>
          <a:bodyPr/>
          <a:lstStyle/>
          <a:p>
            <a:fld id="{6C46AE43-5A7A-3342-88BD-8666C5B04EF1}" type="slidenum">
              <a:rPr lang="en-US" smtClean="0"/>
              <a:t>6</a:t>
            </a:fld>
            <a:endParaRPr lang="en-US"/>
          </a:p>
        </p:txBody>
      </p:sp>
    </p:spTree>
    <p:extLst>
      <p:ext uri="{BB962C8B-B14F-4D97-AF65-F5344CB8AC3E}">
        <p14:creationId xmlns:p14="http://schemas.microsoft.com/office/powerpoint/2010/main" val="2326679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135D9-5787-DEBF-7C0E-2B1BB7AC98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D09C7B-96B9-8146-91A8-037ECE088A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123D33-410B-1F35-BBD9-4B4CE3613138}"/>
              </a:ext>
            </a:extLst>
          </p:cNvPr>
          <p:cNvSpPr>
            <a:spLocks noGrp="1"/>
          </p:cNvSpPr>
          <p:nvPr>
            <p:ph type="body" idx="1"/>
          </p:nvPr>
        </p:nvSpPr>
        <p:spPr/>
        <p:txBody>
          <a:bodyPr/>
          <a:lstStyle/>
          <a:p>
            <a:r>
              <a:rPr lang="en-US" dirty="0"/>
              <a:t>We built a </a:t>
            </a:r>
            <a:r>
              <a:rPr lang="en-US" dirty="0" err="1"/>
              <a:t>Streamlit</a:t>
            </a:r>
            <a:r>
              <a:rPr lang="en-US" dirty="0"/>
              <a:t> app that lets users input two drugs and instantly see the interaction result. It's user-friendly and provides risk levels with clear interpretation, making ML models practical for real-world healthcare use.</a:t>
            </a:r>
          </a:p>
          <a:p>
            <a:endParaRPr lang="en-US" dirty="0"/>
          </a:p>
          <a:p>
            <a:r>
              <a:rPr lang="en-US" dirty="0"/>
              <a:t>Digoxin + Amphotericin B – High</a:t>
            </a:r>
          </a:p>
          <a:p>
            <a:endParaRPr lang="en-US" dirty="0"/>
          </a:p>
          <a:p>
            <a:r>
              <a:rPr lang="en-US" dirty="0"/>
              <a:t>Docetaxel + Paclitaxel – High</a:t>
            </a:r>
          </a:p>
          <a:p>
            <a:endParaRPr lang="en-US" dirty="0"/>
          </a:p>
          <a:p>
            <a:r>
              <a:rPr lang="en-US" dirty="0"/>
              <a:t>Digoxin + </a:t>
            </a:r>
            <a:r>
              <a:rPr lang="en-US" dirty="0" err="1"/>
              <a:t>Poditaxel</a:t>
            </a:r>
            <a:r>
              <a:rPr lang="en-US" dirty="0"/>
              <a:t> – Low</a:t>
            </a:r>
          </a:p>
          <a:p>
            <a:endParaRPr lang="en-US" dirty="0"/>
          </a:p>
          <a:p>
            <a:r>
              <a:rPr lang="en-US" dirty="0"/>
              <a:t>That it for my high risk project. Thank you</a:t>
            </a:r>
          </a:p>
        </p:txBody>
      </p:sp>
      <p:sp>
        <p:nvSpPr>
          <p:cNvPr id="4" name="Slide Number Placeholder 3">
            <a:extLst>
              <a:ext uri="{FF2B5EF4-FFF2-40B4-BE49-F238E27FC236}">
                <a16:creationId xmlns:a16="http://schemas.microsoft.com/office/drawing/2014/main" id="{9A9BBCF0-AA46-3B07-C548-964467845E48}"/>
              </a:ext>
            </a:extLst>
          </p:cNvPr>
          <p:cNvSpPr>
            <a:spLocks noGrp="1"/>
          </p:cNvSpPr>
          <p:nvPr>
            <p:ph type="sldNum" sz="quarter" idx="5"/>
          </p:nvPr>
        </p:nvSpPr>
        <p:spPr/>
        <p:txBody>
          <a:bodyPr/>
          <a:lstStyle/>
          <a:p>
            <a:fld id="{6C46AE43-5A7A-3342-88BD-8666C5B04EF1}" type="slidenum">
              <a:rPr lang="en-US" smtClean="0"/>
              <a:t>7</a:t>
            </a:fld>
            <a:endParaRPr lang="en-US"/>
          </a:p>
        </p:txBody>
      </p:sp>
    </p:spTree>
    <p:extLst>
      <p:ext uri="{BB962C8B-B14F-4D97-AF65-F5344CB8AC3E}">
        <p14:creationId xmlns:p14="http://schemas.microsoft.com/office/powerpoint/2010/main" val="3572624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89C334-BF79-1A41-B1AE-78F13056DCF5}" type="datetime1">
              <a:rPr lang="en-US" smtClean="0"/>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7FE8E6-D3A0-F445-9316-E218338FDD1A}" type="datetime1">
              <a:rPr lang="en-US" smtClean="0"/>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A124DC-59DE-214F-9C5B-94FEE2CDA6D8}" type="datetime1">
              <a:rPr lang="en-US" smtClean="0"/>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28A6D1-E9C0-C74D-82E2-1A6DD2BCEC81}" type="datetime1">
              <a:rPr lang="en-US" smtClean="0"/>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B7A739-C2A0-2945-A540-D527BC042C31}" type="datetime1">
              <a:rPr lang="en-US" smtClean="0"/>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62A553-5C94-9F42-919A-A5F7A615B6C1}" type="datetime1">
              <a:rPr lang="en-US" smtClean="0"/>
              <a:t>4/9/25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26A9BA-D045-184F-BFDE-6708402F2765}" type="datetime1">
              <a:rPr lang="en-US" smtClean="0"/>
              <a:t>4/9/25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9D55AD-8126-DF47-85BD-AAE0FDA965FB}" type="datetime1">
              <a:rPr lang="en-US" smtClean="0"/>
              <a:t>4/9/25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4984B9-8021-1B4A-9A41-07E2D84D9FE2}" type="datetime1">
              <a:rPr lang="en-US" smtClean="0"/>
              <a:t>4/9/25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B3468B-E55D-FA44-A4BC-384EBE65D69E}" type="datetime1">
              <a:rPr lang="en-US" smtClean="0"/>
              <a:t>4/9/25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D7C6F8-87E3-8940-9493-4430F0B92D81}" type="datetime1">
              <a:rPr lang="en-US" smtClean="0"/>
              <a:t>4/9/25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2705CD-DD54-F244-9F06-E4D3CD536C62}" type="datetime1">
              <a:rPr lang="en-US" smtClean="0"/>
              <a:t>4/9/25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balajisethu03/ai-healthcare/tree/main/assignment-7"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mghobashy/drug-drug-interactions/dat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966FA0-D0A9-7945-9069-8B0E6F2F1672}"/>
              </a:ext>
            </a:extLst>
          </p:cNvPr>
          <p:cNvSpPr>
            <a:spLocks noGrp="1"/>
          </p:cNvSpPr>
          <p:nvPr>
            <p:ph idx="1"/>
          </p:nvPr>
        </p:nvSpPr>
        <p:spPr>
          <a:xfrm>
            <a:off x="387531" y="441960"/>
            <a:ext cx="8229600" cy="6072051"/>
          </a:xfrm>
        </p:spPr>
        <p:txBody>
          <a:bodyPr anchor="ctr">
            <a:normAutofit/>
          </a:bodyPr>
          <a:lstStyle/>
          <a:p>
            <a:pPr marL="0" indent="0" algn="ctr">
              <a:buNone/>
            </a:pPr>
            <a:r>
              <a:rPr lang="en-US" b="0" i="0" dirty="0">
                <a:solidFill>
                  <a:srgbClr val="000000"/>
                </a:solidFill>
                <a:effectLst/>
                <a:latin typeface="Arial" panose="020B0604020202020204" pitchFamily="34" charset="0"/>
              </a:rPr>
              <a:t>High Risk Project</a:t>
            </a:r>
          </a:p>
          <a:p>
            <a:pPr marL="0" indent="0" algn="ctr">
              <a:buNone/>
            </a:pPr>
            <a:r>
              <a:rPr lang="en-US" b="0" i="0" dirty="0">
                <a:solidFill>
                  <a:srgbClr val="000000"/>
                </a:solidFill>
                <a:effectLst/>
                <a:latin typeface="Arial" panose="020B0604020202020204" pitchFamily="34" charset="0"/>
              </a:rPr>
              <a:t>Drug-to-Drug Interaction Prediction Using Neural Networks</a:t>
            </a:r>
          </a:p>
          <a:p>
            <a:pPr marL="0" indent="0" algn="ctr">
              <a:buNone/>
            </a:pPr>
            <a:br>
              <a:rPr lang="en-US" b="0" i="0" dirty="0">
                <a:solidFill>
                  <a:srgbClr val="000000"/>
                </a:solidFill>
                <a:effectLst/>
                <a:latin typeface="Lato" panose="020F0502020204030204" pitchFamily="34" charset="0"/>
              </a:rPr>
            </a:br>
            <a:r>
              <a:rPr lang="en-US" b="0" i="0" dirty="0">
                <a:solidFill>
                  <a:srgbClr val="000000"/>
                </a:solidFill>
                <a:effectLst/>
                <a:latin typeface="Arial" panose="020B0604020202020204" pitchFamily="34" charset="0"/>
              </a:rPr>
              <a:t>Balaji Sethuraman – AI in Healthcare</a:t>
            </a:r>
            <a:endParaRPr lang="en-US" b="0" i="0" dirty="0">
              <a:solidFill>
                <a:srgbClr val="000000"/>
              </a:solidFill>
              <a:effectLst/>
              <a:latin typeface="Lato" panose="020F0502020204030204" pitchFamily="34" charset="0"/>
            </a:endParaRPr>
          </a:p>
          <a:p>
            <a:pPr marL="0" indent="0">
              <a:buNone/>
            </a:pPr>
            <a:endParaRPr lang="en-US" dirty="0"/>
          </a:p>
          <a:p>
            <a:pPr marL="0" indent="0" algn="ctr">
              <a:buNone/>
            </a:pPr>
            <a:r>
              <a:rPr lang="en-US" dirty="0" err="1"/>
              <a:t>Github</a:t>
            </a:r>
            <a:r>
              <a:rPr lang="en-US" dirty="0"/>
              <a:t> location:</a:t>
            </a:r>
          </a:p>
          <a:p>
            <a:pPr marL="0" indent="0" algn="ctr">
              <a:buNone/>
            </a:pPr>
            <a:r>
              <a:rPr lang="en-US" dirty="0">
                <a:hlinkClick r:id="rId3"/>
              </a:rPr>
              <a:t>https://github.com/balajisethu03/ai-healthcare/tree/main/assignment-7</a:t>
            </a:r>
            <a:endParaRPr lang="en-US" dirty="0"/>
          </a:p>
          <a:p>
            <a:pPr marL="0" indent="0" algn="ctr">
              <a:buNone/>
            </a:pPr>
            <a:br>
              <a:rPr lang="en-US" dirty="0"/>
            </a:br>
            <a:endParaRPr lang="en-US" dirty="0"/>
          </a:p>
        </p:txBody>
      </p:sp>
      <p:sp>
        <p:nvSpPr>
          <p:cNvPr id="2" name="Slide Number Placeholder 1">
            <a:extLst>
              <a:ext uri="{FF2B5EF4-FFF2-40B4-BE49-F238E27FC236}">
                <a16:creationId xmlns:a16="http://schemas.microsoft.com/office/drawing/2014/main" id="{928DD1DF-180B-482D-3DBA-1E2C2853C544}"/>
              </a:ext>
            </a:extLst>
          </p:cNvPr>
          <p:cNvSpPr>
            <a:spLocks noGrp="1"/>
          </p:cNvSpPr>
          <p:nvPr>
            <p:ph type="sldNum" sz="quarter" idx="12"/>
          </p:nvPr>
        </p:nvSpPr>
        <p:spPr/>
        <p:txBody>
          <a:bodyPr/>
          <a:lstStyle/>
          <a:p>
            <a:fld id="{C1FF6DA9-008F-8B48-92A6-B652298478BF}" type="slidenum">
              <a:rPr lang="en-US" smtClean="0"/>
              <a:t>1</a:t>
            </a:fld>
            <a:endParaRPr lang="en-US"/>
          </a:p>
        </p:txBody>
      </p:sp>
    </p:spTree>
    <p:extLst>
      <p:ext uri="{BB962C8B-B14F-4D97-AF65-F5344CB8AC3E}">
        <p14:creationId xmlns:p14="http://schemas.microsoft.com/office/powerpoint/2010/main" val="197189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DB994-3C9E-830E-3725-D4D78086A1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8D8082-DA8C-C455-C390-1594A7AEDAF1}"/>
              </a:ext>
            </a:extLst>
          </p:cNvPr>
          <p:cNvSpPr>
            <a:spLocks noGrp="1"/>
          </p:cNvSpPr>
          <p:nvPr>
            <p:ph type="title"/>
          </p:nvPr>
        </p:nvSpPr>
        <p:spPr>
          <a:xfrm>
            <a:off x="337931" y="105672"/>
            <a:ext cx="8229600" cy="457199"/>
          </a:xfrm>
        </p:spPr>
        <p:txBody>
          <a:bodyPr>
            <a:normAutofit/>
          </a:bodyPr>
          <a:lstStyle/>
          <a:p>
            <a:pPr algn="l"/>
            <a:r>
              <a:rPr lang="en-US" sz="2000" b="1" dirty="0"/>
              <a:t>INTRODUCTION</a:t>
            </a:r>
            <a:endParaRPr sz="2000" b="1" dirty="0"/>
          </a:p>
        </p:txBody>
      </p:sp>
      <p:sp>
        <p:nvSpPr>
          <p:cNvPr id="3" name="Content Placeholder 2">
            <a:extLst>
              <a:ext uri="{FF2B5EF4-FFF2-40B4-BE49-F238E27FC236}">
                <a16:creationId xmlns:a16="http://schemas.microsoft.com/office/drawing/2014/main" id="{9A5DFEBD-A344-AA24-05A9-C28660F25071}"/>
              </a:ext>
            </a:extLst>
          </p:cNvPr>
          <p:cNvSpPr>
            <a:spLocks noGrp="1"/>
          </p:cNvSpPr>
          <p:nvPr>
            <p:ph idx="1"/>
          </p:nvPr>
        </p:nvSpPr>
        <p:spPr>
          <a:xfrm>
            <a:off x="337930" y="685802"/>
            <a:ext cx="8458199" cy="5871751"/>
          </a:xfrm>
          <a:ln>
            <a:solidFill>
              <a:schemeClr val="accent1"/>
            </a:solidFill>
          </a:ln>
        </p:spPr>
        <p:txBody>
          <a:bodyPr>
            <a:noAutofit/>
          </a:bodyPr>
          <a:lstStyle/>
          <a:p>
            <a:pPr marL="0" indent="0">
              <a:buNone/>
            </a:pPr>
            <a:r>
              <a:rPr lang="en-US" sz="1400" dirty="0"/>
              <a:t>In today's healthcare landscape, drug-to-drug interactions (DDIs) represent one of the most significant challenges to patient safety. This concern becomes particularly pronounced in the context of polypharmacy - a growing practice especially prevalent among aging populations - where multiple medications taken simultaneously can lead to harmful interactions. The traditional approach to identifying these interactions has relied heavily on static databases and manual reviews by healthcare professionals, methods that are increasingly recognized as both time-consuming and susceptible to human error.</a:t>
            </a:r>
          </a:p>
          <a:p>
            <a:pPr marL="0" indent="0">
              <a:buNone/>
            </a:pPr>
            <a:endParaRPr lang="en-US" sz="1400" dirty="0"/>
          </a:p>
          <a:p>
            <a:pPr marL="0" indent="0">
              <a:buNone/>
            </a:pPr>
            <a:r>
              <a:rPr lang="en-US" sz="1400" dirty="0"/>
              <a:t>The emergence of advanced machine learning techniques, particularly in the domains of natural language processing and neural networks, has created new opportunities for addressing this challenge. These computational approaches offer the potential to dynamically learn from vast pharmacological datasets, enabling more comprehensive and nuanced predictions of drug interactions than previously possible. By leveraging rich data sources such as </a:t>
            </a:r>
            <a:r>
              <a:rPr lang="en-US" sz="1400" dirty="0" err="1"/>
              <a:t>DrugBank</a:t>
            </a:r>
            <a:r>
              <a:rPr lang="en-US" sz="1400" dirty="0"/>
              <a:t> and Kaggle, these models can evaluate drug combinations based on their chemical properties, known interaction patterns, and embedded representations.</a:t>
            </a:r>
          </a:p>
          <a:p>
            <a:pPr marL="0" indent="0">
              <a:buNone/>
            </a:pPr>
            <a:endParaRPr lang="en-US" sz="1400" dirty="0"/>
          </a:p>
          <a:p>
            <a:pPr marL="0" indent="0">
              <a:buNone/>
            </a:pPr>
            <a:r>
              <a:rPr lang="en-US" sz="1400" dirty="0"/>
              <a:t>Our research introduces a novel deep learning framework designed to predict potential drug interactions with remarkable accuracy. This model aims to serve as a decision support tool for healthcare professionals, providing them with rapid and reliable assessments of interaction risks when prescribing multiple medications. The system is implemented through a user-friendly </a:t>
            </a:r>
            <a:r>
              <a:rPr lang="en-US" sz="1400" dirty="0" err="1"/>
              <a:t>Streamlit</a:t>
            </a:r>
            <a:r>
              <a:rPr lang="en-US" sz="1400" dirty="0"/>
              <a:t> application that allows for instant DDI predictions, demonstrating how AI-driven tools can be effectively integrated into clinical workflows to enhance patient care outcomes.</a:t>
            </a:r>
            <a:endParaRPr lang="en-US" sz="1200" dirty="0"/>
          </a:p>
          <a:p>
            <a:pPr marL="0" indent="0">
              <a:buNone/>
            </a:pPr>
            <a:endParaRPr lang="en-US" sz="1200" dirty="0"/>
          </a:p>
          <a:p>
            <a:pPr marL="0" indent="0">
              <a:buNone/>
            </a:pPr>
            <a:r>
              <a:rPr lang="en-US" sz="1200" b="1" dirty="0"/>
              <a:t>Dataset used:</a:t>
            </a:r>
            <a:r>
              <a:rPr lang="en-US" sz="1200" dirty="0"/>
              <a:t> DDI dataset (</a:t>
            </a:r>
            <a:r>
              <a:rPr lang="en-US" sz="1200" dirty="0">
                <a:hlinkClick r:id="rId3"/>
              </a:rPr>
              <a:t>https://www.kaggle.com/datasets/mghobashy/drug-drug-interactions/data</a:t>
            </a:r>
            <a:r>
              <a:rPr lang="en-US" sz="1200" dirty="0"/>
              <a:t>)</a:t>
            </a:r>
          </a:p>
          <a:p>
            <a:pPr marL="0" indent="0">
              <a:buNone/>
            </a:pPr>
            <a:endParaRPr lang="en-US" sz="1200" dirty="0"/>
          </a:p>
        </p:txBody>
      </p:sp>
      <p:sp>
        <p:nvSpPr>
          <p:cNvPr id="4" name="Slide Number Placeholder 3">
            <a:extLst>
              <a:ext uri="{FF2B5EF4-FFF2-40B4-BE49-F238E27FC236}">
                <a16:creationId xmlns:a16="http://schemas.microsoft.com/office/drawing/2014/main" id="{5C3E43A5-AEA8-9E86-8705-B5A4A04210FE}"/>
              </a:ext>
            </a:extLst>
          </p:cNvPr>
          <p:cNvSpPr>
            <a:spLocks noGrp="1"/>
          </p:cNvSpPr>
          <p:nvPr>
            <p:ph type="sldNum" sz="quarter" idx="12"/>
          </p:nvPr>
        </p:nvSpPr>
        <p:spPr/>
        <p:txBody>
          <a:bodyPr/>
          <a:lstStyle/>
          <a:p>
            <a:fld id="{C1FF6DA9-008F-8B48-92A6-B652298478BF}" type="slidenum">
              <a:rPr lang="en-US" smtClean="0"/>
              <a:t>2</a:t>
            </a:fld>
            <a:endParaRPr lang="en-US"/>
          </a:p>
        </p:txBody>
      </p:sp>
    </p:spTree>
    <p:extLst>
      <p:ext uri="{BB962C8B-B14F-4D97-AF65-F5344CB8AC3E}">
        <p14:creationId xmlns:p14="http://schemas.microsoft.com/office/powerpoint/2010/main" val="151952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94DB69-72C9-9DBB-A79D-CD6CA222D6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0F4BAF-7882-B87C-1EEC-0A50B5EF9E19}"/>
              </a:ext>
            </a:extLst>
          </p:cNvPr>
          <p:cNvSpPr>
            <a:spLocks noGrp="1"/>
          </p:cNvSpPr>
          <p:nvPr>
            <p:ph type="title"/>
          </p:nvPr>
        </p:nvSpPr>
        <p:spPr>
          <a:xfrm>
            <a:off x="337931" y="105672"/>
            <a:ext cx="8229600" cy="457199"/>
          </a:xfrm>
        </p:spPr>
        <p:txBody>
          <a:bodyPr>
            <a:normAutofit/>
          </a:bodyPr>
          <a:lstStyle/>
          <a:p>
            <a:pPr algn="l"/>
            <a:r>
              <a:rPr lang="en-US" sz="2000" b="1" dirty="0"/>
              <a:t>Methodology: Drug Interaction Prediction</a:t>
            </a:r>
            <a:endParaRPr sz="2000" b="1" dirty="0"/>
          </a:p>
        </p:txBody>
      </p:sp>
      <p:sp>
        <p:nvSpPr>
          <p:cNvPr id="3" name="Content Placeholder 2">
            <a:extLst>
              <a:ext uri="{FF2B5EF4-FFF2-40B4-BE49-F238E27FC236}">
                <a16:creationId xmlns:a16="http://schemas.microsoft.com/office/drawing/2014/main" id="{B5B0AA7A-AB4F-DD57-0F9C-81C67DE172C3}"/>
              </a:ext>
            </a:extLst>
          </p:cNvPr>
          <p:cNvSpPr>
            <a:spLocks noGrp="1"/>
          </p:cNvSpPr>
          <p:nvPr>
            <p:ph idx="1"/>
          </p:nvPr>
        </p:nvSpPr>
        <p:spPr>
          <a:xfrm>
            <a:off x="337931" y="685802"/>
            <a:ext cx="4109892" cy="5670548"/>
          </a:xfrm>
          <a:ln>
            <a:solidFill>
              <a:schemeClr val="accent1"/>
            </a:solidFill>
          </a:ln>
        </p:spPr>
        <p:txBody>
          <a:bodyPr>
            <a:noAutofit/>
          </a:bodyPr>
          <a:lstStyle/>
          <a:p>
            <a:pPr marL="0" indent="0">
              <a:buNone/>
            </a:pPr>
            <a:r>
              <a:rPr lang="en-US" sz="1200" b="1" dirty="0"/>
              <a:t>Data Sources:</a:t>
            </a:r>
          </a:p>
          <a:p>
            <a:r>
              <a:rPr lang="en-US" sz="1200" dirty="0"/>
              <a:t>Primary dataset: Drug-Drug Interactions from Kaggle</a:t>
            </a:r>
          </a:p>
          <a:p>
            <a:pPr lvl="1"/>
            <a:r>
              <a:rPr lang="en-US" sz="1200" dirty="0"/>
              <a:t>Structured drug pair data with annotated interaction information</a:t>
            </a:r>
          </a:p>
          <a:p>
            <a:pPr lvl="1"/>
            <a:r>
              <a:rPr lang="en-US" sz="1200" dirty="0"/>
              <a:t>Enabled supervised training of classification models</a:t>
            </a:r>
          </a:p>
          <a:p>
            <a:r>
              <a:rPr lang="en-US" sz="1200" dirty="0"/>
              <a:t>Sources provided reliable foundation for model development and testing</a:t>
            </a:r>
          </a:p>
          <a:p>
            <a:pPr marL="0" indent="0">
              <a:buNone/>
            </a:pPr>
            <a:endParaRPr lang="en-US" sz="1200" dirty="0"/>
          </a:p>
          <a:p>
            <a:pPr marL="0" indent="0">
              <a:buNone/>
            </a:pPr>
            <a:r>
              <a:rPr lang="en-US" sz="1200" b="1" dirty="0"/>
              <a:t>Data Processing Pipeline:</a:t>
            </a:r>
            <a:endParaRPr lang="en-US" sz="1200" dirty="0"/>
          </a:p>
          <a:p>
            <a:r>
              <a:rPr lang="en-US" sz="1200" dirty="0"/>
              <a:t>Exploratory Data Analysis (EDA)</a:t>
            </a:r>
          </a:p>
          <a:p>
            <a:pPr lvl="1"/>
            <a:r>
              <a:rPr lang="en-US" sz="1200" dirty="0"/>
              <a:t>Analyzed data distribution patterns</a:t>
            </a:r>
          </a:p>
          <a:p>
            <a:pPr lvl="1"/>
            <a:r>
              <a:rPr lang="en-US" sz="1200" dirty="0"/>
              <a:t>Examined correlation between drug features</a:t>
            </a:r>
          </a:p>
          <a:p>
            <a:pPr lvl="1"/>
            <a:r>
              <a:rPr lang="en-US" sz="1200" dirty="0"/>
              <a:t>Identified potential biases in the dataset</a:t>
            </a:r>
          </a:p>
          <a:p>
            <a:pPr marL="0" indent="0">
              <a:buNone/>
            </a:pPr>
            <a:endParaRPr lang="en-US" sz="1200" dirty="0"/>
          </a:p>
          <a:p>
            <a:pPr marL="0" indent="0">
              <a:buNone/>
            </a:pPr>
            <a:r>
              <a:rPr lang="en-US" sz="1200" b="1" dirty="0"/>
              <a:t>Feature Engineering:</a:t>
            </a:r>
          </a:p>
          <a:p>
            <a:r>
              <a:rPr lang="en-US" sz="1200" dirty="0"/>
              <a:t>Feature selection based on:</a:t>
            </a:r>
          </a:p>
          <a:p>
            <a:pPr lvl="1"/>
            <a:r>
              <a:rPr lang="en-US" sz="1200" dirty="0"/>
              <a:t>Domain knowledge from pharmacological studies</a:t>
            </a:r>
          </a:p>
          <a:p>
            <a:pPr lvl="1"/>
            <a:r>
              <a:rPr lang="en-US" sz="1200" dirty="0"/>
              <a:t>Relevance to interaction mechanisms</a:t>
            </a:r>
          </a:p>
          <a:p>
            <a:pPr marL="0" indent="0">
              <a:buNone/>
            </a:pPr>
            <a:endParaRPr lang="en-US" sz="1200" dirty="0"/>
          </a:p>
          <a:p>
            <a:r>
              <a:rPr lang="en-US" sz="1200" dirty="0"/>
              <a:t>Dimensionality reduction techniques applied to:</a:t>
            </a:r>
          </a:p>
          <a:p>
            <a:pPr lvl="1"/>
            <a:r>
              <a:rPr lang="en-US" sz="1200" dirty="0"/>
              <a:t>Enhance training efficiency</a:t>
            </a:r>
          </a:p>
          <a:p>
            <a:pPr lvl="1"/>
            <a:r>
              <a:rPr lang="en-US" sz="1200" dirty="0"/>
              <a:t>Prevent overfitting</a:t>
            </a:r>
          </a:p>
          <a:p>
            <a:pPr lvl="1"/>
            <a:r>
              <a:rPr lang="en-US" sz="1200" dirty="0"/>
              <a:t>Focus on most significant predictive features</a:t>
            </a:r>
          </a:p>
        </p:txBody>
      </p:sp>
      <p:sp>
        <p:nvSpPr>
          <p:cNvPr id="6" name="Slide Number Placeholder 5">
            <a:extLst>
              <a:ext uri="{FF2B5EF4-FFF2-40B4-BE49-F238E27FC236}">
                <a16:creationId xmlns:a16="http://schemas.microsoft.com/office/drawing/2014/main" id="{22944C9B-375C-5CB2-08F2-502F4EC26570}"/>
              </a:ext>
            </a:extLst>
          </p:cNvPr>
          <p:cNvSpPr>
            <a:spLocks noGrp="1"/>
          </p:cNvSpPr>
          <p:nvPr>
            <p:ph type="sldNum" sz="quarter" idx="12"/>
          </p:nvPr>
        </p:nvSpPr>
        <p:spPr/>
        <p:txBody>
          <a:bodyPr/>
          <a:lstStyle/>
          <a:p>
            <a:fld id="{C1FF6DA9-008F-8B48-92A6-B652298478BF}" type="slidenum">
              <a:rPr lang="en-US" smtClean="0"/>
              <a:t>3</a:t>
            </a:fld>
            <a:endParaRPr lang="en-US"/>
          </a:p>
        </p:txBody>
      </p:sp>
      <p:pic>
        <p:nvPicPr>
          <p:cNvPr id="4" name="Picture 3" descr="A graph with blue lines">
            <a:extLst>
              <a:ext uri="{FF2B5EF4-FFF2-40B4-BE49-F238E27FC236}">
                <a16:creationId xmlns:a16="http://schemas.microsoft.com/office/drawing/2014/main" id="{CEE0BD77-BA4C-ACB5-B381-7AA2E99B8EB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4696180" y="685802"/>
            <a:ext cx="3855082" cy="2302408"/>
          </a:xfrm>
          <a:prstGeom prst="rect">
            <a:avLst/>
          </a:prstGeom>
        </p:spPr>
      </p:pic>
      <p:pic>
        <p:nvPicPr>
          <p:cNvPr id="7" name="Picture 6" descr="A diagram of a network&#10;&#10;AI-generated content may be incorrect.">
            <a:extLst>
              <a:ext uri="{FF2B5EF4-FFF2-40B4-BE49-F238E27FC236}">
                <a16:creationId xmlns:a16="http://schemas.microsoft.com/office/drawing/2014/main" id="{6A2FF11A-1A0F-9CD8-793F-787910407A0C}"/>
              </a:ext>
            </a:extLst>
          </p:cNvPr>
          <p:cNvPicPr>
            <a:picLocks noChangeAspect="1"/>
          </p:cNvPicPr>
          <p:nvPr/>
        </p:nvPicPr>
        <p:blipFill>
          <a:blip r:embed="rId4"/>
          <a:stretch>
            <a:fillRect/>
          </a:stretch>
        </p:blipFill>
        <p:spPr>
          <a:xfrm>
            <a:off x="4654456" y="3338691"/>
            <a:ext cx="3896805" cy="2689576"/>
          </a:xfrm>
          <a:prstGeom prst="rect">
            <a:avLst/>
          </a:prstGeom>
        </p:spPr>
      </p:pic>
    </p:spTree>
    <p:extLst>
      <p:ext uri="{BB962C8B-B14F-4D97-AF65-F5344CB8AC3E}">
        <p14:creationId xmlns:p14="http://schemas.microsoft.com/office/powerpoint/2010/main" val="209828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61B53-27A7-0F76-2952-0B458A68A0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BCAE7D-A175-4492-F9E3-49286395399D}"/>
              </a:ext>
            </a:extLst>
          </p:cNvPr>
          <p:cNvSpPr>
            <a:spLocks noGrp="1"/>
          </p:cNvSpPr>
          <p:nvPr>
            <p:ph type="title"/>
          </p:nvPr>
        </p:nvSpPr>
        <p:spPr>
          <a:xfrm>
            <a:off x="337931" y="105672"/>
            <a:ext cx="8229600" cy="457199"/>
          </a:xfrm>
        </p:spPr>
        <p:txBody>
          <a:bodyPr>
            <a:normAutofit/>
          </a:bodyPr>
          <a:lstStyle/>
          <a:p>
            <a:pPr algn="l"/>
            <a:r>
              <a:rPr lang="en-US" sz="2000" b="1" dirty="0"/>
              <a:t>Methodology: Model Architecture</a:t>
            </a:r>
            <a:endParaRPr sz="2000" b="1" dirty="0"/>
          </a:p>
        </p:txBody>
      </p:sp>
      <p:sp>
        <p:nvSpPr>
          <p:cNvPr id="6" name="Slide Number Placeholder 5">
            <a:extLst>
              <a:ext uri="{FF2B5EF4-FFF2-40B4-BE49-F238E27FC236}">
                <a16:creationId xmlns:a16="http://schemas.microsoft.com/office/drawing/2014/main" id="{D6760A9D-DE8B-0BAE-0EC9-E597066BD044}"/>
              </a:ext>
            </a:extLst>
          </p:cNvPr>
          <p:cNvSpPr>
            <a:spLocks noGrp="1"/>
          </p:cNvSpPr>
          <p:nvPr>
            <p:ph type="sldNum" sz="quarter" idx="12"/>
          </p:nvPr>
        </p:nvSpPr>
        <p:spPr/>
        <p:txBody>
          <a:bodyPr/>
          <a:lstStyle/>
          <a:p>
            <a:fld id="{C1FF6DA9-008F-8B48-92A6-B652298478BF}" type="slidenum">
              <a:rPr lang="en-US" smtClean="0"/>
              <a:t>4</a:t>
            </a:fld>
            <a:endParaRPr lang="en-US"/>
          </a:p>
        </p:txBody>
      </p:sp>
      <p:pic>
        <p:nvPicPr>
          <p:cNvPr id="4" name="Content Placeholder 3" descr="A diagram of a drug&#10;&#10;AI-generated content may be incorrect.">
            <a:extLst>
              <a:ext uri="{FF2B5EF4-FFF2-40B4-BE49-F238E27FC236}">
                <a16:creationId xmlns:a16="http://schemas.microsoft.com/office/drawing/2014/main" id="{7E2F4F5F-6C3E-675F-1C42-D2B4377AE048}"/>
              </a:ext>
            </a:extLst>
          </p:cNvPr>
          <p:cNvPicPr>
            <a:picLocks noGrp="1" noChangeAspect="1"/>
          </p:cNvPicPr>
          <p:nvPr>
            <p:ph idx="1"/>
          </p:nvPr>
        </p:nvPicPr>
        <p:blipFill>
          <a:blip r:embed="rId3"/>
          <a:stretch>
            <a:fillRect/>
          </a:stretch>
        </p:blipFill>
        <p:spPr>
          <a:xfrm>
            <a:off x="141435" y="1280571"/>
            <a:ext cx="4536890" cy="3000201"/>
          </a:xfrm>
          <a:prstGeom prst="rect">
            <a:avLst/>
          </a:prstGeom>
        </p:spPr>
      </p:pic>
      <p:sp>
        <p:nvSpPr>
          <p:cNvPr id="12" name="Content Placeholder 2">
            <a:extLst>
              <a:ext uri="{FF2B5EF4-FFF2-40B4-BE49-F238E27FC236}">
                <a16:creationId xmlns:a16="http://schemas.microsoft.com/office/drawing/2014/main" id="{E15B5192-FB79-03F9-3C0F-2F9DEE00D22F}"/>
              </a:ext>
            </a:extLst>
          </p:cNvPr>
          <p:cNvSpPr txBox="1">
            <a:spLocks/>
          </p:cNvSpPr>
          <p:nvPr/>
        </p:nvSpPr>
        <p:spPr>
          <a:xfrm>
            <a:off x="4805920" y="430620"/>
            <a:ext cx="4231759" cy="5925729"/>
          </a:xfrm>
          <a:prstGeom prst="rect">
            <a:avLst/>
          </a:prstGeom>
          <a:ln>
            <a:solidFill>
              <a:schemeClr val="accent1"/>
            </a:solid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a:buNone/>
            </a:pPr>
            <a:r>
              <a:rPr lang="en-US" sz="1000" b="1" dirty="0"/>
              <a:t>Neural Network Model Architecture</a:t>
            </a:r>
          </a:p>
          <a:p>
            <a:pPr>
              <a:buFont typeface="Arial"/>
              <a:buNone/>
            </a:pPr>
            <a:r>
              <a:rPr lang="en-US" sz="1000" b="1" dirty="0"/>
              <a:t>Model Components</a:t>
            </a:r>
          </a:p>
          <a:p>
            <a:r>
              <a:rPr lang="en-US" sz="1000" b="1" dirty="0"/>
              <a:t>Embedding Layer</a:t>
            </a:r>
            <a:r>
              <a:rPr lang="en-US" sz="1000" dirty="0"/>
              <a:t> </a:t>
            </a:r>
          </a:p>
          <a:p>
            <a:pPr marL="285750" indent="-285750">
              <a:buFont typeface="Arial" panose="020B0604020202020204" pitchFamily="34" charset="0"/>
              <a:buChar char="•"/>
            </a:pPr>
            <a:r>
              <a:rPr lang="en-US" sz="1000" dirty="0"/>
              <a:t>Converts drug IDs into 64-dimensional feature vectors</a:t>
            </a:r>
          </a:p>
          <a:p>
            <a:pPr marL="285750" indent="-285750">
              <a:buFont typeface="Arial" panose="020B0604020202020204" pitchFamily="34" charset="0"/>
              <a:buChar char="•"/>
            </a:pPr>
            <a:r>
              <a:rPr lang="en-US" sz="1000" dirty="0"/>
              <a:t>Allows model to learn drug representations during training</a:t>
            </a:r>
          </a:p>
          <a:p>
            <a:pPr marL="0" indent="0">
              <a:buNone/>
            </a:pPr>
            <a:r>
              <a:rPr lang="en-US" sz="1000" b="1" dirty="0"/>
              <a:t>Linear Layers</a:t>
            </a:r>
            <a:r>
              <a:rPr lang="en-US" sz="1000" dirty="0"/>
              <a:t> </a:t>
            </a:r>
          </a:p>
          <a:p>
            <a:pPr marL="285750" indent="-285750">
              <a:buFont typeface="Arial" panose="020B0604020202020204" pitchFamily="34" charset="0"/>
              <a:buChar char="•"/>
            </a:pPr>
            <a:r>
              <a:rPr lang="en-US" sz="1000" dirty="0"/>
              <a:t>First layer (fc1): 128 → 128 features</a:t>
            </a:r>
          </a:p>
          <a:p>
            <a:pPr marL="285750" indent="-285750">
              <a:buFont typeface="Arial" panose="020B0604020202020204" pitchFamily="34" charset="0"/>
              <a:buChar char="•"/>
            </a:pPr>
            <a:r>
              <a:rPr lang="en-US" sz="1000" dirty="0"/>
              <a:t>Second layer (fc2): 128 → 64 features</a:t>
            </a:r>
          </a:p>
          <a:p>
            <a:pPr marL="285750" indent="-285750">
              <a:buFont typeface="Arial" panose="020B0604020202020204" pitchFamily="34" charset="0"/>
              <a:buChar char="•"/>
            </a:pPr>
            <a:r>
              <a:rPr lang="en-US" sz="1000" dirty="0"/>
              <a:t>Output layer (fc3): 64 → 1 feature (interaction probability)</a:t>
            </a:r>
          </a:p>
          <a:p>
            <a:pPr marL="0" indent="0">
              <a:buNone/>
            </a:pPr>
            <a:r>
              <a:rPr lang="en-US" sz="1000" b="1" dirty="0"/>
              <a:t>Regularization</a:t>
            </a:r>
            <a:r>
              <a:rPr lang="en-US" sz="1000" dirty="0"/>
              <a:t> </a:t>
            </a:r>
          </a:p>
          <a:p>
            <a:pPr marL="285750" indent="-285750">
              <a:buFont typeface="Arial" panose="020B0604020202020204" pitchFamily="34" charset="0"/>
              <a:buChar char="•"/>
            </a:pPr>
            <a:r>
              <a:rPr lang="en-US" sz="1000" dirty="0"/>
              <a:t>Dropout with 30% probability (p=0.3)</a:t>
            </a:r>
          </a:p>
          <a:p>
            <a:pPr marL="285750" indent="-285750">
              <a:buFont typeface="Arial" panose="020B0604020202020204" pitchFamily="34" charset="0"/>
              <a:buChar char="•"/>
            </a:pPr>
            <a:r>
              <a:rPr lang="en-US" sz="1000" dirty="0"/>
              <a:t>Applied after each hidden layer</a:t>
            </a:r>
          </a:p>
          <a:p>
            <a:pPr marL="285750" indent="-285750">
              <a:buFont typeface="Arial" panose="020B0604020202020204" pitchFamily="34" charset="0"/>
              <a:buChar char="•"/>
            </a:pPr>
            <a:r>
              <a:rPr lang="en-US" sz="1000" dirty="0"/>
              <a:t>Prevents overfitting during training</a:t>
            </a:r>
          </a:p>
          <a:p>
            <a:r>
              <a:rPr lang="en-US" sz="1000" b="1" dirty="0"/>
              <a:t>Activation Functions</a:t>
            </a:r>
            <a:r>
              <a:rPr lang="en-US" sz="1000" dirty="0"/>
              <a:t> </a:t>
            </a:r>
          </a:p>
          <a:p>
            <a:pPr marL="285750" indent="-285750">
              <a:buFont typeface="Arial" panose="020B0604020202020204" pitchFamily="34" charset="0"/>
              <a:buChar char="•"/>
            </a:pPr>
            <a:r>
              <a:rPr lang="en-US" sz="1000" dirty="0" err="1"/>
              <a:t>ReLU</a:t>
            </a:r>
            <a:r>
              <a:rPr lang="en-US" sz="1000" dirty="0"/>
              <a:t>: Applied after first and second linear layers</a:t>
            </a:r>
          </a:p>
          <a:p>
            <a:pPr marL="285750" indent="-285750">
              <a:buFont typeface="Arial" panose="020B0604020202020204" pitchFamily="34" charset="0"/>
              <a:buChar char="•"/>
            </a:pPr>
            <a:r>
              <a:rPr lang="en-US" sz="1000" dirty="0"/>
              <a:t>Sigmoid: Applied to final output for probability scaling (0-1)</a:t>
            </a:r>
          </a:p>
          <a:p>
            <a:pPr>
              <a:buFont typeface="Arial"/>
              <a:buNone/>
            </a:pPr>
            <a:r>
              <a:rPr lang="en-US" sz="1000" b="1" dirty="0"/>
              <a:t>Forward Pass Flow</a:t>
            </a:r>
          </a:p>
          <a:p>
            <a:pPr marL="0" indent="0">
              <a:buNone/>
            </a:pPr>
            <a:r>
              <a:rPr lang="en-US" sz="1000" b="1" dirty="0"/>
              <a:t>Input Processing</a:t>
            </a:r>
            <a:r>
              <a:rPr lang="en-US" sz="1000" dirty="0"/>
              <a:t> </a:t>
            </a:r>
          </a:p>
          <a:p>
            <a:pPr marL="285750" indent="-285750">
              <a:buFont typeface="Arial" panose="020B0604020202020204" pitchFamily="34" charset="0"/>
              <a:buChar char="•"/>
            </a:pPr>
            <a:r>
              <a:rPr lang="en-US" sz="1000" dirty="0"/>
              <a:t>Input: Tensor of drug pairs [</a:t>
            </a:r>
            <a:r>
              <a:rPr lang="en-US" sz="1000" dirty="0" err="1"/>
              <a:t>batch_size</a:t>
            </a:r>
            <a:r>
              <a:rPr lang="en-US" sz="1000" dirty="0"/>
              <a:t>, 2]</a:t>
            </a:r>
          </a:p>
          <a:p>
            <a:pPr marL="285750" indent="-285750">
              <a:buFont typeface="Arial" panose="020B0604020202020204" pitchFamily="34" charset="0"/>
              <a:buChar char="•"/>
            </a:pPr>
            <a:r>
              <a:rPr lang="en-US" sz="1000" dirty="0"/>
              <a:t>Separate drug1 and drug2 indices from each pair</a:t>
            </a:r>
          </a:p>
          <a:p>
            <a:pPr marL="0" indent="0">
              <a:buNone/>
            </a:pPr>
            <a:r>
              <a:rPr lang="en-US" sz="1000" b="1" dirty="0"/>
              <a:t>Feature Extraction</a:t>
            </a:r>
            <a:r>
              <a:rPr lang="en-US" sz="1000" dirty="0"/>
              <a:t> </a:t>
            </a:r>
          </a:p>
          <a:p>
            <a:pPr marL="285750" indent="-285750">
              <a:buFont typeface="Arial" panose="020B0604020202020204" pitchFamily="34" charset="0"/>
              <a:buChar char="•"/>
            </a:pPr>
            <a:r>
              <a:rPr lang="en-US" sz="1000" dirty="0"/>
              <a:t>Convert each drug index to embeddings using shared embedding layer</a:t>
            </a:r>
          </a:p>
          <a:p>
            <a:pPr marL="285750" indent="-285750">
              <a:buFont typeface="Arial" panose="020B0604020202020204" pitchFamily="34" charset="0"/>
              <a:buChar char="•"/>
            </a:pPr>
            <a:r>
              <a:rPr lang="en-US" sz="1000" dirty="0"/>
              <a:t>Concatenate embeddings to create combined representation (128 features)</a:t>
            </a:r>
          </a:p>
          <a:p>
            <a:pPr marL="0" indent="0">
              <a:buNone/>
            </a:pPr>
            <a:r>
              <a:rPr lang="en-US" sz="1000" b="1" dirty="0"/>
              <a:t>Neural Network Pathway</a:t>
            </a:r>
            <a:r>
              <a:rPr lang="en-US" sz="1000" dirty="0"/>
              <a:t> </a:t>
            </a:r>
          </a:p>
          <a:p>
            <a:pPr marL="285750" indent="-285750">
              <a:buFont typeface="Arial" panose="020B0604020202020204" pitchFamily="34" charset="0"/>
              <a:buChar char="•"/>
            </a:pPr>
            <a:r>
              <a:rPr lang="en-US" sz="1000" dirty="0"/>
              <a:t>First hidden layer: Linear transformation → </a:t>
            </a:r>
            <a:r>
              <a:rPr lang="en-US" sz="1000" dirty="0" err="1"/>
              <a:t>ReLU</a:t>
            </a:r>
            <a:r>
              <a:rPr lang="en-US" sz="1000" dirty="0"/>
              <a:t> activation → Dropout</a:t>
            </a:r>
          </a:p>
          <a:p>
            <a:pPr marL="285750" indent="-285750">
              <a:buFont typeface="Arial" panose="020B0604020202020204" pitchFamily="34" charset="0"/>
              <a:buChar char="•"/>
            </a:pPr>
            <a:r>
              <a:rPr lang="en-US" sz="1000" dirty="0"/>
              <a:t>Second hidden layer: Linear transformation → </a:t>
            </a:r>
            <a:r>
              <a:rPr lang="en-US" sz="1000" dirty="0" err="1"/>
              <a:t>ReLU</a:t>
            </a:r>
            <a:r>
              <a:rPr lang="en-US" sz="1000" dirty="0"/>
              <a:t> activation → Dropout</a:t>
            </a:r>
          </a:p>
          <a:p>
            <a:pPr marL="285750" indent="-285750">
              <a:buFont typeface="Arial" panose="020B0604020202020204" pitchFamily="34" charset="0"/>
              <a:buChar char="•"/>
            </a:pPr>
            <a:r>
              <a:rPr lang="en-US" sz="1000" dirty="0"/>
              <a:t>Output layer: Linear transformation → Sigmoid activation</a:t>
            </a:r>
          </a:p>
          <a:p>
            <a:pPr marL="0" indent="0">
              <a:buNone/>
            </a:pPr>
            <a:r>
              <a:rPr lang="en-US" sz="1000" b="1" dirty="0"/>
              <a:t>Output</a:t>
            </a:r>
            <a:r>
              <a:rPr lang="en-US" sz="1000" dirty="0"/>
              <a:t> </a:t>
            </a:r>
          </a:p>
          <a:p>
            <a:pPr marL="285750" indent="-285750">
              <a:buFont typeface="Arial" panose="020B0604020202020204" pitchFamily="34" charset="0"/>
              <a:buChar char="•"/>
            </a:pPr>
            <a:r>
              <a:rPr lang="en-US" sz="1000" dirty="0"/>
              <a:t>Final output: Probability score indicating likelihood of drug interaction</a:t>
            </a:r>
          </a:p>
          <a:p>
            <a:pPr marL="285750" indent="-285750">
              <a:buFont typeface="Arial" panose="020B0604020202020204" pitchFamily="34" charset="0"/>
              <a:buChar char="•"/>
            </a:pPr>
            <a:r>
              <a:rPr lang="en-US" sz="1000" dirty="0"/>
              <a:t>Range: 0 (no interaction) to 1 (high interaction probability)</a:t>
            </a:r>
          </a:p>
        </p:txBody>
      </p:sp>
    </p:spTree>
    <p:extLst>
      <p:ext uri="{BB962C8B-B14F-4D97-AF65-F5344CB8AC3E}">
        <p14:creationId xmlns:p14="http://schemas.microsoft.com/office/powerpoint/2010/main" val="2698884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2C8A2D-510A-7EED-4CB3-4203C26779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A33DDF-83E6-7992-28C5-E33CC81E1114}"/>
              </a:ext>
            </a:extLst>
          </p:cNvPr>
          <p:cNvSpPr>
            <a:spLocks noGrp="1"/>
          </p:cNvSpPr>
          <p:nvPr>
            <p:ph type="title"/>
          </p:nvPr>
        </p:nvSpPr>
        <p:spPr>
          <a:xfrm>
            <a:off x="337931" y="105672"/>
            <a:ext cx="8229600" cy="457199"/>
          </a:xfrm>
        </p:spPr>
        <p:txBody>
          <a:bodyPr>
            <a:normAutofit/>
          </a:bodyPr>
          <a:lstStyle/>
          <a:p>
            <a:pPr algn="l"/>
            <a:r>
              <a:rPr lang="en-US" sz="2000" b="1" dirty="0"/>
              <a:t>Results</a:t>
            </a:r>
            <a:endParaRPr sz="2000" b="1" dirty="0"/>
          </a:p>
        </p:txBody>
      </p:sp>
      <p:sp>
        <p:nvSpPr>
          <p:cNvPr id="6" name="Slide Number Placeholder 5">
            <a:extLst>
              <a:ext uri="{FF2B5EF4-FFF2-40B4-BE49-F238E27FC236}">
                <a16:creationId xmlns:a16="http://schemas.microsoft.com/office/drawing/2014/main" id="{856F00D0-BF76-73AE-AFB6-6D62EB6251B5}"/>
              </a:ext>
            </a:extLst>
          </p:cNvPr>
          <p:cNvSpPr>
            <a:spLocks noGrp="1"/>
          </p:cNvSpPr>
          <p:nvPr>
            <p:ph type="sldNum" sz="quarter" idx="12"/>
          </p:nvPr>
        </p:nvSpPr>
        <p:spPr/>
        <p:txBody>
          <a:bodyPr/>
          <a:lstStyle/>
          <a:p>
            <a:fld id="{C1FF6DA9-008F-8B48-92A6-B652298478BF}" type="slidenum">
              <a:rPr lang="en-US" smtClean="0"/>
              <a:t>5</a:t>
            </a:fld>
            <a:endParaRPr lang="en-US"/>
          </a:p>
        </p:txBody>
      </p:sp>
      <p:sp>
        <p:nvSpPr>
          <p:cNvPr id="12" name="Content Placeholder 2">
            <a:extLst>
              <a:ext uri="{FF2B5EF4-FFF2-40B4-BE49-F238E27FC236}">
                <a16:creationId xmlns:a16="http://schemas.microsoft.com/office/drawing/2014/main" id="{B9B3D43B-012D-8DC2-EB8E-3A1987816862}"/>
              </a:ext>
            </a:extLst>
          </p:cNvPr>
          <p:cNvSpPr txBox="1">
            <a:spLocks/>
          </p:cNvSpPr>
          <p:nvPr/>
        </p:nvSpPr>
        <p:spPr>
          <a:xfrm>
            <a:off x="918271" y="4754506"/>
            <a:ext cx="3122101" cy="1540623"/>
          </a:xfrm>
          <a:prstGeom prst="rect">
            <a:avLst/>
          </a:prstGeom>
          <a:ln>
            <a:solidFill>
              <a:schemeClr val="accent1"/>
            </a:solid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a:buNone/>
            </a:pPr>
            <a:r>
              <a:rPr lang="en-US" sz="1000" b="1" dirty="0"/>
              <a:t>Classification Results</a:t>
            </a:r>
          </a:p>
          <a:p>
            <a:pPr marL="0" indent="0">
              <a:buNone/>
            </a:pPr>
            <a:r>
              <a:rPr lang="en-US" sz="1000" dirty="0"/>
              <a:t>Model correctly predicts 97% of all drug interactions</a:t>
            </a:r>
          </a:p>
          <a:p>
            <a:pPr marL="0" indent="0">
              <a:buNone/>
            </a:pPr>
            <a:r>
              <a:rPr lang="en-US" sz="1000" dirty="0"/>
              <a:t>For Non-Interactions (Class 0.0)</a:t>
            </a:r>
          </a:p>
          <a:p>
            <a:r>
              <a:rPr lang="en-US" sz="1000" dirty="0"/>
              <a:t>Precision: 97%</a:t>
            </a:r>
          </a:p>
          <a:p>
            <a:r>
              <a:rPr lang="en-US" sz="1000" dirty="0"/>
              <a:t>Recall: 98%</a:t>
            </a:r>
          </a:p>
          <a:p>
            <a:r>
              <a:rPr lang="en-US" sz="1000" dirty="0"/>
              <a:t>F1-Score: 98%</a:t>
            </a:r>
          </a:p>
          <a:p>
            <a:r>
              <a:rPr lang="en-US" sz="1000" dirty="0"/>
              <a:t>Support: 26,107 samples</a:t>
            </a:r>
          </a:p>
        </p:txBody>
      </p:sp>
      <p:graphicFrame>
        <p:nvGraphicFramePr>
          <p:cNvPr id="7" name="Content Placeholder 6">
            <a:extLst>
              <a:ext uri="{FF2B5EF4-FFF2-40B4-BE49-F238E27FC236}">
                <a16:creationId xmlns:a16="http://schemas.microsoft.com/office/drawing/2014/main" id="{824411E6-BAA7-C63F-4A7F-6F7D9D2B3641}"/>
              </a:ext>
            </a:extLst>
          </p:cNvPr>
          <p:cNvGraphicFramePr>
            <a:graphicFrameLocks noGrp="1"/>
          </p:cNvGraphicFramePr>
          <p:nvPr>
            <p:ph idx="1"/>
            <p:extLst>
              <p:ext uri="{D42A27DB-BD31-4B8C-83A1-F6EECF244321}">
                <p14:modId xmlns:p14="http://schemas.microsoft.com/office/powerpoint/2010/main" val="1294517899"/>
              </p:ext>
            </p:extLst>
          </p:nvPr>
        </p:nvGraphicFramePr>
        <p:xfrm>
          <a:off x="3372470" y="3034009"/>
          <a:ext cx="3832860" cy="983742"/>
        </p:xfrm>
        <a:graphic>
          <a:graphicData uri="http://schemas.openxmlformats.org/drawingml/2006/table">
            <a:tbl>
              <a:tblPr firstRow="1" firstCol="1" bandRow="1">
                <a:tableStyleId>{5C22544A-7EE6-4342-B048-85BDC9FD1C3A}</a:tableStyleId>
              </a:tblPr>
              <a:tblGrid>
                <a:gridCol w="1096010">
                  <a:extLst>
                    <a:ext uri="{9D8B030D-6E8A-4147-A177-3AD203B41FA5}">
                      <a16:colId xmlns:a16="http://schemas.microsoft.com/office/drawing/2014/main" val="1456125220"/>
                    </a:ext>
                  </a:extLst>
                </a:gridCol>
                <a:gridCol w="762635">
                  <a:extLst>
                    <a:ext uri="{9D8B030D-6E8A-4147-A177-3AD203B41FA5}">
                      <a16:colId xmlns:a16="http://schemas.microsoft.com/office/drawing/2014/main" val="390963091"/>
                    </a:ext>
                  </a:extLst>
                </a:gridCol>
                <a:gridCol w="568960">
                  <a:extLst>
                    <a:ext uri="{9D8B030D-6E8A-4147-A177-3AD203B41FA5}">
                      <a16:colId xmlns:a16="http://schemas.microsoft.com/office/drawing/2014/main" val="3555072987"/>
                    </a:ext>
                  </a:extLst>
                </a:gridCol>
                <a:gridCol w="723265">
                  <a:extLst>
                    <a:ext uri="{9D8B030D-6E8A-4147-A177-3AD203B41FA5}">
                      <a16:colId xmlns:a16="http://schemas.microsoft.com/office/drawing/2014/main" val="3402348092"/>
                    </a:ext>
                  </a:extLst>
                </a:gridCol>
                <a:gridCol w="681990">
                  <a:extLst>
                    <a:ext uri="{9D8B030D-6E8A-4147-A177-3AD203B41FA5}">
                      <a16:colId xmlns:a16="http://schemas.microsoft.com/office/drawing/2014/main" val="3569479215"/>
                    </a:ext>
                  </a:extLst>
                </a:gridCol>
              </a:tblGrid>
              <a:tr h="0">
                <a:tc>
                  <a:txBody>
                    <a:bodyPr/>
                    <a:lstStyle/>
                    <a:p>
                      <a:pPr marL="0" marR="0" algn="ctr">
                        <a:lnSpc>
                          <a:spcPct val="115000"/>
                        </a:lnSpc>
                        <a:spcAft>
                          <a:spcPts val="1000"/>
                        </a:spcAft>
                        <a:buNone/>
                      </a:pPr>
                      <a:r>
                        <a:rPr lang="en-US" sz="1000">
                          <a:effectLst/>
                        </a:rPr>
                        <a:t>Class</a:t>
                      </a:r>
                      <a:endParaRPr lang="en-US"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lnSpc>
                          <a:spcPct val="115000"/>
                        </a:lnSpc>
                        <a:spcAft>
                          <a:spcPts val="1000"/>
                        </a:spcAft>
                        <a:buNone/>
                      </a:pPr>
                      <a:r>
                        <a:rPr lang="en-US" sz="1000">
                          <a:effectLst/>
                        </a:rPr>
                        <a:t>Precision</a:t>
                      </a:r>
                      <a:endParaRPr lang="en-US"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lnSpc>
                          <a:spcPct val="115000"/>
                        </a:lnSpc>
                        <a:spcAft>
                          <a:spcPts val="1000"/>
                        </a:spcAft>
                        <a:buNone/>
                      </a:pPr>
                      <a:r>
                        <a:rPr lang="en-US" sz="1000" dirty="0">
                          <a:effectLst/>
                        </a:rPr>
                        <a:t>Recall</a:t>
                      </a:r>
                      <a:endParaRPr lang="en-US" sz="11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lnSpc>
                          <a:spcPct val="115000"/>
                        </a:lnSpc>
                        <a:spcAft>
                          <a:spcPts val="1000"/>
                        </a:spcAft>
                        <a:buNone/>
                      </a:pPr>
                      <a:r>
                        <a:rPr lang="en-US" sz="1000">
                          <a:effectLst/>
                        </a:rPr>
                        <a:t>F1-Score</a:t>
                      </a:r>
                      <a:endParaRPr lang="en-US"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lnSpc>
                          <a:spcPct val="115000"/>
                        </a:lnSpc>
                        <a:spcAft>
                          <a:spcPts val="1000"/>
                        </a:spcAft>
                        <a:buNone/>
                      </a:pPr>
                      <a:r>
                        <a:rPr lang="en-US" sz="1000">
                          <a:effectLst/>
                        </a:rPr>
                        <a:t>Support</a:t>
                      </a:r>
                      <a:endParaRPr lang="en-US"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317681312"/>
                  </a:ext>
                </a:extLst>
              </a:tr>
              <a:tr h="0">
                <a:tc>
                  <a:txBody>
                    <a:bodyPr/>
                    <a:lstStyle/>
                    <a:p>
                      <a:pPr marL="0" marR="0" algn="ctr">
                        <a:lnSpc>
                          <a:spcPct val="115000"/>
                        </a:lnSpc>
                        <a:spcAft>
                          <a:spcPts val="1000"/>
                        </a:spcAft>
                        <a:buNone/>
                      </a:pPr>
                      <a:r>
                        <a:rPr lang="en-US" sz="1000" dirty="0">
                          <a:effectLst/>
                        </a:rPr>
                        <a:t>0.0</a:t>
                      </a:r>
                      <a:endParaRPr lang="en-US" sz="11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lnSpc>
                          <a:spcPct val="115000"/>
                        </a:lnSpc>
                        <a:spcAft>
                          <a:spcPts val="1000"/>
                        </a:spcAft>
                        <a:buNone/>
                      </a:pPr>
                      <a:r>
                        <a:rPr lang="en-US" sz="1000">
                          <a:effectLst/>
                        </a:rPr>
                        <a:t>0.97</a:t>
                      </a:r>
                      <a:endParaRPr lang="en-US"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lnSpc>
                          <a:spcPct val="115000"/>
                        </a:lnSpc>
                        <a:spcAft>
                          <a:spcPts val="1000"/>
                        </a:spcAft>
                        <a:buNone/>
                      </a:pPr>
                      <a:r>
                        <a:rPr lang="en-US" sz="1000">
                          <a:effectLst/>
                        </a:rPr>
                        <a:t>0.98</a:t>
                      </a:r>
                      <a:endParaRPr lang="en-US"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lnSpc>
                          <a:spcPct val="115000"/>
                        </a:lnSpc>
                        <a:spcAft>
                          <a:spcPts val="1000"/>
                        </a:spcAft>
                        <a:buNone/>
                      </a:pPr>
                      <a:r>
                        <a:rPr lang="en-US" sz="1000">
                          <a:effectLst/>
                        </a:rPr>
                        <a:t>0.98</a:t>
                      </a:r>
                      <a:endParaRPr lang="en-US"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lnSpc>
                          <a:spcPct val="115000"/>
                        </a:lnSpc>
                        <a:spcAft>
                          <a:spcPts val="1000"/>
                        </a:spcAft>
                        <a:buNone/>
                      </a:pPr>
                      <a:r>
                        <a:rPr lang="en-US" sz="1000">
                          <a:effectLst/>
                        </a:rPr>
                        <a:t>26,107</a:t>
                      </a:r>
                      <a:endParaRPr lang="en-US"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78942217"/>
                  </a:ext>
                </a:extLst>
              </a:tr>
              <a:tr h="0">
                <a:tc>
                  <a:txBody>
                    <a:bodyPr/>
                    <a:lstStyle/>
                    <a:p>
                      <a:pPr marL="0" marR="0" algn="ctr">
                        <a:lnSpc>
                          <a:spcPct val="115000"/>
                        </a:lnSpc>
                        <a:spcAft>
                          <a:spcPts val="1000"/>
                        </a:spcAft>
                        <a:buNone/>
                      </a:pPr>
                      <a:r>
                        <a:rPr lang="en-US" sz="1000">
                          <a:effectLst/>
                        </a:rPr>
                        <a:t>1.0</a:t>
                      </a:r>
                      <a:endParaRPr lang="en-US"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lnSpc>
                          <a:spcPct val="115000"/>
                        </a:lnSpc>
                        <a:spcAft>
                          <a:spcPts val="1000"/>
                        </a:spcAft>
                        <a:buNone/>
                      </a:pPr>
                      <a:r>
                        <a:rPr lang="en-US" sz="1000">
                          <a:effectLst/>
                        </a:rPr>
                        <a:t>0.95</a:t>
                      </a:r>
                      <a:endParaRPr lang="en-US"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lnSpc>
                          <a:spcPct val="115000"/>
                        </a:lnSpc>
                        <a:spcAft>
                          <a:spcPts val="1000"/>
                        </a:spcAft>
                        <a:buNone/>
                      </a:pPr>
                      <a:r>
                        <a:rPr lang="en-US" sz="1000">
                          <a:effectLst/>
                        </a:rPr>
                        <a:t>0.95</a:t>
                      </a:r>
                      <a:endParaRPr lang="en-US"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lnSpc>
                          <a:spcPct val="115000"/>
                        </a:lnSpc>
                        <a:spcAft>
                          <a:spcPts val="1000"/>
                        </a:spcAft>
                        <a:buNone/>
                      </a:pPr>
                      <a:r>
                        <a:rPr lang="en-US" sz="1000">
                          <a:effectLst/>
                        </a:rPr>
                        <a:t>0.95</a:t>
                      </a:r>
                      <a:endParaRPr lang="en-US"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lnSpc>
                          <a:spcPct val="115000"/>
                        </a:lnSpc>
                        <a:spcAft>
                          <a:spcPts val="1000"/>
                        </a:spcAft>
                        <a:buNone/>
                      </a:pPr>
                      <a:r>
                        <a:rPr lang="en-US" sz="1000">
                          <a:effectLst/>
                        </a:rPr>
                        <a:t>12.202</a:t>
                      </a:r>
                      <a:endParaRPr lang="en-US"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310119903"/>
                  </a:ext>
                </a:extLst>
              </a:tr>
              <a:tr h="0">
                <a:tc>
                  <a:txBody>
                    <a:bodyPr/>
                    <a:lstStyle/>
                    <a:p>
                      <a:pPr marL="0" marR="0" algn="ctr">
                        <a:lnSpc>
                          <a:spcPct val="115000"/>
                        </a:lnSpc>
                        <a:spcAft>
                          <a:spcPts val="1000"/>
                        </a:spcAft>
                        <a:buNone/>
                      </a:pPr>
                      <a:r>
                        <a:rPr lang="en-US" sz="1000">
                          <a:effectLst/>
                        </a:rPr>
                        <a:t>Accuracy</a:t>
                      </a:r>
                      <a:endParaRPr lang="en-US"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lnSpc>
                          <a:spcPct val="115000"/>
                        </a:lnSpc>
                        <a:spcAft>
                          <a:spcPts val="1000"/>
                        </a:spcAft>
                        <a:buNone/>
                      </a:pPr>
                      <a:r>
                        <a:rPr lang="en-US" sz="1000">
                          <a:effectLst/>
                        </a:rPr>
                        <a:t> </a:t>
                      </a:r>
                      <a:endParaRPr lang="en-US"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lnSpc>
                          <a:spcPct val="115000"/>
                        </a:lnSpc>
                        <a:spcAft>
                          <a:spcPts val="1000"/>
                        </a:spcAft>
                        <a:buNone/>
                      </a:pPr>
                      <a:r>
                        <a:rPr lang="en-US" sz="1000">
                          <a:effectLst/>
                        </a:rPr>
                        <a:t> </a:t>
                      </a:r>
                      <a:endParaRPr lang="en-US"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lnSpc>
                          <a:spcPct val="115000"/>
                        </a:lnSpc>
                        <a:spcAft>
                          <a:spcPts val="1000"/>
                        </a:spcAft>
                        <a:buNone/>
                      </a:pPr>
                      <a:r>
                        <a:rPr lang="en-US" sz="1000">
                          <a:effectLst/>
                        </a:rPr>
                        <a:t>0.97</a:t>
                      </a:r>
                      <a:endParaRPr lang="en-US"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lnSpc>
                          <a:spcPct val="115000"/>
                        </a:lnSpc>
                        <a:spcAft>
                          <a:spcPts val="1000"/>
                        </a:spcAft>
                        <a:buNone/>
                      </a:pPr>
                      <a:r>
                        <a:rPr lang="en-US" sz="1000">
                          <a:effectLst/>
                        </a:rPr>
                        <a:t>38,309</a:t>
                      </a:r>
                      <a:endParaRPr lang="en-US"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834670832"/>
                  </a:ext>
                </a:extLst>
              </a:tr>
              <a:tr h="0">
                <a:tc>
                  <a:txBody>
                    <a:bodyPr/>
                    <a:lstStyle/>
                    <a:p>
                      <a:pPr marL="0" marR="0" algn="ctr">
                        <a:lnSpc>
                          <a:spcPct val="115000"/>
                        </a:lnSpc>
                        <a:spcAft>
                          <a:spcPts val="1000"/>
                        </a:spcAft>
                        <a:buNone/>
                      </a:pPr>
                      <a:r>
                        <a:rPr lang="en-US" sz="1000">
                          <a:effectLst/>
                        </a:rPr>
                        <a:t>Macro Avg</a:t>
                      </a:r>
                      <a:endParaRPr lang="en-US"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lnSpc>
                          <a:spcPct val="115000"/>
                        </a:lnSpc>
                        <a:spcAft>
                          <a:spcPts val="1000"/>
                        </a:spcAft>
                        <a:buNone/>
                      </a:pPr>
                      <a:r>
                        <a:rPr lang="en-US" sz="1000">
                          <a:effectLst/>
                        </a:rPr>
                        <a:t>0.96</a:t>
                      </a:r>
                      <a:endParaRPr lang="en-US"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lnSpc>
                          <a:spcPct val="115000"/>
                        </a:lnSpc>
                        <a:spcAft>
                          <a:spcPts val="1000"/>
                        </a:spcAft>
                        <a:buNone/>
                      </a:pPr>
                      <a:r>
                        <a:rPr lang="en-US" sz="1000">
                          <a:effectLst/>
                        </a:rPr>
                        <a:t>0.96</a:t>
                      </a:r>
                      <a:endParaRPr lang="en-US"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lnSpc>
                          <a:spcPct val="115000"/>
                        </a:lnSpc>
                        <a:spcAft>
                          <a:spcPts val="1000"/>
                        </a:spcAft>
                        <a:buNone/>
                      </a:pPr>
                      <a:r>
                        <a:rPr lang="en-US" sz="1000">
                          <a:effectLst/>
                        </a:rPr>
                        <a:t>0.96</a:t>
                      </a:r>
                      <a:endParaRPr lang="en-US"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lnSpc>
                          <a:spcPct val="115000"/>
                        </a:lnSpc>
                        <a:spcAft>
                          <a:spcPts val="1000"/>
                        </a:spcAft>
                        <a:buNone/>
                      </a:pPr>
                      <a:r>
                        <a:rPr lang="en-US" sz="1000">
                          <a:effectLst/>
                        </a:rPr>
                        <a:t>38,309</a:t>
                      </a:r>
                      <a:endParaRPr lang="en-US"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989345555"/>
                  </a:ext>
                </a:extLst>
              </a:tr>
              <a:tr h="0">
                <a:tc>
                  <a:txBody>
                    <a:bodyPr/>
                    <a:lstStyle/>
                    <a:p>
                      <a:pPr marL="0" marR="0" algn="ctr">
                        <a:lnSpc>
                          <a:spcPct val="115000"/>
                        </a:lnSpc>
                        <a:spcAft>
                          <a:spcPts val="1000"/>
                        </a:spcAft>
                        <a:buNone/>
                      </a:pPr>
                      <a:r>
                        <a:rPr lang="en-US" sz="1000">
                          <a:effectLst/>
                        </a:rPr>
                        <a:t>Weighted Avg</a:t>
                      </a:r>
                      <a:endParaRPr lang="en-US"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lnSpc>
                          <a:spcPct val="115000"/>
                        </a:lnSpc>
                        <a:spcAft>
                          <a:spcPts val="1000"/>
                        </a:spcAft>
                        <a:buNone/>
                      </a:pPr>
                      <a:r>
                        <a:rPr lang="en-US" sz="1000">
                          <a:effectLst/>
                        </a:rPr>
                        <a:t>0.97</a:t>
                      </a:r>
                      <a:endParaRPr lang="en-US"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lnSpc>
                          <a:spcPct val="115000"/>
                        </a:lnSpc>
                        <a:spcAft>
                          <a:spcPts val="1000"/>
                        </a:spcAft>
                        <a:buNone/>
                      </a:pPr>
                      <a:r>
                        <a:rPr lang="en-US" sz="1000">
                          <a:effectLst/>
                        </a:rPr>
                        <a:t>0.97</a:t>
                      </a:r>
                      <a:endParaRPr lang="en-US"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lnSpc>
                          <a:spcPct val="115000"/>
                        </a:lnSpc>
                        <a:spcAft>
                          <a:spcPts val="1000"/>
                        </a:spcAft>
                        <a:buNone/>
                      </a:pPr>
                      <a:r>
                        <a:rPr lang="en-US" sz="1000">
                          <a:effectLst/>
                        </a:rPr>
                        <a:t>0.97</a:t>
                      </a:r>
                      <a:endParaRPr lang="en-US"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gn="ctr">
                        <a:lnSpc>
                          <a:spcPct val="115000"/>
                        </a:lnSpc>
                        <a:spcAft>
                          <a:spcPts val="1000"/>
                        </a:spcAft>
                        <a:buNone/>
                      </a:pPr>
                      <a:r>
                        <a:rPr lang="en-US" sz="1000" dirty="0">
                          <a:effectLst/>
                        </a:rPr>
                        <a:t>38,309</a:t>
                      </a:r>
                      <a:endParaRPr lang="en-US" sz="11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627209404"/>
                  </a:ext>
                </a:extLst>
              </a:tr>
            </a:tbl>
          </a:graphicData>
        </a:graphic>
      </p:graphicFrame>
      <p:pic>
        <p:nvPicPr>
          <p:cNvPr id="10" name="Picture 9" descr="A graph of a graph&#10;&#10;AI-generated content may be incorrect.">
            <a:extLst>
              <a:ext uri="{FF2B5EF4-FFF2-40B4-BE49-F238E27FC236}">
                <a16:creationId xmlns:a16="http://schemas.microsoft.com/office/drawing/2014/main" id="{E071DEA7-93A5-5FDE-0F2B-3C36DC43837E}"/>
              </a:ext>
            </a:extLst>
          </p:cNvPr>
          <p:cNvPicPr>
            <a:picLocks noChangeAspect="1"/>
          </p:cNvPicPr>
          <p:nvPr/>
        </p:nvPicPr>
        <p:blipFill>
          <a:blip r:embed="rId3"/>
          <a:stretch>
            <a:fillRect/>
          </a:stretch>
        </p:blipFill>
        <p:spPr>
          <a:xfrm>
            <a:off x="247732" y="562871"/>
            <a:ext cx="2772410" cy="1772285"/>
          </a:xfrm>
          <a:prstGeom prst="rect">
            <a:avLst/>
          </a:prstGeom>
        </p:spPr>
      </p:pic>
      <p:pic>
        <p:nvPicPr>
          <p:cNvPr id="11" name="Picture 10" descr="A blue squares with white text&#10;&#10;AI-generated content may be incorrect.">
            <a:extLst>
              <a:ext uri="{FF2B5EF4-FFF2-40B4-BE49-F238E27FC236}">
                <a16:creationId xmlns:a16="http://schemas.microsoft.com/office/drawing/2014/main" id="{F0F5722A-379D-1D89-21D9-B0A152C1C226}"/>
              </a:ext>
            </a:extLst>
          </p:cNvPr>
          <p:cNvPicPr>
            <a:picLocks noChangeAspect="1"/>
          </p:cNvPicPr>
          <p:nvPr/>
        </p:nvPicPr>
        <p:blipFill>
          <a:blip r:embed="rId4"/>
          <a:stretch>
            <a:fillRect/>
          </a:stretch>
        </p:blipFill>
        <p:spPr>
          <a:xfrm>
            <a:off x="3178921" y="562871"/>
            <a:ext cx="2547620" cy="2088515"/>
          </a:xfrm>
          <a:prstGeom prst="rect">
            <a:avLst/>
          </a:prstGeom>
        </p:spPr>
      </p:pic>
      <p:pic>
        <p:nvPicPr>
          <p:cNvPr id="13" name="Picture 12" descr="A graph of a curve&#10;&#10;AI-generated content may be incorrect.">
            <a:extLst>
              <a:ext uri="{FF2B5EF4-FFF2-40B4-BE49-F238E27FC236}">
                <a16:creationId xmlns:a16="http://schemas.microsoft.com/office/drawing/2014/main" id="{4F86C5B8-9EFC-EDF9-DE4A-90B14F75164D}"/>
              </a:ext>
            </a:extLst>
          </p:cNvPr>
          <p:cNvPicPr>
            <a:picLocks noChangeAspect="1"/>
          </p:cNvPicPr>
          <p:nvPr/>
        </p:nvPicPr>
        <p:blipFill>
          <a:blip r:embed="rId5"/>
          <a:stretch>
            <a:fillRect/>
          </a:stretch>
        </p:blipFill>
        <p:spPr>
          <a:xfrm>
            <a:off x="247732" y="2651386"/>
            <a:ext cx="2658110" cy="2103120"/>
          </a:xfrm>
          <a:prstGeom prst="rect">
            <a:avLst/>
          </a:prstGeom>
        </p:spPr>
      </p:pic>
      <p:pic>
        <p:nvPicPr>
          <p:cNvPr id="14" name="Picture 13" descr="A graph of a function&#10;&#10;AI-generated content may be incorrect.">
            <a:extLst>
              <a:ext uri="{FF2B5EF4-FFF2-40B4-BE49-F238E27FC236}">
                <a16:creationId xmlns:a16="http://schemas.microsoft.com/office/drawing/2014/main" id="{EA959523-CAB2-ED80-805B-868A1D3C075A}"/>
              </a:ext>
            </a:extLst>
          </p:cNvPr>
          <p:cNvPicPr>
            <a:picLocks noChangeAspect="1"/>
          </p:cNvPicPr>
          <p:nvPr/>
        </p:nvPicPr>
        <p:blipFill>
          <a:blip r:embed="rId6"/>
          <a:stretch>
            <a:fillRect/>
          </a:stretch>
        </p:blipFill>
        <p:spPr>
          <a:xfrm>
            <a:off x="6093378" y="562871"/>
            <a:ext cx="2802890" cy="2179955"/>
          </a:xfrm>
          <a:prstGeom prst="rect">
            <a:avLst/>
          </a:prstGeom>
        </p:spPr>
      </p:pic>
      <p:sp>
        <p:nvSpPr>
          <p:cNvPr id="15" name="Content Placeholder 2">
            <a:extLst>
              <a:ext uri="{FF2B5EF4-FFF2-40B4-BE49-F238E27FC236}">
                <a16:creationId xmlns:a16="http://schemas.microsoft.com/office/drawing/2014/main" id="{74EC1E61-A969-71E5-57A9-F80503AA59C4}"/>
              </a:ext>
            </a:extLst>
          </p:cNvPr>
          <p:cNvSpPr txBox="1">
            <a:spLocks/>
          </p:cNvSpPr>
          <p:nvPr/>
        </p:nvSpPr>
        <p:spPr>
          <a:xfrm>
            <a:off x="4710911" y="4128588"/>
            <a:ext cx="3345061" cy="2623739"/>
          </a:xfrm>
          <a:prstGeom prst="rect">
            <a:avLst/>
          </a:prstGeom>
          <a:ln>
            <a:solidFill>
              <a:schemeClr val="accent1"/>
            </a:solid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a:buNone/>
            </a:pPr>
            <a:r>
              <a:rPr lang="en-US" sz="1000" b="1" dirty="0"/>
              <a:t>Classification Results</a:t>
            </a:r>
          </a:p>
          <a:p>
            <a:pPr marL="0" indent="0">
              <a:buNone/>
            </a:pPr>
            <a:r>
              <a:rPr lang="en-US" sz="1000" dirty="0"/>
              <a:t>For Interactions (Class 1.0)</a:t>
            </a:r>
          </a:p>
          <a:p>
            <a:r>
              <a:rPr lang="en-US" sz="1000" dirty="0"/>
              <a:t>Precision: 95%</a:t>
            </a:r>
          </a:p>
          <a:p>
            <a:r>
              <a:rPr lang="en-US" sz="1000" dirty="0"/>
              <a:t>Recall: 95%</a:t>
            </a:r>
          </a:p>
          <a:p>
            <a:r>
              <a:rPr lang="en-US" sz="1000" dirty="0"/>
              <a:t>F1-Score: 95%</a:t>
            </a:r>
          </a:p>
          <a:p>
            <a:r>
              <a:rPr lang="en-US" sz="1000" dirty="0"/>
              <a:t>Support: 12,202 samples</a:t>
            </a:r>
          </a:p>
          <a:p>
            <a:pPr marL="0" indent="0">
              <a:buNone/>
            </a:pPr>
            <a:r>
              <a:rPr lang="en-US" sz="1000" dirty="0"/>
              <a:t>Balanced Performance</a:t>
            </a:r>
          </a:p>
          <a:p>
            <a:r>
              <a:rPr lang="en-US" sz="1000" dirty="0"/>
              <a:t>Macro Average: 96% across metrics</a:t>
            </a:r>
          </a:p>
          <a:p>
            <a:r>
              <a:rPr lang="en-US" sz="1000" dirty="0"/>
              <a:t>Weighted Average: 97% across metrics</a:t>
            </a:r>
          </a:p>
          <a:p>
            <a:pPr marL="0" indent="0">
              <a:buNone/>
            </a:pPr>
            <a:r>
              <a:rPr lang="en-US" sz="1000" dirty="0"/>
              <a:t>Dataset Distribution</a:t>
            </a:r>
          </a:p>
          <a:p>
            <a:r>
              <a:rPr lang="en-US" sz="1000" dirty="0"/>
              <a:t>Total samples evaluated: 38,309</a:t>
            </a:r>
          </a:p>
          <a:p>
            <a:pPr marL="0" indent="0">
              <a:buNone/>
            </a:pPr>
            <a:r>
              <a:rPr lang="en-US" sz="1000" dirty="0"/>
              <a:t>Class distribution:</a:t>
            </a:r>
          </a:p>
          <a:p>
            <a:r>
              <a:rPr lang="en-US" sz="1000" dirty="0"/>
              <a:t>68% non-interactions (26,107)</a:t>
            </a:r>
          </a:p>
          <a:p>
            <a:r>
              <a:rPr lang="en-US" sz="1000" dirty="0"/>
              <a:t>32% interactions (12,202)</a:t>
            </a:r>
          </a:p>
          <a:p>
            <a:pPr marL="0" indent="0">
              <a:buNone/>
            </a:pPr>
            <a:endParaRPr lang="en-US" sz="1000" dirty="0"/>
          </a:p>
        </p:txBody>
      </p:sp>
    </p:spTree>
    <p:extLst>
      <p:ext uri="{BB962C8B-B14F-4D97-AF65-F5344CB8AC3E}">
        <p14:creationId xmlns:p14="http://schemas.microsoft.com/office/powerpoint/2010/main" val="17849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B773F5-ACF9-7BA9-732D-F47D520831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49F426-D525-2A5A-5F02-E053BA3DDD25}"/>
              </a:ext>
            </a:extLst>
          </p:cNvPr>
          <p:cNvSpPr>
            <a:spLocks noGrp="1"/>
          </p:cNvSpPr>
          <p:nvPr>
            <p:ph type="title"/>
          </p:nvPr>
        </p:nvSpPr>
        <p:spPr>
          <a:xfrm>
            <a:off x="337931" y="105672"/>
            <a:ext cx="8229600" cy="457199"/>
          </a:xfrm>
        </p:spPr>
        <p:txBody>
          <a:bodyPr>
            <a:normAutofit/>
          </a:bodyPr>
          <a:lstStyle/>
          <a:p>
            <a:pPr algn="l"/>
            <a:r>
              <a:rPr lang="en-US" sz="2000" b="1" dirty="0"/>
              <a:t>Conclusion &amp; Future Improvements</a:t>
            </a:r>
            <a:endParaRPr sz="2000" b="1" dirty="0"/>
          </a:p>
        </p:txBody>
      </p:sp>
      <p:sp>
        <p:nvSpPr>
          <p:cNvPr id="6" name="Slide Number Placeholder 5">
            <a:extLst>
              <a:ext uri="{FF2B5EF4-FFF2-40B4-BE49-F238E27FC236}">
                <a16:creationId xmlns:a16="http://schemas.microsoft.com/office/drawing/2014/main" id="{42EF5FEE-A097-132D-340B-806C25827B11}"/>
              </a:ext>
            </a:extLst>
          </p:cNvPr>
          <p:cNvSpPr>
            <a:spLocks noGrp="1"/>
          </p:cNvSpPr>
          <p:nvPr>
            <p:ph type="sldNum" sz="quarter" idx="12"/>
          </p:nvPr>
        </p:nvSpPr>
        <p:spPr/>
        <p:txBody>
          <a:bodyPr/>
          <a:lstStyle/>
          <a:p>
            <a:fld id="{C1FF6DA9-008F-8B48-92A6-B652298478BF}" type="slidenum">
              <a:rPr lang="en-US" smtClean="0"/>
              <a:t>6</a:t>
            </a:fld>
            <a:endParaRPr lang="en-US"/>
          </a:p>
        </p:txBody>
      </p:sp>
      <p:sp>
        <p:nvSpPr>
          <p:cNvPr id="12" name="Content Placeholder 2">
            <a:extLst>
              <a:ext uri="{FF2B5EF4-FFF2-40B4-BE49-F238E27FC236}">
                <a16:creationId xmlns:a16="http://schemas.microsoft.com/office/drawing/2014/main" id="{05B80B09-00C2-C07D-004C-B899FDBB128D}"/>
              </a:ext>
            </a:extLst>
          </p:cNvPr>
          <p:cNvSpPr txBox="1">
            <a:spLocks/>
          </p:cNvSpPr>
          <p:nvPr/>
        </p:nvSpPr>
        <p:spPr>
          <a:xfrm>
            <a:off x="337931" y="903112"/>
            <a:ext cx="8229599" cy="4244622"/>
          </a:xfrm>
          <a:prstGeom prst="rect">
            <a:avLst/>
          </a:prstGeom>
          <a:ln>
            <a:solidFill>
              <a:schemeClr val="accent1"/>
            </a:solid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a:buNone/>
            </a:pPr>
            <a:r>
              <a:rPr lang="en-US" sz="1400" b="1" i="0" dirty="0">
                <a:solidFill>
                  <a:srgbClr val="000000"/>
                </a:solidFill>
                <a:effectLst/>
              </a:rPr>
              <a:t>Conclusion:</a:t>
            </a:r>
          </a:p>
          <a:p>
            <a:r>
              <a:rPr lang="en-US" sz="1400" dirty="0">
                <a:solidFill>
                  <a:srgbClr val="000000"/>
                </a:solidFill>
              </a:rPr>
              <a:t>Developed a deep learning model for drug-drug interaction prediction</a:t>
            </a:r>
          </a:p>
          <a:p>
            <a:r>
              <a:rPr lang="en-US" sz="1400" dirty="0">
                <a:solidFill>
                  <a:srgbClr val="000000"/>
                </a:solidFill>
              </a:rPr>
              <a:t>Integrated public datasets for robust model training</a:t>
            </a:r>
          </a:p>
          <a:p>
            <a:r>
              <a:rPr lang="en-US" sz="1400" dirty="0">
                <a:solidFill>
                  <a:srgbClr val="000000"/>
                </a:solidFill>
              </a:rPr>
              <a:t>Achieved strong performance in identifying potential interaction risks</a:t>
            </a:r>
          </a:p>
          <a:p>
            <a:r>
              <a:rPr lang="en-US" sz="1400" dirty="0">
                <a:solidFill>
                  <a:srgbClr val="000000"/>
                </a:solidFill>
              </a:rPr>
              <a:t>Provided a practical </a:t>
            </a:r>
            <a:r>
              <a:rPr lang="en-US" sz="1400" dirty="0" err="1">
                <a:solidFill>
                  <a:srgbClr val="000000"/>
                </a:solidFill>
              </a:rPr>
              <a:t>Streamlit</a:t>
            </a:r>
            <a:r>
              <a:rPr lang="en-US" sz="1400" dirty="0">
                <a:solidFill>
                  <a:srgbClr val="000000"/>
                </a:solidFill>
              </a:rPr>
              <a:t> app for clinical use</a:t>
            </a:r>
          </a:p>
          <a:p>
            <a:r>
              <a:rPr lang="en-US" sz="1400" dirty="0">
                <a:solidFill>
                  <a:srgbClr val="000000"/>
                </a:solidFill>
              </a:rPr>
              <a:t>Supports safer, data-driven medical decision-making</a:t>
            </a:r>
          </a:p>
          <a:p>
            <a:pPr>
              <a:buFont typeface="Arial"/>
              <a:buNone/>
            </a:pPr>
            <a:endParaRPr lang="en-US" sz="1400" dirty="0">
              <a:solidFill>
                <a:srgbClr val="000000"/>
              </a:solidFill>
            </a:endParaRPr>
          </a:p>
          <a:p>
            <a:pPr>
              <a:buFont typeface="Arial"/>
              <a:buNone/>
            </a:pPr>
            <a:endParaRPr lang="en-US" sz="1400" dirty="0"/>
          </a:p>
          <a:p>
            <a:pPr>
              <a:buFont typeface="Arial"/>
              <a:buNone/>
            </a:pPr>
            <a:r>
              <a:rPr lang="en-US" sz="1400" b="1" dirty="0"/>
              <a:t>Future Considerations</a:t>
            </a:r>
            <a:endParaRPr lang="en-US" sz="1400" dirty="0"/>
          </a:p>
          <a:p>
            <a:r>
              <a:rPr lang="en-US" sz="1400" dirty="0"/>
              <a:t>Personalize predictions using patient-specific data</a:t>
            </a:r>
          </a:p>
          <a:p>
            <a:r>
              <a:rPr lang="en-US" sz="1400" dirty="0"/>
              <a:t>Integrate with real-time hospital data systems (EHR)</a:t>
            </a:r>
          </a:p>
          <a:p>
            <a:r>
              <a:rPr lang="en-US" sz="1400" dirty="0"/>
              <a:t>Explore more datasets for broader generalization</a:t>
            </a:r>
          </a:p>
          <a:p>
            <a:r>
              <a:rPr lang="en-US" sz="1400" dirty="0"/>
              <a:t>Enhance user interface and explainability for clinicians</a:t>
            </a:r>
          </a:p>
          <a:p>
            <a:r>
              <a:rPr lang="en-US" sz="1400" dirty="0"/>
              <a:t>Validate model with real-world clinical trials</a:t>
            </a:r>
          </a:p>
          <a:p>
            <a:pPr>
              <a:buFont typeface="Arial"/>
              <a:buNone/>
            </a:pPr>
            <a:endParaRPr lang="en-US" sz="1100" dirty="0"/>
          </a:p>
        </p:txBody>
      </p:sp>
    </p:spTree>
    <p:extLst>
      <p:ext uri="{BB962C8B-B14F-4D97-AF65-F5344CB8AC3E}">
        <p14:creationId xmlns:p14="http://schemas.microsoft.com/office/powerpoint/2010/main" val="2432490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A42C0-7487-25BB-84B6-1DDBC5FAE9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5CE265-A5AE-DD35-9064-4FAC9BC9A2C1}"/>
              </a:ext>
            </a:extLst>
          </p:cNvPr>
          <p:cNvSpPr>
            <a:spLocks noGrp="1"/>
          </p:cNvSpPr>
          <p:nvPr>
            <p:ph type="title"/>
          </p:nvPr>
        </p:nvSpPr>
        <p:spPr>
          <a:xfrm>
            <a:off x="337931" y="105672"/>
            <a:ext cx="8229600" cy="457199"/>
          </a:xfrm>
        </p:spPr>
        <p:txBody>
          <a:bodyPr>
            <a:normAutofit/>
          </a:bodyPr>
          <a:lstStyle/>
          <a:p>
            <a:pPr algn="l"/>
            <a:r>
              <a:rPr lang="en-US" sz="2000" b="1" dirty="0"/>
              <a:t>Demo</a:t>
            </a:r>
            <a:endParaRPr sz="2000" b="1" dirty="0"/>
          </a:p>
        </p:txBody>
      </p:sp>
      <p:sp>
        <p:nvSpPr>
          <p:cNvPr id="6" name="Slide Number Placeholder 5">
            <a:extLst>
              <a:ext uri="{FF2B5EF4-FFF2-40B4-BE49-F238E27FC236}">
                <a16:creationId xmlns:a16="http://schemas.microsoft.com/office/drawing/2014/main" id="{2C194F6A-DC8E-0E23-1452-078526D3BB7F}"/>
              </a:ext>
            </a:extLst>
          </p:cNvPr>
          <p:cNvSpPr>
            <a:spLocks noGrp="1"/>
          </p:cNvSpPr>
          <p:nvPr>
            <p:ph type="sldNum" sz="quarter" idx="12"/>
          </p:nvPr>
        </p:nvSpPr>
        <p:spPr/>
        <p:txBody>
          <a:bodyPr/>
          <a:lstStyle/>
          <a:p>
            <a:fld id="{C1FF6DA9-008F-8B48-92A6-B652298478BF}" type="slidenum">
              <a:rPr lang="en-US" smtClean="0"/>
              <a:t>7</a:t>
            </a:fld>
            <a:endParaRPr lang="en-US"/>
          </a:p>
        </p:txBody>
      </p:sp>
      <p:sp>
        <p:nvSpPr>
          <p:cNvPr id="12" name="Content Placeholder 2">
            <a:extLst>
              <a:ext uri="{FF2B5EF4-FFF2-40B4-BE49-F238E27FC236}">
                <a16:creationId xmlns:a16="http://schemas.microsoft.com/office/drawing/2014/main" id="{274264DD-F0F0-2737-1EEF-DCF5585BB87C}"/>
              </a:ext>
            </a:extLst>
          </p:cNvPr>
          <p:cNvSpPr txBox="1">
            <a:spLocks/>
          </p:cNvSpPr>
          <p:nvPr/>
        </p:nvSpPr>
        <p:spPr>
          <a:xfrm>
            <a:off x="1290804" y="2494720"/>
            <a:ext cx="6261462" cy="457199"/>
          </a:xfrm>
          <a:prstGeom prst="rect">
            <a:avLst/>
          </a:prstGeom>
          <a:ln>
            <a:solidFill>
              <a:schemeClr val="accent1"/>
            </a:solid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buFont typeface="Arial"/>
              <a:buNone/>
            </a:pPr>
            <a:r>
              <a:rPr lang="en-US" sz="2400" b="1" i="0" dirty="0">
                <a:solidFill>
                  <a:srgbClr val="000000"/>
                </a:solidFill>
                <a:effectLst/>
              </a:rPr>
              <a:t>Drug-to-Drug Interaction </a:t>
            </a:r>
            <a:r>
              <a:rPr lang="en-US" sz="2400" b="1" i="0" dirty="0" err="1">
                <a:solidFill>
                  <a:srgbClr val="000000"/>
                </a:solidFill>
                <a:effectLst/>
              </a:rPr>
              <a:t>Streamlit</a:t>
            </a:r>
            <a:r>
              <a:rPr lang="en-US" sz="2400" b="1" i="0" dirty="0">
                <a:solidFill>
                  <a:srgbClr val="000000"/>
                </a:solidFill>
                <a:effectLst/>
              </a:rPr>
              <a:t> App demo</a:t>
            </a:r>
            <a:endParaRPr lang="en-US" sz="2400" b="1" dirty="0"/>
          </a:p>
        </p:txBody>
      </p:sp>
    </p:spTree>
    <p:extLst>
      <p:ext uri="{BB962C8B-B14F-4D97-AF65-F5344CB8AC3E}">
        <p14:creationId xmlns:p14="http://schemas.microsoft.com/office/powerpoint/2010/main" val="1735454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9479</TotalTime>
  <Words>1523</Words>
  <Application>Microsoft Macintosh PowerPoint</Application>
  <PresentationFormat>On-screen Show (4:3)</PresentationFormat>
  <Paragraphs>177</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Calibri</vt:lpstr>
      <vt:lpstr>Cambria</vt:lpstr>
      <vt:lpstr>Lato</vt:lpstr>
      <vt:lpstr>Office Theme</vt:lpstr>
      <vt:lpstr>PowerPoint Presentation</vt:lpstr>
      <vt:lpstr>INTRODUCTION</vt:lpstr>
      <vt:lpstr>Methodology: Drug Interaction Prediction</vt:lpstr>
      <vt:lpstr>Methodology: Model Architecture</vt:lpstr>
      <vt:lpstr>Results</vt:lpstr>
      <vt:lpstr>Conclusion &amp; Future Improvements</vt:lpstr>
      <vt:lpstr>Demo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Balaji Sethuraman</cp:lastModifiedBy>
  <cp:revision>142</cp:revision>
  <dcterms:created xsi:type="dcterms:W3CDTF">2013-01-27T09:14:16Z</dcterms:created>
  <dcterms:modified xsi:type="dcterms:W3CDTF">2025-04-10T04:07:16Z</dcterms:modified>
  <cp:category/>
</cp:coreProperties>
</file>