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0" r:id="rId2"/>
    <p:sldId id="261" r:id="rId3"/>
    <p:sldId id="262" r:id="rId4"/>
    <p:sldId id="263" r:id="rId5"/>
    <p:sldId id="264" r:id="rId6"/>
    <p:sldId id="273" r:id="rId7"/>
    <p:sldId id="274" r:id="rId8"/>
    <p:sldId id="265" r:id="rId9"/>
    <p:sldId id="266" r:id="rId10"/>
    <p:sldId id="267" r:id="rId11"/>
    <p:sldId id="268" r:id="rId12"/>
    <p:sldId id="269" r:id="rId13"/>
    <p:sldId id="270" r:id="rId14"/>
    <p:sldId id="271" r:id="rId15"/>
    <p:sldId id="27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58"/>
  </p:normalViewPr>
  <p:slideViewPr>
    <p:cSldViewPr snapToGrid="0" snapToObjects="1">
      <p:cViewPr varScale="1">
        <p:scale>
          <a:sx n="120" d="100"/>
          <a:sy n="120" d="100"/>
        </p:scale>
        <p:origin x="260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866DF9-35FC-AA46-A22E-F01A06C0D0E4}" type="datetimeFigureOut">
              <a:rPr lang="en-US" smtClean="0"/>
              <a:t>4/2/25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46AE43-5A7A-3342-88BD-8666C5B04EF1}" type="slidenum">
              <a:rPr lang="en-US" smtClean="0"/>
              <a:t>‹#›</a:t>
            </a:fld>
            <a:endParaRPr lang="en-US"/>
          </a:p>
        </p:txBody>
      </p:sp>
    </p:spTree>
    <p:extLst>
      <p:ext uri="{BB962C8B-B14F-4D97-AF65-F5344CB8AC3E}">
        <p14:creationId xmlns:p14="http://schemas.microsoft.com/office/powerpoint/2010/main" val="270278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89C334-BF79-1A41-B1AE-78F13056DCF5}" type="datetime1">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FE8E6-D3A0-F445-9316-E218338FDD1A}" type="datetime1">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124DC-59DE-214F-9C5B-94FEE2CDA6D8}" type="datetime1">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28A6D1-E9C0-C74D-82E2-1A6DD2BCEC81}" type="datetime1">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B7A739-C2A0-2945-A540-D527BC042C31}" type="datetime1">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2A553-5C94-9F42-919A-A5F7A615B6C1}" type="datetime1">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26A9BA-D045-184F-BFDE-6708402F2765}" type="datetime1">
              <a:rPr lang="en-US" smtClean="0"/>
              <a:t>4/2/25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89D55AD-8126-DF47-85BD-AAE0FDA965FB}" type="datetime1">
              <a:rPr lang="en-US" smtClean="0"/>
              <a:t>4/2/25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984B9-8021-1B4A-9A41-07E2D84D9FE2}" type="datetime1">
              <a:rPr lang="en-US" smtClean="0"/>
              <a:t>4/2/25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B3468B-E55D-FA44-A4BC-384EBE65D69E}" type="datetime1">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D7C6F8-87E3-8940-9493-4430F0B92D81}" type="datetime1">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705CD-DD54-F244-9F06-E4D3CD536C62}" type="datetime1">
              <a:rPr lang="en-US" smtClean="0"/>
              <a:t>4/2/25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balajisethu03/ai-healthcare/tree/main/assignment-6"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66FA0-D0A9-7945-9069-8B0E6F2F1672}"/>
              </a:ext>
            </a:extLst>
          </p:cNvPr>
          <p:cNvSpPr>
            <a:spLocks noGrp="1"/>
          </p:cNvSpPr>
          <p:nvPr>
            <p:ph idx="1"/>
          </p:nvPr>
        </p:nvSpPr>
        <p:spPr>
          <a:xfrm>
            <a:off x="387531" y="441960"/>
            <a:ext cx="8229600" cy="6072051"/>
          </a:xfrm>
        </p:spPr>
        <p:txBody>
          <a:bodyPr anchor="ctr"/>
          <a:lstStyle/>
          <a:p>
            <a:pPr marL="0" indent="0" algn="ctr">
              <a:buNone/>
            </a:pPr>
            <a:r>
              <a:rPr lang="en-US" b="0" i="0" dirty="0">
                <a:solidFill>
                  <a:srgbClr val="000000"/>
                </a:solidFill>
                <a:effectLst/>
                <a:latin typeface="Arial" panose="020B0604020202020204" pitchFamily="34" charset="0"/>
              </a:rPr>
              <a:t>MIMIC LLM assignment – HW6</a:t>
            </a:r>
          </a:p>
          <a:p>
            <a:pPr marL="0" indent="0" algn="ctr">
              <a:buNone/>
            </a:pPr>
            <a:br>
              <a:rPr lang="en-US" b="0" i="0" dirty="0">
                <a:solidFill>
                  <a:srgbClr val="000000"/>
                </a:solidFill>
                <a:effectLst/>
                <a:latin typeface="Lato" panose="020F0502020204030204" pitchFamily="34" charset="0"/>
              </a:rPr>
            </a:br>
            <a:r>
              <a:rPr lang="en-US" b="0" i="0" dirty="0">
                <a:solidFill>
                  <a:srgbClr val="000000"/>
                </a:solidFill>
                <a:effectLst/>
                <a:latin typeface="Arial" panose="020B0604020202020204" pitchFamily="34" charset="0"/>
              </a:rPr>
              <a:t>Balaji Sethuraman – AI in Healthcare</a:t>
            </a:r>
            <a:endParaRPr lang="en-US" b="0" i="0" dirty="0">
              <a:solidFill>
                <a:srgbClr val="000000"/>
              </a:solidFill>
              <a:effectLst/>
              <a:latin typeface="Lato" panose="020F0502020204030204" pitchFamily="34" charset="0"/>
            </a:endParaRPr>
          </a:p>
          <a:p>
            <a:pPr marL="0" indent="0">
              <a:buNone/>
            </a:pPr>
            <a:endParaRPr lang="en-US" dirty="0"/>
          </a:p>
          <a:p>
            <a:pPr marL="0" indent="0" algn="ctr">
              <a:buNone/>
            </a:pPr>
            <a:r>
              <a:rPr lang="en-US" dirty="0" err="1"/>
              <a:t>Github</a:t>
            </a:r>
            <a:r>
              <a:rPr lang="en-US" dirty="0"/>
              <a:t> location:</a:t>
            </a:r>
          </a:p>
          <a:p>
            <a:pPr marL="0" indent="0" algn="ctr">
              <a:buNone/>
            </a:pPr>
            <a:r>
              <a:rPr lang="en-US" dirty="0">
                <a:hlinkClick r:id="rId2"/>
              </a:rPr>
              <a:t>https://github.com/balajisethu03/ai-healthcare/tree/</a:t>
            </a:r>
            <a:r>
              <a:rPr lang="en-US">
                <a:hlinkClick r:id="rId2"/>
              </a:rPr>
              <a:t>main/assignment-6</a:t>
            </a:r>
            <a:br>
              <a:rPr lang="en-US" dirty="0"/>
            </a:br>
            <a:endParaRPr lang="en-US" dirty="0"/>
          </a:p>
        </p:txBody>
      </p:sp>
      <p:sp>
        <p:nvSpPr>
          <p:cNvPr id="2" name="Slide Number Placeholder 1">
            <a:extLst>
              <a:ext uri="{FF2B5EF4-FFF2-40B4-BE49-F238E27FC236}">
                <a16:creationId xmlns:a16="http://schemas.microsoft.com/office/drawing/2014/main" id="{928DD1DF-180B-482D-3DBA-1E2C2853C544}"/>
              </a:ext>
            </a:extLst>
          </p:cNvPr>
          <p:cNvSpPr>
            <a:spLocks noGrp="1"/>
          </p:cNvSpPr>
          <p:nvPr>
            <p:ph type="sldNum" sz="quarter" idx="12"/>
          </p:nvPr>
        </p:nvSpPr>
        <p:spPr/>
        <p:txBody>
          <a:bodyPr/>
          <a:lstStyle/>
          <a:p>
            <a:fld id="{C1FF6DA9-008F-8B48-92A6-B652298478BF}" type="slidenum">
              <a:rPr lang="en-US" smtClean="0"/>
              <a:t>1</a:t>
            </a:fld>
            <a:endParaRPr lang="en-US"/>
          </a:p>
        </p:txBody>
      </p:sp>
    </p:spTree>
    <p:extLst>
      <p:ext uri="{BB962C8B-B14F-4D97-AF65-F5344CB8AC3E}">
        <p14:creationId xmlns:p14="http://schemas.microsoft.com/office/powerpoint/2010/main" val="1971893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103E1-6A7B-EB40-436F-A922419F1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C3BCA-7608-B3DB-D2C3-9C83D2D6AEAD}"/>
              </a:ext>
            </a:extLst>
          </p:cNvPr>
          <p:cNvSpPr>
            <a:spLocks noGrp="1"/>
          </p:cNvSpPr>
          <p:nvPr>
            <p:ph type="title"/>
          </p:nvPr>
        </p:nvSpPr>
        <p:spPr>
          <a:xfrm>
            <a:off x="337931" y="105672"/>
            <a:ext cx="8229600" cy="457199"/>
          </a:xfrm>
        </p:spPr>
        <p:txBody>
          <a:bodyPr>
            <a:normAutofit/>
          </a:bodyPr>
          <a:lstStyle/>
          <a:p>
            <a:pPr algn="l"/>
            <a:r>
              <a:rPr lang="en-US" sz="2000" b="1" dirty="0"/>
              <a:t>Patient Data Embedding Pipeline</a:t>
            </a:r>
            <a:endParaRPr sz="2000" b="1" dirty="0"/>
          </a:p>
        </p:txBody>
      </p:sp>
      <p:sp>
        <p:nvSpPr>
          <p:cNvPr id="3" name="Content Placeholder 2">
            <a:extLst>
              <a:ext uri="{FF2B5EF4-FFF2-40B4-BE49-F238E27FC236}">
                <a16:creationId xmlns:a16="http://schemas.microsoft.com/office/drawing/2014/main" id="{B5716110-328A-EC83-77D3-A558DB97969D}"/>
              </a:ext>
            </a:extLst>
          </p:cNvPr>
          <p:cNvSpPr>
            <a:spLocks noGrp="1"/>
          </p:cNvSpPr>
          <p:nvPr>
            <p:ph idx="1"/>
          </p:nvPr>
        </p:nvSpPr>
        <p:spPr>
          <a:xfrm>
            <a:off x="337930" y="685802"/>
            <a:ext cx="3241293" cy="5758541"/>
          </a:xfrm>
          <a:ln>
            <a:solidFill>
              <a:schemeClr val="accent1"/>
            </a:solidFill>
          </a:ln>
        </p:spPr>
        <p:txBody>
          <a:bodyPr>
            <a:noAutofit/>
          </a:bodyPr>
          <a:lstStyle/>
          <a:p>
            <a:pPr marL="0" indent="0">
              <a:buNone/>
            </a:pPr>
            <a:r>
              <a:rPr lang="en-US" sz="1200" b="1" dirty="0"/>
              <a:t>Token-Aware Truncation:</a:t>
            </a:r>
          </a:p>
          <a:p>
            <a:pPr marL="0" indent="0">
              <a:buNone/>
            </a:pPr>
            <a:r>
              <a:rPr lang="en-US" sz="1200" dirty="0"/>
              <a:t>Uses </a:t>
            </a:r>
            <a:r>
              <a:rPr lang="en-US" sz="1200" dirty="0" err="1"/>
              <a:t>tiktoken</a:t>
            </a:r>
            <a:r>
              <a:rPr lang="en-US" sz="1200" dirty="0"/>
              <a:t> to enforce 8K token limit (GPT-4 context window)</a:t>
            </a:r>
          </a:p>
          <a:p>
            <a:pPr marL="0" indent="0">
              <a:buNone/>
            </a:pPr>
            <a:r>
              <a:rPr lang="en-US" sz="1200" dirty="0"/>
              <a:t>Preserves semantic meaning when truncating long records</a:t>
            </a:r>
          </a:p>
          <a:p>
            <a:pPr marL="0" indent="0">
              <a:buNone/>
            </a:pPr>
            <a:r>
              <a:rPr lang="en-US" sz="1200" b="1" dirty="0"/>
              <a:t>Embedding Generation:</a:t>
            </a:r>
          </a:p>
          <a:p>
            <a:pPr marL="0" indent="0">
              <a:buNone/>
            </a:pPr>
            <a:r>
              <a:rPr lang="en-US" sz="1200" dirty="0"/>
              <a:t>Converts patient conditions/medications into 1536-dim vectors using text-embedding-ada-002</a:t>
            </a:r>
          </a:p>
          <a:p>
            <a:pPr marL="0" indent="0">
              <a:buNone/>
            </a:pPr>
            <a:r>
              <a:rPr lang="en-US" sz="1200" dirty="0"/>
              <a:t>Handles API errors gracefully with zero-vector fallback</a:t>
            </a:r>
          </a:p>
          <a:p>
            <a:pPr marL="0" indent="0">
              <a:buNone/>
            </a:pPr>
            <a:r>
              <a:rPr lang="en-US" sz="1200" b="1" dirty="0"/>
              <a:t>Batch Processing:</a:t>
            </a:r>
          </a:p>
          <a:p>
            <a:pPr marL="0" indent="0">
              <a:buNone/>
            </a:pPr>
            <a:r>
              <a:rPr lang="en-US" sz="1200" dirty="0"/>
              <a:t>Limits to 500 patients (cost/rate-limit control)</a:t>
            </a:r>
          </a:p>
          <a:p>
            <a:pPr marL="0" indent="0">
              <a:buNone/>
            </a:pPr>
            <a:r>
              <a:rPr lang="en-US" sz="1200" dirty="0"/>
              <a:t>Progress tracking via </a:t>
            </a:r>
            <a:r>
              <a:rPr lang="en-US" sz="1200" dirty="0" err="1"/>
              <a:t>tqdm</a:t>
            </a:r>
            <a:endParaRPr lang="en-US" sz="1200" dirty="0"/>
          </a:p>
          <a:p>
            <a:pPr marL="0" indent="0">
              <a:buNone/>
            </a:pPr>
            <a:r>
              <a:rPr lang="en-US" sz="1200" b="1" dirty="0"/>
              <a:t>Key Features:</a:t>
            </a:r>
          </a:p>
          <a:p>
            <a:pPr marL="0" indent="0">
              <a:buNone/>
            </a:pPr>
            <a:r>
              <a:rPr lang="en-US" sz="1200" dirty="0"/>
              <a:t>Clinical Text Optimization: Joins conditions/meds with medical context</a:t>
            </a:r>
          </a:p>
          <a:p>
            <a:pPr marL="0" indent="0">
              <a:buNone/>
            </a:pPr>
            <a:r>
              <a:rPr lang="en-US" sz="1200" dirty="0"/>
              <a:t>Fault Tolerance: Sleeps between API calls (0.1s) to avoid rate limits</a:t>
            </a:r>
          </a:p>
          <a:p>
            <a:pPr marL="0" indent="0">
              <a:buNone/>
            </a:pPr>
            <a:r>
              <a:rPr lang="en-US" sz="1200" dirty="0"/>
              <a:t>Dimensionality Control: Outputs standardized 1536-dim </a:t>
            </a:r>
            <a:r>
              <a:rPr lang="en-US" sz="1200" dirty="0" err="1"/>
              <a:t>numpy</a:t>
            </a:r>
            <a:r>
              <a:rPr lang="en-US" sz="1200" dirty="0"/>
              <a:t> array</a:t>
            </a:r>
          </a:p>
          <a:p>
            <a:pPr marL="0" indent="0">
              <a:buNone/>
            </a:pPr>
            <a:r>
              <a:rPr lang="en-US" sz="1200" b="1" dirty="0"/>
              <a:t>Focus:</a:t>
            </a:r>
          </a:p>
          <a:p>
            <a:pPr marL="0" indent="0">
              <a:buNone/>
            </a:pPr>
            <a:r>
              <a:rPr lang="en-US" sz="1200" dirty="0"/>
              <a:t>Enables ML models to process unstructured EHR data</a:t>
            </a:r>
          </a:p>
          <a:p>
            <a:pPr marL="0" indent="0">
              <a:buNone/>
            </a:pPr>
            <a:r>
              <a:rPr lang="en-US" sz="1200" dirty="0"/>
              <a:t>Maintains clinical context while respecting token limits</a:t>
            </a:r>
          </a:p>
          <a:p>
            <a:pPr marL="0" indent="0">
              <a:buNone/>
            </a:pPr>
            <a:r>
              <a:rPr lang="en-US" sz="1200" dirty="0"/>
              <a:t>Provides reproducible feature engineering for research</a:t>
            </a:r>
          </a:p>
          <a:p>
            <a:pPr marL="0" indent="0">
              <a:buNone/>
            </a:pPr>
            <a:r>
              <a:rPr lang="en-US" sz="1200" dirty="0"/>
              <a:t> </a:t>
            </a:r>
          </a:p>
        </p:txBody>
      </p:sp>
      <p:sp>
        <p:nvSpPr>
          <p:cNvPr id="6" name="Slide Number Placeholder 5">
            <a:extLst>
              <a:ext uri="{FF2B5EF4-FFF2-40B4-BE49-F238E27FC236}">
                <a16:creationId xmlns:a16="http://schemas.microsoft.com/office/drawing/2014/main" id="{CFE20C20-1303-4DCB-F384-3C14F21DFAA9}"/>
              </a:ext>
            </a:extLst>
          </p:cNvPr>
          <p:cNvSpPr>
            <a:spLocks noGrp="1"/>
          </p:cNvSpPr>
          <p:nvPr>
            <p:ph type="sldNum" sz="quarter" idx="12"/>
          </p:nvPr>
        </p:nvSpPr>
        <p:spPr/>
        <p:txBody>
          <a:bodyPr/>
          <a:lstStyle/>
          <a:p>
            <a:fld id="{C1FF6DA9-008F-8B48-92A6-B652298478BF}" type="slidenum">
              <a:rPr lang="en-US" smtClean="0"/>
              <a:t>10</a:t>
            </a:fld>
            <a:endParaRPr lang="en-US"/>
          </a:p>
        </p:txBody>
      </p:sp>
      <p:pic>
        <p:nvPicPr>
          <p:cNvPr id="5" name="Picture 4" descr="A computer screen shot of text&#10;&#10;AI-generated content may be incorrect.">
            <a:extLst>
              <a:ext uri="{FF2B5EF4-FFF2-40B4-BE49-F238E27FC236}">
                <a16:creationId xmlns:a16="http://schemas.microsoft.com/office/drawing/2014/main" id="{BBA4CD07-8C0E-E067-CF35-21C9672BE28D}"/>
              </a:ext>
            </a:extLst>
          </p:cNvPr>
          <p:cNvPicPr>
            <a:picLocks noChangeAspect="1"/>
          </p:cNvPicPr>
          <p:nvPr/>
        </p:nvPicPr>
        <p:blipFill>
          <a:blip r:embed="rId2"/>
          <a:stretch>
            <a:fillRect/>
          </a:stretch>
        </p:blipFill>
        <p:spPr>
          <a:xfrm>
            <a:off x="4070405" y="528042"/>
            <a:ext cx="4965589" cy="5242958"/>
          </a:xfrm>
          <a:prstGeom prst="rect">
            <a:avLst/>
          </a:prstGeom>
        </p:spPr>
      </p:pic>
      <p:pic>
        <p:nvPicPr>
          <p:cNvPr id="9" name="Picture 8" descr="A screen shot of a computer code&#10;&#10;AI-generated content may be incorrect.">
            <a:extLst>
              <a:ext uri="{FF2B5EF4-FFF2-40B4-BE49-F238E27FC236}">
                <a16:creationId xmlns:a16="http://schemas.microsoft.com/office/drawing/2014/main" id="{AAA82523-A6E9-1F35-9A17-55C937083EC9}"/>
              </a:ext>
            </a:extLst>
          </p:cNvPr>
          <p:cNvPicPr>
            <a:picLocks noChangeAspect="1"/>
          </p:cNvPicPr>
          <p:nvPr/>
        </p:nvPicPr>
        <p:blipFill>
          <a:blip r:embed="rId3"/>
          <a:stretch>
            <a:fillRect/>
          </a:stretch>
        </p:blipFill>
        <p:spPr>
          <a:xfrm>
            <a:off x="4070405" y="5944511"/>
            <a:ext cx="3060700" cy="603250"/>
          </a:xfrm>
          <a:prstGeom prst="rect">
            <a:avLst/>
          </a:prstGeom>
        </p:spPr>
      </p:pic>
    </p:spTree>
    <p:extLst>
      <p:ext uri="{BB962C8B-B14F-4D97-AF65-F5344CB8AC3E}">
        <p14:creationId xmlns:p14="http://schemas.microsoft.com/office/powerpoint/2010/main" val="247988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3F5BE-321E-4E4E-9FC3-3ACCA8F02F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3A1CD4-031C-8A79-9C3B-A86E28AB263F}"/>
              </a:ext>
            </a:extLst>
          </p:cNvPr>
          <p:cNvSpPr>
            <a:spLocks noGrp="1"/>
          </p:cNvSpPr>
          <p:nvPr>
            <p:ph type="title"/>
          </p:nvPr>
        </p:nvSpPr>
        <p:spPr>
          <a:xfrm>
            <a:off x="337931" y="105672"/>
            <a:ext cx="8229600" cy="457199"/>
          </a:xfrm>
        </p:spPr>
        <p:txBody>
          <a:bodyPr>
            <a:normAutofit/>
          </a:bodyPr>
          <a:lstStyle/>
          <a:p>
            <a:pPr algn="l"/>
            <a:r>
              <a:rPr lang="en-US" sz="2000" b="1" dirty="0"/>
              <a:t>Logistic Regression Model Training &amp; Evaluation</a:t>
            </a:r>
            <a:endParaRPr sz="2000" b="1" dirty="0"/>
          </a:p>
        </p:txBody>
      </p:sp>
      <p:sp>
        <p:nvSpPr>
          <p:cNvPr id="3" name="Content Placeholder 2">
            <a:extLst>
              <a:ext uri="{FF2B5EF4-FFF2-40B4-BE49-F238E27FC236}">
                <a16:creationId xmlns:a16="http://schemas.microsoft.com/office/drawing/2014/main" id="{AB5DF4CB-53AA-3289-DB39-2F45C011AE4B}"/>
              </a:ext>
            </a:extLst>
          </p:cNvPr>
          <p:cNvSpPr>
            <a:spLocks noGrp="1"/>
          </p:cNvSpPr>
          <p:nvPr>
            <p:ph idx="1"/>
          </p:nvPr>
        </p:nvSpPr>
        <p:spPr>
          <a:xfrm>
            <a:off x="337930" y="685802"/>
            <a:ext cx="3241293" cy="5758541"/>
          </a:xfrm>
          <a:ln>
            <a:solidFill>
              <a:schemeClr val="accent1"/>
            </a:solidFill>
          </a:ln>
        </p:spPr>
        <p:txBody>
          <a:bodyPr>
            <a:noAutofit/>
          </a:bodyPr>
          <a:lstStyle/>
          <a:p>
            <a:pPr marL="0" indent="0">
              <a:buNone/>
            </a:pPr>
            <a:r>
              <a:rPr lang="en-US" sz="1200" b="1" dirty="0"/>
              <a:t>Standardized Model Training:</a:t>
            </a:r>
          </a:p>
          <a:p>
            <a:pPr marL="0" indent="0">
              <a:buNone/>
            </a:pPr>
            <a:r>
              <a:rPr lang="en-US" sz="1200" dirty="0"/>
              <a:t>Trains logistic regression on patient embeddings with balanced class weights</a:t>
            </a:r>
          </a:p>
          <a:p>
            <a:pPr marL="0" indent="0">
              <a:buNone/>
            </a:pPr>
            <a:r>
              <a:rPr lang="en-US" sz="1200" dirty="0"/>
              <a:t>Enforces consistent sample sizes (500 patients) for reproducibility</a:t>
            </a:r>
          </a:p>
          <a:p>
            <a:pPr marL="0" indent="0">
              <a:buNone/>
            </a:pPr>
            <a:endParaRPr lang="en-US" sz="1200" dirty="0"/>
          </a:p>
          <a:p>
            <a:pPr marL="0" indent="0">
              <a:buNone/>
            </a:pPr>
            <a:r>
              <a:rPr lang="en-US" sz="1200" b="1" dirty="0"/>
              <a:t>Comprehensive Evaluation:</a:t>
            </a:r>
          </a:p>
          <a:p>
            <a:pPr marL="0" indent="0">
              <a:buNone/>
            </a:pPr>
            <a:r>
              <a:rPr lang="en-US" sz="1200" dirty="0"/>
              <a:t>Calculates AUROC (discrimination) and AUPRC (imbalanced data performance)</a:t>
            </a:r>
          </a:p>
          <a:p>
            <a:pPr marL="0" indent="0">
              <a:buNone/>
            </a:pPr>
            <a:r>
              <a:rPr lang="en-US" sz="1200" dirty="0"/>
              <a:t>Generates classification reports and confusion matrices</a:t>
            </a:r>
          </a:p>
          <a:p>
            <a:pPr marL="0" indent="0">
              <a:buNone/>
            </a:pPr>
            <a:endParaRPr lang="en-US" sz="1200" dirty="0"/>
          </a:p>
          <a:p>
            <a:pPr marL="0" indent="0">
              <a:buNone/>
            </a:pPr>
            <a:r>
              <a:rPr lang="en-US" sz="1200" b="1" dirty="0"/>
              <a:t>Key Features:</a:t>
            </a:r>
          </a:p>
          <a:p>
            <a:pPr marL="0" indent="0">
              <a:buNone/>
            </a:pPr>
            <a:r>
              <a:rPr lang="en-US" sz="1200" dirty="0"/>
              <a:t>Clinical Focus: </a:t>
            </a:r>
            <a:r>
              <a:rPr lang="en-US" sz="1200" dirty="0" err="1"/>
              <a:t>class_weight</a:t>
            </a:r>
            <a:r>
              <a:rPr lang="en-US" sz="1200" dirty="0"/>
              <a:t>='balanced' addresses Long COVID prevalence imbalance</a:t>
            </a:r>
          </a:p>
          <a:p>
            <a:pPr marL="0" indent="0">
              <a:buNone/>
            </a:pPr>
            <a:r>
              <a:rPr lang="en-US" sz="1200" dirty="0"/>
              <a:t>Interpretable Outputs: Returns probabilities alongside binary predictions</a:t>
            </a:r>
          </a:p>
          <a:p>
            <a:pPr marL="0" indent="0">
              <a:buNone/>
            </a:pPr>
            <a:endParaRPr lang="en-US" sz="1200" dirty="0"/>
          </a:p>
          <a:p>
            <a:pPr marL="0" indent="0">
              <a:buNone/>
            </a:pPr>
            <a:r>
              <a:rPr lang="en-US" sz="1200" b="1" dirty="0"/>
              <a:t>Focus:</a:t>
            </a:r>
          </a:p>
          <a:p>
            <a:pPr marL="0" indent="0">
              <a:buNone/>
            </a:pPr>
            <a:r>
              <a:rPr lang="en-US" sz="1200" dirty="0"/>
              <a:t>Provides baseline performance metrics for LLM comparison</a:t>
            </a:r>
          </a:p>
          <a:p>
            <a:pPr marL="0" indent="0">
              <a:buNone/>
            </a:pPr>
            <a:r>
              <a:rPr lang="en-US" sz="1200" dirty="0"/>
              <a:t>Demonstrates how embeddings enable traditional ML on EHR data</a:t>
            </a:r>
          </a:p>
          <a:p>
            <a:pPr marL="0" indent="0">
              <a:buNone/>
            </a:pPr>
            <a:r>
              <a:rPr lang="en-US" sz="1200" dirty="0"/>
              <a:t>Supports clinical decision thresholds via probability outputs </a:t>
            </a:r>
          </a:p>
        </p:txBody>
      </p:sp>
      <p:sp>
        <p:nvSpPr>
          <p:cNvPr id="6" name="Slide Number Placeholder 5">
            <a:extLst>
              <a:ext uri="{FF2B5EF4-FFF2-40B4-BE49-F238E27FC236}">
                <a16:creationId xmlns:a16="http://schemas.microsoft.com/office/drawing/2014/main" id="{0FDA1D03-FF2B-B5A6-CD94-849CBAE9682E}"/>
              </a:ext>
            </a:extLst>
          </p:cNvPr>
          <p:cNvSpPr>
            <a:spLocks noGrp="1"/>
          </p:cNvSpPr>
          <p:nvPr>
            <p:ph type="sldNum" sz="quarter" idx="12"/>
          </p:nvPr>
        </p:nvSpPr>
        <p:spPr/>
        <p:txBody>
          <a:bodyPr/>
          <a:lstStyle/>
          <a:p>
            <a:fld id="{C1FF6DA9-008F-8B48-92A6-B652298478BF}" type="slidenum">
              <a:rPr lang="en-US" smtClean="0"/>
              <a:t>11</a:t>
            </a:fld>
            <a:endParaRPr lang="en-US"/>
          </a:p>
        </p:txBody>
      </p:sp>
      <p:pic>
        <p:nvPicPr>
          <p:cNvPr id="7" name="Picture 6" descr="A screen shot of a computer program&#10;&#10;AI-generated content may be incorrect.">
            <a:extLst>
              <a:ext uri="{FF2B5EF4-FFF2-40B4-BE49-F238E27FC236}">
                <a16:creationId xmlns:a16="http://schemas.microsoft.com/office/drawing/2014/main" id="{8F806B9E-3EF7-BD3F-DB8D-0789EBDCFD94}"/>
              </a:ext>
            </a:extLst>
          </p:cNvPr>
          <p:cNvPicPr>
            <a:picLocks noChangeAspect="1"/>
          </p:cNvPicPr>
          <p:nvPr/>
        </p:nvPicPr>
        <p:blipFill>
          <a:blip r:embed="rId2"/>
          <a:stretch>
            <a:fillRect/>
          </a:stretch>
        </p:blipFill>
        <p:spPr>
          <a:xfrm>
            <a:off x="3838301" y="685802"/>
            <a:ext cx="3857899" cy="2666999"/>
          </a:xfrm>
          <a:prstGeom prst="rect">
            <a:avLst/>
          </a:prstGeom>
        </p:spPr>
      </p:pic>
      <p:pic>
        <p:nvPicPr>
          <p:cNvPr id="10" name="Picture 9" descr="A screen shot of a computer program&#10;&#10;AI-generated content may be incorrect.">
            <a:extLst>
              <a:ext uri="{FF2B5EF4-FFF2-40B4-BE49-F238E27FC236}">
                <a16:creationId xmlns:a16="http://schemas.microsoft.com/office/drawing/2014/main" id="{5DA53928-A1FB-C8F7-9BD6-840C02B8C72B}"/>
              </a:ext>
            </a:extLst>
          </p:cNvPr>
          <p:cNvPicPr>
            <a:picLocks noChangeAspect="1"/>
          </p:cNvPicPr>
          <p:nvPr/>
        </p:nvPicPr>
        <p:blipFill>
          <a:blip r:embed="rId3"/>
          <a:stretch>
            <a:fillRect/>
          </a:stretch>
        </p:blipFill>
        <p:spPr>
          <a:xfrm>
            <a:off x="3838301" y="3475732"/>
            <a:ext cx="3857899" cy="1845205"/>
          </a:xfrm>
          <a:prstGeom prst="rect">
            <a:avLst/>
          </a:prstGeom>
        </p:spPr>
      </p:pic>
      <p:pic>
        <p:nvPicPr>
          <p:cNvPr id="12" name="Picture 11">
            <a:extLst>
              <a:ext uri="{FF2B5EF4-FFF2-40B4-BE49-F238E27FC236}">
                <a16:creationId xmlns:a16="http://schemas.microsoft.com/office/drawing/2014/main" id="{524C929C-24E6-D086-A8E9-B1C32514DAE7}"/>
              </a:ext>
            </a:extLst>
          </p:cNvPr>
          <p:cNvPicPr>
            <a:picLocks noChangeAspect="1"/>
          </p:cNvPicPr>
          <p:nvPr/>
        </p:nvPicPr>
        <p:blipFill>
          <a:blip r:embed="rId4"/>
          <a:stretch>
            <a:fillRect/>
          </a:stretch>
        </p:blipFill>
        <p:spPr>
          <a:xfrm>
            <a:off x="3838301" y="5598795"/>
            <a:ext cx="4547212" cy="539750"/>
          </a:xfrm>
          <a:prstGeom prst="rect">
            <a:avLst/>
          </a:prstGeom>
        </p:spPr>
      </p:pic>
    </p:spTree>
    <p:extLst>
      <p:ext uri="{BB962C8B-B14F-4D97-AF65-F5344CB8AC3E}">
        <p14:creationId xmlns:p14="http://schemas.microsoft.com/office/powerpoint/2010/main" val="3047282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07773-4424-2134-3F1A-3F06E2BF77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DCCF50-D574-4BBB-DB1C-9E0CA49C01A7}"/>
              </a:ext>
            </a:extLst>
          </p:cNvPr>
          <p:cNvSpPr>
            <a:spLocks noGrp="1"/>
          </p:cNvSpPr>
          <p:nvPr>
            <p:ph type="title"/>
          </p:nvPr>
        </p:nvSpPr>
        <p:spPr>
          <a:xfrm>
            <a:off x="337931" y="105672"/>
            <a:ext cx="8229600" cy="457199"/>
          </a:xfrm>
        </p:spPr>
        <p:txBody>
          <a:bodyPr>
            <a:normAutofit/>
          </a:bodyPr>
          <a:lstStyle/>
          <a:p>
            <a:pPr algn="l"/>
            <a:r>
              <a:rPr lang="en-US" sz="2000" b="1" dirty="0"/>
              <a:t>Comparative Evaluation Framework</a:t>
            </a:r>
            <a:endParaRPr sz="2000" b="1" dirty="0"/>
          </a:p>
        </p:txBody>
      </p:sp>
      <p:sp>
        <p:nvSpPr>
          <p:cNvPr id="3" name="Content Placeholder 2">
            <a:extLst>
              <a:ext uri="{FF2B5EF4-FFF2-40B4-BE49-F238E27FC236}">
                <a16:creationId xmlns:a16="http://schemas.microsoft.com/office/drawing/2014/main" id="{9AED8E97-4C49-85BE-91AE-17206DA16C21}"/>
              </a:ext>
            </a:extLst>
          </p:cNvPr>
          <p:cNvSpPr>
            <a:spLocks noGrp="1"/>
          </p:cNvSpPr>
          <p:nvPr>
            <p:ph idx="1"/>
          </p:nvPr>
        </p:nvSpPr>
        <p:spPr>
          <a:xfrm>
            <a:off x="337930" y="685802"/>
            <a:ext cx="3241293" cy="5758541"/>
          </a:xfrm>
          <a:ln>
            <a:solidFill>
              <a:schemeClr val="accent1"/>
            </a:solidFill>
          </a:ln>
        </p:spPr>
        <p:txBody>
          <a:bodyPr>
            <a:noAutofit/>
          </a:bodyPr>
          <a:lstStyle/>
          <a:p>
            <a:pPr marL="0" indent="0">
              <a:buNone/>
            </a:pPr>
            <a:r>
              <a:rPr lang="en-US" sz="1200" b="1" dirty="0"/>
              <a:t>Code Purpose:</a:t>
            </a:r>
          </a:p>
          <a:p>
            <a:pPr marL="0" indent="0">
              <a:buNone/>
            </a:pPr>
            <a:r>
              <a:rPr lang="en-US" sz="1200" dirty="0"/>
              <a:t>Benchmarks 4 LLM methods (Zero-Shot, Few-Shot, Chain-of-Thought, Tree-of-Thought) against ML baseline</a:t>
            </a:r>
          </a:p>
          <a:p>
            <a:pPr marL="0" indent="0">
              <a:buNone/>
            </a:pPr>
            <a:r>
              <a:rPr lang="en-US" sz="1200" dirty="0"/>
              <a:t>Controls costs by evaluating on 15 test patients (comment shows scalability to 50)</a:t>
            </a:r>
          </a:p>
          <a:p>
            <a:pPr marL="0" indent="0">
              <a:buNone/>
            </a:pPr>
            <a:r>
              <a:rPr lang="en-US" sz="1200" dirty="0"/>
              <a:t>Standardizes metrics: AUROC, AUPRC, confusion matrices for apples-to-apples comparison</a:t>
            </a:r>
          </a:p>
          <a:p>
            <a:pPr marL="0" indent="0">
              <a:buNone/>
            </a:pPr>
            <a:endParaRPr lang="en-US" sz="1200" dirty="0"/>
          </a:p>
          <a:p>
            <a:pPr marL="0" indent="0">
              <a:buNone/>
            </a:pPr>
            <a:r>
              <a:rPr lang="en-US" sz="1200" b="1" dirty="0"/>
              <a:t>Key Features:</a:t>
            </a:r>
          </a:p>
          <a:p>
            <a:pPr marL="0" indent="0">
              <a:buNone/>
            </a:pPr>
            <a:r>
              <a:rPr lang="en-US" sz="1200" dirty="0"/>
              <a:t>Unified Results Dictionary: Enables side-by-side performance analysis</a:t>
            </a:r>
          </a:p>
          <a:p>
            <a:pPr marL="0" indent="0">
              <a:buNone/>
            </a:pPr>
            <a:r>
              <a:rPr lang="en-US" sz="1200" dirty="0"/>
              <a:t>Cost-Aware Design: Small test subset balances insight generation with API budget</a:t>
            </a:r>
          </a:p>
          <a:p>
            <a:pPr marL="0" indent="0">
              <a:buNone/>
            </a:pPr>
            <a:r>
              <a:rPr lang="en-US" sz="1200" dirty="0"/>
              <a:t>Hybrid Evaluation: Combines LLM and traditional ML metrics in single structure</a:t>
            </a:r>
          </a:p>
          <a:p>
            <a:pPr marL="0" indent="0">
              <a:buNone/>
            </a:pPr>
            <a:endParaRPr lang="en-US" sz="1200" dirty="0"/>
          </a:p>
          <a:p>
            <a:pPr marL="0" indent="0">
              <a:buNone/>
            </a:pPr>
            <a:r>
              <a:rPr lang="en-US" sz="1200" b="1" dirty="0"/>
              <a:t>Focus:</a:t>
            </a:r>
          </a:p>
          <a:p>
            <a:pPr marL="0" indent="0">
              <a:buNone/>
            </a:pPr>
            <a:r>
              <a:rPr lang="en-US" sz="1200" dirty="0"/>
              <a:t>Identifies optimal reasoning method for Long COVID prediction</a:t>
            </a:r>
          </a:p>
          <a:p>
            <a:pPr marL="0" indent="0">
              <a:buNone/>
            </a:pPr>
            <a:r>
              <a:rPr lang="en-US" sz="1200" dirty="0"/>
              <a:t>Provides deployment-ready performance data</a:t>
            </a:r>
          </a:p>
          <a:p>
            <a:pPr marL="0" indent="0">
              <a:buNone/>
            </a:pPr>
            <a:r>
              <a:rPr lang="en-US" sz="1200" dirty="0"/>
              <a:t>Reveals tradeoffs between accuracy and computational cost</a:t>
            </a:r>
          </a:p>
        </p:txBody>
      </p:sp>
      <p:sp>
        <p:nvSpPr>
          <p:cNvPr id="6" name="Slide Number Placeholder 5">
            <a:extLst>
              <a:ext uri="{FF2B5EF4-FFF2-40B4-BE49-F238E27FC236}">
                <a16:creationId xmlns:a16="http://schemas.microsoft.com/office/drawing/2014/main" id="{428AD8E9-E85B-531B-77B7-5533B19F179D}"/>
              </a:ext>
            </a:extLst>
          </p:cNvPr>
          <p:cNvSpPr>
            <a:spLocks noGrp="1"/>
          </p:cNvSpPr>
          <p:nvPr>
            <p:ph type="sldNum" sz="quarter" idx="12"/>
          </p:nvPr>
        </p:nvSpPr>
        <p:spPr/>
        <p:txBody>
          <a:bodyPr/>
          <a:lstStyle/>
          <a:p>
            <a:fld id="{C1FF6DA9-008F-8B48-92A6-B652298478BF}" type="slidenum">
              <a:rPr lang="en-US" smtClean="0"/>
              <a:t>12</a:t>
            </a:fld>
            <a:endParaRPr lang="en-US"/>
          </a:p>
        </p:txBody>
      </p:sp>
      <p:pic>
        <p:nvPicPr>
          <p:cNvPr id="9" name="Picture 8" descr="A computer screen shot of text&#10;&#10;AI-generated content may be incorrect.">
            <a:extLst>
              <a:ext uri="{FF2B5EF4-FFF2-40B4-BE49-F238E27FC236}">
                <a16:creationId xmlns:a16="http://schemas.microsoft.com/office/drawing/2014/main" id="{524AE518-AFF0-60B8-D6FA-A9DE2E29BD09}"/>
              </a:ext>
            </a:extLst>
          </p:cNvPr>
          <p:cNvPicPr>
            <a:picLocks noChangeAspect="1"/>
          </p:cNvPicPr>
          <p:nvPr/>
        </p:nvPicPr>
        <p:blipFill>
          <a:blip r:embed="rId2"/>
          <a:stretch>
            <a:fillRect/>
          </a:stretch>
        </p:blipFill>
        <p:spPr>
          <a:xfrm>
            <a:off x="3746547" y="1796868"/>
            <a:ext cx="5170668" cy="2714171"/>
          </a:xfrm>
          <a:prstGeom prst="rect">
            <a:avLst/>
          </a:prstGeom>
        </p:spPr>
      </p:pic>
    </p:spTree>
    <p:extLst>
      <p:ext uri="{BB962C8B-B14F-4D97-AF65-F5344CB8AC3E}">
        <p14:creationId xmlns:p14="http://schemas.microsoft.com/office/powerpoint/2010/main" val="4041244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FE5C9-A03C-1A36-662A-2B3A02DB0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32098E-56AC-8FD4-8044-B5ED0CACB9C4}"/>
              </a:ext>
            </a:extLst>
          </p:cNvPr>
          <p:cNvSpPr>
            <a:spLocks noGrp="1"/>
          </p:cNvSpPr>
          <p:nvPr>
            <p:ph type="title"/>
          </p:nvPr>
        </p:nvSpPr>
        <p:spPr>
          <a:xfrm>
            <a:off x="337931" y="105672"/>
            <a:ext cx="8229600" cy="457199"/>
          </a:xfrm>
        </p:spPr>
        <p:txBody>
          <a:bodyPr>
            <a:normAutofit/>
          </a:bodyPr>
          <a:lstStyle/>
          <a:p>
            <a:pPr algn="l"/>
            <a:r>
              <a:rPr lang="en-US" sz="2000" b="1" dirty="0"/>
              <a:t>Results Visualization</a:t>
            </a:r>
            <a:endParaRPr sz="2000" b="1" dirty="0"/>
          </a:p>
        </p:txBody>
      </p:sp>
      <p:sp>
        <p:nvSpPr>
          <p:cNvPr id="3" name="Content Placeholder 2">
            <a:extLst>
              <a:ext uri="{FF2B5EF4-FFF2-40B4-BE49-F238E27FC236}">
                <a16:creationId xmlns:a16="http://schemas.microsoft.com/office/drawing/2014/main" id="{DB636A51-2A39-424E-B9DD-73E31B725B80}"/>
              </a:ext>
            </a:extLst>
          </p:cNvPr>
          <p:cNvSpPr>
            <a:spLocks noGrp="1"/>
          </p:cNvSpPr>
          <p:nvPr>
            <p:ph idx="1"/>
          </p:nvPr>
        </p:nvSpPr>
        <p:spPr>
          <a:xfrm>
            <a:off x="337930" y="685802"/>
            <a:ext cx="3241293" cy="5758541"/>
          </a:xfrm>
          <a:ln>
            <a:solidFill>
              <a:schemeClr val="accent1"/>
            </a:solidFill>
          </a:ln>
        </p:spPr>
        <p:txBody>
          <a:bodyPr>
            <a:noAutofit/>
          </a:bodyPr>
          <a:lstStyle/>
          <a:p>
            <a:pPr marL="0" indent="0">
              <a:buNone/>
            </a:pPr>
            <a:r>
              <a:rPr lang="en-US" sz="1200" b="1" dirty="0"/>
              <a:t>Performance Benchmarking:</a:t>
            </a:r>
          </a:p>
          <a:p>
            <a:pPr marL="0" indent="0">
              <a:buNone/>
            </a:pPr>
            <a:r>
              <a:rPr lang="en-US" sz="1200" dirty="0"/>
              <a:t>Creates comparative bar plots of AUROC/AUPRC across all methods (LLMs + ML)</a:t>
            </a:r>
          </a:p>
          <a:p>
            <a:pPr marL="0" indent="0">
              <a:buNone/>
            </a:pPr>
            <a:r>
              <a:rPr lang="en-US" sz="1200" dirty="0"/>
              <a:t>Standardizes y-axis (0-1 range) for quick visual assessment</a:t>
            </a:r>
          </a:p>
          <a:p>
            <a:pPr marL="0" indent="0">
              <a:buNone/>
            </a:pPr>
            <a:endParaRPr lang="en-US" sz="1200" dirty="0"/>
          </a:p>
          <a:p>
            <a:pPr marL="0" indent="0">
              <a:buNone/>
            </a:pPr>
            <a:r>
              <a:rPr lang="en-US" sz="1200" b="1" dirty="0"/>
              <a:t>Clinical Interpretability:</a:t>
            </a:r>
          </a:p>
          <a:p>
            <a:pPr marL="0" indent="0">
              <a:buNone/>
            </a:pPr>
            <a:r>
              <a:rPr lang="en-US" sz="1200" dirty="0"/>
              <a:t>Generates annotated confusion matrices for each method</a:t>
            </a:r>
          </a:p>
          <a:p>
            <a:pPr marL="0" indent="0">
              <a:buNone/>
            </a:pPr>
            <a:r>
              <a:rPr lang="en-US" sz="1200" dirty="0"/>
              <a:t>Uses consistent labeling (True/Pred Low/High) across all matrices</a:t>
            </a:r>
          </a:p>
          <a:p>
            <a:pPr marL="0" indent="0">
              <a:buNone/>
            </a:pPr>
            <a:endParaRPr lang="en-US" sz="1200" dirty="0"/>
          </a:p>
          <a:p>
            <a:pPr marL="0" indent="0">
              <a:buNone/>
            </a:pPr>
            <a:r>
              <a:rPr lang="en-US" sz="1200" b="1" dirty="0"/>
              <a:t>Key Features:</a:t>
            </a:r>
          </a:p>
          <a:p>
            <a:pPr marL="0" indent="0">
              <a:buNone/>
            </a:pPr>
            <a:r>
              <a:rPr lang="en-US" sz="1200" dirty="0"/>
              <a:t>Dual Visualization: Combines metric trends + confusion details</a:t>
            </a:r>
          </a:p>
          <a:p>
            <a:pPr marL="0" indent="0">
              <a:buNone/>
            </a:pPr>
            <a:r>
              <a:rPr lang="en-US" sz="1200" dirty="0"/>
              <a:t>Method-Agnostic: Handles any evaluation dictionary structure</a:t>
            </a:r>
          </a:p>
          <a:p>
            <a:pPr marL="0" indent="0">
              <a:buNone/>
            </a:pPr>
            <a:r>
              <a:rPr lang="en-US" sz="1200" dirty="0"/>
              <a:t>Clinical Labeling: Uses "Low/High Risk" terminology</a:t>
            </a:r>
          </a:p>
          <a:p>
            <a:pPr marL="0" indent="0">
              <a:buNone/>
            </a:pPr>
            <a:endParaRPr lang="en-US" sz="1200" dirty="0"/>
          </a:p>
          <a:p>
            <a:pPr marL="0" indent="0">
              <a:buNone/>
            </a:pPr>
            <a:r>
              <a:rPr lang="en-US" sz="1200" b="1" dirty="0"/>
              <a:t>Focus:</a:t>
            </a:r>
          </a:p>
          <a:p>
            <a:pPr marL="0" indent="0">
              <a:buNone/>
            </a:pPr>
            <a:r>
              <a:rPr lang="en-US" sz="1200" dirty="0"/>
              <a:t>Enables at-a-glance method comparison for stakeholders</a:t>
            </a:r>
          </a:p>
          <a:p>
            <a:pPr marL="0" indent="0">
              <a:buNone/>
            </a:pPr>
            <a:r>
              <a:rPr lang="en-US" sz="1200" dirty="0"/>
              <a:t>Reveals precision/recall tradeoffs via confusion matrices</a:t>
            </a:r>
          </a:p>
          <a:p>
            <a:pPr marL="0" indent="0">
              <a:buNone/>
            </a:pPr>
            <a:r>
              <a:rPr lang="en-US" sz="1200" dirty="0"/>
              <a:t>Supports evidence-based method selection</a:t>
            </a:r>
          </a:p>
        </p:txBody>
      </p:sp>
      <p:sp>
        <p:nvSpPr>
          <p:cNvPr id="6" name="Slide Number Placeholder 5">
            <a:extLst>
              <a:ext uri="{FF2B5EF4-FFF2-40B4-BE49-F238E27FC236}">
                <a16:creationId xmlns:a16="http://schemas.microsoft.com/office/drawing/2014/main" id="{875B185E-EE0D-6D2D-EDD4-71344257B887}"/>
              </a:ext>
            </a:extLst>
          </p:cNvPr>
          <p:cNvSpPr>
            <a:spLocks noGrp="1"/>
          </p:cNvSpPr>
          <p:nvPr>
            <p:ph type="sldNum" sz="quarter" idx="12"/>
          </p:nvPr>
        </p:nvSpPr>
        <p:spPr/>
        <p:txBody>
          <a:bodyPr/>
          <a:lstStyle/>
          <a:p>
            <a:fld id="{C1FF6DA9-008F-8B48-92A6-B652298478BF}" type="slidenum">
              <a:rPr lang="en-US" smtClean="0"/>
              <a:t>13</a:t>
            </a:fld>
            <a:endParaRPr lang="en-US"/>
          </a:p>
        </p:txBody>
      </p:sp>
      <p:pic>
        <p:nvPicPr>
          <p:cNvPr id="5" name="Picture 4" descr="A screen shot of a computer screen&#10;&#10;AI-generated content may be incorrect.">
            <a:extLst>
              <a:ext uri="{FF2B5EF4-FFF2-40B4-BE49-F238E27FC236}">
                <a16:creationId xmlns:a16="http://schemas.microsoft.com/office/drawing/2014/main" id="{DEF9D615-5FBF-EF80-57B4-BAE2E686CD7B}"/>
              </a:ext>
            </a:extLst>
          </p:cNvPr>
          <p:cNvPicPr>
            <a:picLocks noChangeAspect="1"/>
          </p:cNvPicPr>
          <p:nvPr/>
        </p:nvPicPr>
        <p:blipFill>
          <a:blip r:embed="rId2"/>
          <a:stretch>
            <a:fillRect/>
          </a:stretch>
        </p:blipFill>
        <p:spPr>
          <a:xfrm>
            <a:off x="3819748" y="685802"/>
            <a:ext cx="5087589" cy="5416731"/>
          </a:xfrm>
          <a:prstGeom prst="rect">
            <a:avLst/>
          </a:prstGeom>
        </p:spPr>
      </p:pic>
    </p:spTree>
    <p:extLst>
      <p:ext uri="{BB962C8B-B14F-4D97-AF65-F5344CB8AC3E}">
        <p14:creationId xmlns:p14="http://schemas.microsoft.com/office/powerpoint/2010/main" val="1464719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4BF58-7B57-D767-B7B1-45556E448A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F27C0B-0C8C-B5CD-CD4C-B64D14A561ED}"/>
              </a:ext>
            </a:extLst>
          </p:cNvPr>
          <p:cNvSpPr>
            <a:spLocks noGrp="1"/>
          </p:cNvSpPr>
          <p:nvPr>
            <p:ph type="title"/>
          </p:nvPr>
        </p:nvSpPr>
        <p:spPr>
          <a:xfrm>
            <a:off x="337931" y="105672"/>
            <a:ext cx="8229600" cy="457199"/>
          </a:xfrm>
        </p:spPr>
        <p:txBody>
          <a:bodyPr>
            <a:normAutofit/>
          </a:bodyPr>
          <a:lstStyle/>
          <a:p>
            <a:pPr algn="l"/>
            <a:r>
              <a:rPr lang="en-US" sz="2000" b="1" dirty="0"/>
              <a:t>Outcome &amp; Insights</a:t>
            </a:r>
            <a:endParaRPr sz="2000" b="1" dirty="0"/>
          </a:p>
        </p:txBody>
      </p:sp>
      <p:sp>
        <p:nvSpPr>
          <p:cNvPr id="3" name="Content Placeholder 2">
            <a:extLst>
              <a:ext uri="{FF2B5EF4-FFF2-40B4-BE49-F238E27FC236}">
                <a16:creationId xmlns:a16="http://schemas.microsoft.com/office/drawing/2014/main" id="{617610A1-E6FE-8DCA-CA97-6809B438DC5D}"/>
              </a:ext>
            </a:extLst>
          </p:cNvPr>
          <p:cNvSpPr>
            <a:spLocks noGrp="1"/>
          </p:cNvSpPr>
          <p:nvPr>
            <p:ph idx="1"/>
          </p:nvPr>
        </p:nvSpPr>
        <p:spPr>
          <a:xfrm>
            <a:off x="337930" y="685800"/>
            <a:ext cx="3953459" cy="6035675"/>
          </a:xfrm>
          <a:ln>
            <a:solidFill>
              <a:schemeClr val="accent1"/>
            </a:solidFill>
          </a:ln>
        </p:spPr>
        <p:txBody>
          <a:bodyPr>
            <a:noAutofit/>
          </a:bodyPr>
          <a:lstStyle/>
          <a:p>
            <a:pPr marL="0" indent="0">
              <a:buNone/>
            </a:pPr>
            <a:r>
              <a:rPr lang="en-US" sz="1200" b="1" dirty="0"/>
              <a:t>Performance Highlights:</a:t>
            </a:r>
          </a:p>
          <a:p>
            <a:pPr marL="0" indent="0">
              <a:buNone/>
            </a:pPr>
            <a:r>
              <a:rPr lang="en-US" sz="1200" dirty="0"/>
              <a:t>Best AUROC: Tree-of-Thought (0.50) → 25% improvement over zero-shot. Sample data size is very small which resulted in smaller AUROC %</a:t>
            </a:r>
          </a:p>
          <a:p>
            <a:pPr marL="0" indent="0">
              <a:buNone/>
            </a:pPr>
            <a:r>
              <a:rPr lang="en-US" sz="1200" dirty="0"/>
              <a:t>Interpretability: </a:t>
            </a:r>
            <a:r>
              <a:rPr lang="en-US" sz="1200" dirty="0" err="1"/>
              <a:t>CoT</a:t>
            </a:r>
            <a:r>
              <a:rPr lang="en-US" sz="1200" dirty="0"/>
              <a:t>/</a:t>
            </a:r>
            <a:r>
              <a:rPr lang="en-US" sz="1200" dirty="0" err="1"/>
              <a:t>ToT</a:t>
            </a:r>
            <a:r>
              <a:rPr lang="en-US" sz="1200" dirty="0"/>
              <a:t> provided clinically valid rationales</a:t>
            </a:r>
          </a:p>
          <a:p>
            <a:pPr marL="0" indent="0">
              <a:buNone/>
            </a:pPr>
            <a:r>
              <a:rPr lang="en-US" sz="1200" dirty="0"/>
              <a:t>ML model didn’t perform well when compared to LLMs</a:t>
            </a:r>
          </a:p>
          <a:p>
            <a:pPr marL="0" indent="0">
              <a:buNone/>
            </a:pPr>
            <a:endParaRPr lang="en-US" sz="1200" dirty="0"/>
          </a:p>
          <a:p>
            <a:pPr marL="0" indent="0">
              <a:buNone/>
            </a:pPr>
            <a:r>
              <a:rPr lang="en-US" sz="1200" b="1" dirty="0"/>
              <a:t>Clinical Recommendations:</a:t>
            </a:r>
          </a:p>
          <a:p>
            <a:pPr marL="0" indent="0">
              <a:buNone/>
            </a:pPr>
            <a:r>
              <a:rPr lang="en-US" sz="1200" dirty="0"/>
              <a:t>Use </a:t>
            </a:r>
            <a:r>
              <a:rPr lang="en-US" sz="1200" dirty="0" err="1"/>
              <a:t>ToT</a:t>
            </a:r>
            <a:r>
              <a:rPr lang="en-US" sz="1200" dirty="0"/>
              <a:t> prompting for complex cases needing specialist consensus</a:t>
            </a:r>
          </a:p>
          <a:p>
            <a:pPr marL="0" indent="0">
              <a:buNone/>
            </a:pPr>
            <a:r>
              <a:rPr lang="en-US" sz="1200" dirty="0"/>
              <a:t>Deploy hybrid model for automated screening (optimal accuracy)</a:t>
            </a:r>
          </a:p>
          <a:p>
            <a:pPr marL="0" indent="0">
              <a:buNone/>
            </a:pPr>
            <a:r>
              <a:rPr lang="en-US" sz="1200" dirty="0"/>
              <a:t>Monitor false negatives in high-risk comorbidities</a:t>
            </a:r>
          </a:p>
          <a:p>
            <a:pPr marL="0" indent="0">
              <a:buNone/>
            </a:pPr>
            <a:endParaRPr lang="en-US" sz="1200" dirty="0"/>
          </a:p>
          <a:p>
            <a:pPr marL="0" indent="0">
              <a:buNone/>
            </a:pPr>
            <a:r>
              <a:rPr lang="en-US" sz="1200" b="1" dirty="0"/>
              <a:t>Future Directions:</a:t>
            </a:r>
          </a:p>
          <a:p>
            <a:pPr marL="0" indent="0">
              <a:buNone/>
            </a:pPr>
            <a:r>
              <a:rPr lang="en-US" sz="1200" dirty="0"/>
              <a:t>Fine-tune smaller LLMs for cost-efficient </a:t>
            </a:r>
            <a:r>
              <a:rPr lang="en-US" sz="1200" dirty="0" err="1"/>
              <a:t>ToT</a:t>
            </a:r>
            <a:r>
              <a:rPr lang="en-US" sz="1200" dirty="0"/>
              <a:t>. </a:t>
            </a:r>
          </a:p>
          <a:p>
            <a:pPr marL="0" indent="0">
              <a:buNone/>
            </a:pPr>
            <a:r>
              <a:rPr lang="en-US" sz="1200" dirty="0"/>
              <a:t>Incorporate temporal EHR patterns beyond static embeddings</a:t>
            </a:r>
          </a:p>
          <a:p>
            <a:pPr marL="0" indent="0">
              <a:buNone/>
            </a:pPr>
            <a:r>
              <a:rPr lang="en-US" sz="1200" dirty="0"/>
              <a:t>Validate with real-world Long COVID cohorts</a:t>
            </a:r>
          </a:p>
          <a:p>
            <a:pPr marL="0" indent="0">
              <a:buNone/>
            </a:pPr>
            <a:endParaRPr lang="en-US" sz="1200" dirty="0"/>
          </a:p>
          <a:p>
            <a:pPr marL="0" indent="0">
              <a:buNone/>
            </a:pPr>
            <a:r>
              <a:rPr lang="en-US" sz="1200" b="1" dirty="0"/>
              <a:t>Prompt Runtimes: </a:t>
            </a:r>
            <a:r>
              <a:rPr lang="en-US" sz="1200" dirty="0"/>
              <a:t>(15 sample data run)</a:t>
            </a:r>
          </a:p>
          <a:p>
            <a:pPr marL="0" indent="0">
              <a:buNone/>
            </a:pPr>
            <a:r>
              <a:rPr lang="en-US" sz="1200" dirty="0"/>
              <a:t>Zero shot: 1:25 Minutes</a:t>
            </a:r>
          </a:p>
          <a:p>
            <a:pPr marL="0" indent="0">
              <a:buNone/>
            </a:pPr>
            <a:r>
              <a:rPr lang="en-US" sz="1200" dirty="0"/>
              <a:t>Few Shot - 1:13 Minutes</a:t>
            </a:r>
          </a:p>
          <a:p>
            <a:pPr marL="0" indent="0">
              <a:buNone/>
            </a:pPr>
            <a:r>
              <a:rPr lang="en-US" sz="1200" dirty="0" err="1"/>
              <a:t>CoT</a:t>
            </a:r>
            <a:r>
              <a:rPr lang="en-US" sz="1200" dirty="0"/>
              <a:t> Prompt - 1:07 Minutes</a:t>
            </a:r>
          </a:p>
          <a:p>
            <a:pPr marL="0" indent="0">
              <a:buNone/>
            </a:pPr>
            <a:r>
              <a:rPr lang="en-US" sz="1200" dirty="0" err="1"/>
              <a:t>ToT</a:t>
            </a:r>
            <a:r>
              <a:rPr lang="en-US" sz="1200" dirty="0"/>
              <a:t> Prompt - 1.45 Minutes</a:t>
            </a:r>
          </a:p>
          <a:p>
            <a:pPr marL="0" indent="0">
              <a:buNone/>
            </a:pPr>
            <a:endParaRPr lang="en-US" sz="1200" dirty="0"/>
          </a:p>
          <a:p>
            <a:pPr marL="0" indent="0">
              <a:buNone/>
            </a:pPr>
            <a:r>
              <a:rPr lang="en-US" sz="1200" b="1" u="sng" dirty="0"/>
              <a:t>Note:</a:t>
            </a:r>
            <a:r>
              <a:rPr lang="en-US" sz="1200" dirty="0"/>
              <a:t> A larger dataset can enhance model performance, resulting in more reliable evaluation outcomes.</a:t>
            </a:r>
          </a:p>
          <a:p>
            <a:pPr marL="0" indent="0">
              <a:buNone/>
            </a:pPr>
            <a:endParaRPr lang="en-US" sz="1200" dirty="0"/>
          </a:p>
          <a:p>
            <a:pPr marL="0" indent="0">
              <a:buNone/>
            </a:pPr>
            <a:endParaRPr lang="en-US" sz="1200" dirty="0"/>
          </a:p>
          <a:p>
            <a:pPr marL="0" indent="0">
              <a:buNone/>
            </a:pPr>
            <a:endParaRPr lang="en-US" sz="1200" dirty="0"/>
          </a:p>
        </p:txBody>
      </p:sp>
      <p:sp>
        <p:nvSpPr>
          <p:cNvPr id="6" name="Slide Number Placeholder 5">
            <a:extLst>
              <a:ext uri="{FF2B5EF4-FFF2-40B4-BE49-F238E27FC236}">
                <a16:creationId xmlns:a16="http://schemas.microsoft.com/office/drawing/2014/main" id="{64A6291A-3E5E-6D3E-7CA0-4BC250F739FB}"/>
              </a:ext>
            </a:extLst>
          </p:cNvPr>
          <p:cNvSpPr>
            <a:spLocks noGrp="1"/>
          </p:cNvSpPr>
          <p:nvPr>
            <p:ph type="sldNum" sz="quarter" idx="12"/>
          </p:nvPr>
        </p:nvSpPr>
        <p:spPr/>
        <p:txBody>
          <a:bodyPr/>
          <a:lstStyle/>
          <a:p>
            <a:fld id="{C1FF6DA9-008F-8B48-92A6-B652298478BF}" type="slidenum">
              <a:rPr lang="en-US" smtClean="0"/>
              <a:t>14</a:t>
            </a:fld>
            <a:endParaRPr lang="en-US"/>
          </a:p>
        </p:txBody>
      </p:sp>
      <p:pic>
        <p:nvPicPr>
          <p:cNvPr id="11" name="Picture 10" descr="A graph of blue and orange bars&#10;&#10;AI-generated content may be incorrect.">
            <a:extLst>
              <a:ext uri="{FF2B5EF4-FFF2-40B4-BE49-F238E27FC236}">
                <a16:creationId xmlns:a16="http://schemas.microsoft.com/office/drawing/2014/main" id="{342090CE-23D5-7079-8DF5-8E5B9048CECF}"/>
              </a:ext>
            </a:extLst>
          </p:cNvPr>
          <p:cNvPicPr>
            <a:picLocks noChangeAspect="1"/>
          </p:cNvPicPr>
          <p:nvPr/>
        </p:nvPicPr>
        <p:blipFill>
          <a:blip r:embed="rId2"/>
          <a:stretch>
            <a:fillRect/>
          </a:stretch>
        </p:blipFill>
        <p:spPr>
          <a:xfrm>
            <a:off x="4474273" y="1658076"/>
            <a:ext cx="4523620" cy="3749947"/>
          </a:xfrm>
          <a:prstGeom prst="rect">
            <a:avLst/>
          </a:prstGeom>
        </p:spPr>
      </p:pic>
    </p:spTree>
    <p:extLst>
      <p:ext uri="{BB962C8B-B14F-4D97-AF65-F5344CB8AC3E}">
        <p14:creationId xmlns:p14="http://schemas.microsoft.com/office/powerpoint/2010/main" val="2914525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40E10-6D67-5575-2EF9-03C4948C2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E728DC-B440-BCFE-E662-0C9F7D818D90}"/>
              </a:ext>
            </a:extLst>
          </p:cNvPr>
          <p:cNvSpPr>
            <a:spLocks noGrp="1"/>
          </p:cNvSpPr>
          <p:nvPr>
            <p:ph type="title"/>
          </p:nvPr>
        </p:nvSpPr>
        <p:spPr>
          <a:xfrm>
            <a:off x="337931" y="105672"/>
            <a:ext cx="8229600" cy="457199"/>
          </a:xfrm>
        </p:spPr>
        <p:txBody>
          <a:bodyPr>
            <a:normAutofit/>
          </a:bodyPr>
          <a:lstStyle/>
          <a:p>
            <a:pPr algn="l"/>
            <a:r>
              <a:rPr lang="en-US" sz="2000" b="1" dirty="0"/>
              <a:t>Outcome &amp; Insights</a:t>
            </a:r>
            <a:endParaRPr sz="2000" b="1" dirty="0"/>
          </a:p>
        </p:txBody>
      </p:sp>
      <p:sp>
        <p:nvSpPr>
          <p:cNvPr id="6" name="Slide Number Placeholder 5">
            <a:extLst>
              <a:ext uri="{FF2B5EF4-FFF2-40B4-BE49-F238E27FC236}">
                <a16:creationId xmlns:a16="http://schemas.microsoft.com/office/drawing/2014/main" id="{72639E1E-D562-54EE-3501-930228F76E8B}"/>
              </a:ext>
            </a:extLst>
          </p:cNvPr>
          <p:cNvSpPr>
            <a:spLocks noGrp="1"/>
          </p:cNvSpPr>
          <p:nvPr>
            <p:ph type="sldNum" sz="quarter" idx="12"/>
          </p:nvPr>
        </p:nvSpPr>
        <p:spPr/>
        <p:txBody>
          <a:bodyPr/>
          <a:lstStyle/>
          <a:p>
            <a:fld id="{C1FF6DA9-008F-8B48-92A6-B652298478BF}" type="slidenum">
              <a:rPr lang="en-US" smtClean="0"/>
              <a:t>15</a:t>
            </a:fld>
            <a:endParaRPr lang="en-US"/>
          </a:p>
        </p:txBody>
      </p:sp>
      <p:pic>
        <p:nvPicPr>
          <p:cNvPr id="7" name="Picture 6">
            <a:extLst>
              <a:ext uri="{FF2B5EF4-FFF2-40B4-BE49-F238E27FC236}">
                <a16:creationId xmlns:a16="http://schemas.microsoft.com/office/drawing/2014/main" id="{CA82FE40-C311-95D6-F9DD-C9E2C9DC570A}"/>
              </a:ext>
            </a:extLst>
          </p:cNvPr>
          <p:cNvPicPr>
            <a:picLocks noChangeAspect="1"/>
          </p:cNvPicPr>
          <p:nvPr/>
        </p:nvPicPr>
        <p:blipFill>
          <a:blip r:embed="rId2"/>
          <a:stretch>
            <a:fillRect/>
          </a:stretch>
        </p:blipFill>
        <p:spPr>
          <a:xfrm>
            <a:off x="685800" y="1082739"/>
            <a:ext cx="7772400" cy="5162784"/>
          </a:xfrm>
          <a:prstGeom prst="rect">
            <a:avLst/>
          </a:prstGeom>
        </p:spPr>
      </p:pic>
    </p:spTree>
    <p:extLst>
      <p:ext uri="{BB962C8B-B14F-4D97-AF65-F5344CB8AC3E}">
        <p14:creationId xmlns:p14="http://schemas.microsoft.com/office/powerpoint/2010/main" val="426277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B994-3C9E-830E-3725-D4D78086A1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D8082-DA8C-C455-C390-1594A7AEDAF1}"/>
              </a:ext>
            </a:extLst>
          </p:cNvPr>
          <p:cNvSpPr>
            <a:spLocks noGrp="1"/>
          </p:cNvSpPr>
          <p:nvPr>
            <p:ph type="title"/>
          </p:nvPr>
        </p:nvSpPr>
        <p:spPr>
          <a:xfrm>
            <a:off x="337931" y="105672"/>
            <a:ext cx="8229600" cy="457199"/>
          </a:xfrm>
        </p:spPr>
        <p:txBody>
          <a:bodyPr>
            <a:normAutofit/>
          </a:bodyPr>
          <a:lstStyle/>
          <a:p>
            <a:pPr algn="l"/>
            <a:r>
              <a:rPr lang="en-US" sz="2000" b="1" dirty="0"/>
              <a:t>BACKGROUND - The Challenge of Long COVID Prediction</a:t>
            </a:r>
            <a:endParaRPr sz="2000" b="1" dirty="0"/>
          </a:p>
        </p:txBody>
      </p:sp>
      <p:sp>
        <p:nvSpPr>
          <p:cNvPr id="3" name="Content Placeholder 2">
            <a:extLst>
              <a:ext uri="{FF2B5EF4-FFF2-40B4-BE49-F238E27FC236}">
                <a16:creationId xmlns:a16="http://schemas.microsoft.com/office/drawing/2014/main" id="{9A5DFEBD-A344-AA24-05A9-C28660F25071}"/>
              </a:ext>
            </a:extLst>
          </p:cNvPr>
          <p:cNvSpPr>
            <a:spLocks noGrp="1"/>
          </p:cNvSpPr>
          <p:nvPr>
            <p:ph idx="1"/>
          </p:nvPr>
        </p:nvSpPr>
        <p:spPr>
          <a:xfrm>
            <a:off x="337930" y="685802"/>
            <a:ext cx="8458199" cy="5871751"/>
          </a:xfrm>
          <a:ln>
            <a:solidFill>
              <a:schemeClr val="accent1"/>
            </a:solidFill>
          </a:ln>
        </p:spPr>
        <p:txBody>
          <a:bodyPr>
            <a:noAutofit/>
          </a:bodyPr>
          <a:lstStyle/>
          <a:p>
            <a:pPr marL="0" indent="0">
              <a:buNone/>
            </a:pPr>
            <a:r>
              <a:rPr lang="en-US" sz="1400" dirty="0"/>
              <a:t>Long COVID affects millions worldwide, with heterogeneous symptoms that defy simple diagnostic rules. Current clinical tools struggle to predict which acute COVID-19 patients will develop persistent symptoms due to multifactorial risk profiles involving comorbidities, treatments, and lab markers. Traditional machine learning approaches face limitations in interpretability, while clinician intuition lacks scalability—creating an urgent need for advanced AI methods that balance predictive power with clinical reasoning.</a:t>
            </a:r>
          </a:p>
          <a:p>
            <a:pPr marL="0" indent="0">
              <a:buNone/>
            </a:pPr>
            <a:endParaRPr lang="en-US" sz="1400" dirty="0"/>
          </a:p>
          <a:p>
            <a:pPr marL="0" indent="0">
              <a:buNone/>
            </a:pPr>
            <a:r>
              <a:rPr lang="en-US" sz="1400" dirty="0"/>
              <a:t>Large Language Models (LLMs) offer a breakthrough by encoding medical knowledge and mimicking specialist decision pathways. This project explores how structured prompting strategies from basic zero-shot classification to multidisciplinary Tree-of-Thought (</a:t>
            </a:r>
            <a:r>
              <a:rPr lang="en-US" sz="1400" dirty="0" err="1"/>
              <a:t>ToT</a:t>
            </a:r>
            <a:r>
              <a:rPr lang="en-US" sz="1400" dirty="0"/>
              <a:t>) tumor boards can uncover nuanced risk patterns in synthetic patient data. By comparing Chain-of-Thought’s step-by-step reasoning with </a:t>
            </a:r>
            <a:r>
              <a:rPr lang="en-US" sz="1400" dirty="0" err="1"/>
              <a:t>ToT’s</a:t>
            </a:r>
            <a:r>
              <a:rPr lang="en-US" sz="1400" dirty="0"/>
              <a:t> parallel expert debates, we test whether LLMs can replicate the consensus-building of real-world clinical teams while maintaining computational efficiency.</a:t>
            </a:r>
          </a:p>
          <a:p>
            <a:pPr marL="0" indent="0">
              <a:buNone/>
            </a:pPr>
            <a:endParaRPr lang="en-US" sz="1400" dirty="0"/>
          </a:p>
          <a:p>
            <a:pPr marL="0" indent="0">
              <a:buNone/>
            </a:pPr>
            <a:r>
              <a:rPr lang="en-US" sz="1400" dirty="0"/>
              <a:t>The hybrid pipeline developed here merges statistical rigor (logistic regression on embeddings) with LLM-generated explanations, addressing the "black box" critique of pure ML models. Synthea’s synthetic data provides a controlled sandbox for method validation before real-world deployment. This work lays groundwork for AI systems that don’t just predict outcomes but justify recommendations in clinician-friendly terms—potentially transforming post-COVID care pathways and serving as a template for other complex chronic conditions.</a:t>
            </a:r>
            <a:endParaRPr lang="en-US" sz="1200" dirty="0"/>
          </a:p>
          <a:p>
            <a:pPr marL="0" indent="0">
              <a:buNone/>
            </a:pPr>
            <a:endParaRPr lang="en-US" sz="1200" dirty="0"/>
          </a:p>
          <a:p>
            <a:pPr marL="0" indent="0">
              <a:buNone/>
            </a:pPr>
            <a:r>
              <a:rPr lang="en-US" sz="1200" b="1" dirty="0"/>
              <a:t>Core Problem:</a:t>
            </a:r>
            <a:r>
              <a:rPr lang="en-US" sz="1200" dirty="0"/>
              <a:t> "Predict Long COVID likelihood from acute-phase data with limited labeled examples"</a:t>
            </a:r>
          </a:p>
          <a:p>
            <a:pPr marL="0" indent="0">
              <a:buNone/>
            </a:pPr>
            <a:endParaRPr lang="en-US" sz="1200" b="1" dirty="0"/>
          </a:p>
          <a:p>
            <a:pPr marL="0" indent="0">
              <a:buNone/>
            </a:pPr>
            <a:r>
              <a:rPr lang="en-US" sz="1200" b="1" dirty="0"/>
              <a:t>Medical dataset used:</a:t>
            </a:r>
            <a:r>
              <a:rPr lang="en-US" sz="1200" dirty="0"/>
              <a:t> Synthea COVID-19 10K dataset (https://</a:t>
            </a:r>
            <a:r>
              <a:rPr lang="en-US" sz="1200" dirty="0" err="1"/>
              <a:t>synthea.mitre.org</a:t>
            </a:r>
            <a:r>
              <a:rPr lang="en-US" sz="1200" dirty="0"/>
              <a:t>/downloads)</a:t>
            </a:r>
          </a:p>
          <a:p>
            <a:pPr marL="0" indent="0">
              <a:buNone/>
            </a:pPr>
            <a:endParaRPr lang="en-US" sz="1200" dirty="0"/>
          </a:p>
          <a:p>
            <a:pPr marL="0" indent="0">
              <a:buNone/>
            </a:pPr>
            <a:r>
              <a:rPr lang="en-US" sz="1200" b="1" dirty="0"/>
              <a:t>Objective:</a:t>
            </a:r>
          </a:p>
          <a:p>
            <a:pPr marL="0" indent="0">
              <a:buNone/>
            </a:pPr>
            <a:r>
              <a:rPr lang="en-US" sz="1200" dirty="0"/>
              <a:t>Compare LLM reasoning methods (Zero/Few-Shot, Chain-of-Thought, Tree-of-Thought)</a:t>
            </a:r>
          </a:p>
          <a:p>
            <a:pPr marL="0" indent="0">
              <a:buNone/>
            </a:pPr>
            <a:r>
              <a:rPr lang="en-US" sz="1200" dirty="0"/>
              <a:t>Hybrid approach: Combine LLM explanations with logistic regression</a:t>
            </a:r>
          </a:p>
          <a:p>
            <a:pPr marL="0" indent="0">
              <a:buNone/>
            </a:pPr>
            <a:r>
              <a:rPr lang="en-US" sz="1200" dirty="0"/>
              <a:t>Evaluate clinical interpretability vs. performance</a:t>
            </a:r>
          </a:p>
        </p:txBody>
      </p:sp>
      <p:sp>
        <p:nvSpPr>
          <p:cNvPr id="4" name="Slide Number Placeholder 3">
            <a:extLst>
              <a:ext uri="{FF2B5EF4-FFF2-40B4-BE49-F238E27FC236}">
                <a16:creationId xmlns:a16="http://schemas.microsoft.com/office/drawing/2014/main" id="{5C3E43A5-AEA8-9E86-8705-B5A4A04210FE}"/>
              </a:ext>
            </a:extLst>
          </p:cNvPr>
          <p:cNvSpPr>
            <a:spLocks noGrp="1"/>
          </p:cNvSpPr>
          <p:nvPr>
            <p:ph type="sldNum" sz="quarter" idx="12"/>
          </p:nvPr>
        </p:nvSpPr>
        <p:spPr/>
        <p:txBody>
          <a:bodyPr/>
          <a:lstStyle/>
          <a:p>
            <a:fld id="{C1FF6DA9-008F-8B48-92A6-B652298478BF}" type="slidenum">
              <a:rPr lang="en-US" smtClean="0"/>
              <a:t>2</a:t>
            </a:fld>
            <a:endParaRPr lang="en-US"/>
          </a:p>
        </p:txBody>
      </p:sp>
    </p:spTree>
    <p:extLst>
      <p:ext uri="{BB962C8B-B14F-4D97-AF65-F5344CB8AC3E}">
        <p14:creationId xmlns:p14="http://schemas.microsoft.com/office/powerpoint/2010/main" val="15195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4DB69-72C9-9DBB-A79D-CD6CA222D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F4BAF-7882-B87C-1EEC-0A50B5EF9E19}"/>
              </a:ext>
            </a:extLst>
          </p:cNvPr>
          <p:cNvSpPr>
            <a:spLocks noGrp="1"/>
          </p:cNvSpPr>
          <p:nvPr>
            <p:ph type="title"/>
          </p:nvPr>
        </p:nvSpPr>
        <p:spPr>
          <a:xfrm>
            <a:off x="337931" y="105672"/>
            <a:ext cx="8229600" cy="457199"/>
          </a:xfrm>
        </p:spPr>
        <p:txBody>
          <a:bodyPr>
            <a:normAutofit/>
          </a:bodyPr>
          <a:lstStyle/>
          <a:p>
            <a:pPr algn="l"/>
            <a:r>
              <a:rPr lang="en-US" sz="2000" b="1" dirty="0"/>
              <a:t>Data Loading &amp; Preprocessing</a:t>
            </a:r>
            <a:endParaRPr sz="2000" b="1" dirty="0"/>
          </a:p>
        </p:txBody>
      </p:sp>
      <p:sp>
        <p:nvSpPr>
          <p:cNvPr id="3" name="Content Placeholder 2">
            <a:extLst>
              <a:ext uri="{FF2B5EF4-FFF2-40B4-BE49-F238E27FC236}">
                <a16:creationId xmlns:a16="http://schemas.microsoft.com/office/drawing/2014/main" id="{B5B0AA7A-AB4F-DD57-0F9C-81C67DE172C3}"/>
              </a:ext>
            </a:extLst>
          </p:cNvPr>
          <p:cNvSpPr>
            <a:spLocks noGrp="1"/>
          </p:cNvSpPr>
          <p:nvPr>
            <p:ph idx="1"/>
          </p:nvPr>
        </p:nvSpPr>
        <p:spPr>
          <a:xfrm>
            <a:off x="337930" y="685802"/>
            <a:ext cx="8458199" cy="2562495"/>
          </a:xfrm>
          <a:ln>
            <a:solidFill>
              <a:schemeClr val="accent1"/>
            </a:solidFill>
          </a:ln>
        </p:spPr>
        <p:txBody>
          <a:bodyPr>
            <a:noAutofit/>
          </a:bodyPr>
          <a:lstStyle/>
          <a:p>
            <a:pPr marL="0" indent="0">
              <a:buNone/>
            </a:pPr>
            <a:r>
              <a:rPr lang="en-US" sz="1200" b="1" dirty="0"/>
              <a:t>Code Purpose:</a:t>
            </a:r>
          </a:p>
          <a:p>
            <a:pPr marL="0" indent="0">
              <a:buNone/>
            </a:pPr>
            <a:r>
              <a:rPr lang="en-US" sz="1200" dirty="0"/>
              <a:t>Loads Synthea datasets (allergies, procedures, observations, medications, conditions) into a dictionary</a:t>
            </a:r>
          </a:p>
          <a:p>
            <a:pPr marL="0" indent="0">
              <a:buNone/>
            </a:pPr>
            <a:r>
              <a:rPr lang="en-US" sz="1200" dirty="0"/>
              <a:t>Creates synthetic labels (30% "Long COVID" positive class) for COVID-positive patients</a:t>
            </a:r>
          </a:p>
          <a:p>
            <a:pPr marL="0" indent="0">
              <a:buNone/>
            </a:pPr>
            <a:r>
              <a:rPr lang="en-US" sz="1200" dirty="0"/>
              <a:t>Splits data into train/test sets (80/20) with stratified sampling</a:t>
            </a:r>
          </a:p>
          <a:p>
            <a:pPr marL="0" indent="0">
              <a:buNone/>
            </a:pPr>
            <a:r>
              <a:rPr lang="en-US" sz="1200" b="1" dirty="0"/>
              <a:t>Key Features:</a:t>
            </a:r>
          </a:p>
          <a:p>
            <a:pPr marL="0" indent="0">
              <a:buNone/>
            </a:pPr>
            <a:r>
              <a:rPr lang="en-US" sz="1200" dirty="0"/>
              <a:t>Uses </a:t>
            </a:r>
            <a:r>
              <a:rPr lang="en-US" sz="1200" dirty="0" err="1"/>
              <a:t>pd.read_csv</a:t>
            </a:r>
            <a:r>
              <a:rPr lang="en-US" sz="1200" dirty="0"/>
              <a:t>() to load structured medical records</a:t>
            </a:r>
          </a:p>
          <a:p>
            <a:pPr marL="0" indent="0">
              <a:buNone/>
            </a:pPr>
            <a:r>
              <a:rPr lang="en-US" sz="1200" dirty="0" err="1"/>
              <a:t>test_size</a:t>
            </a:r>
            <a:r>
              <a:rPr lang="en-US" sz="1200" dirty="0"/>
              <a:t>=0.2 ensures 20% of data is reserved for testing</a:t>
            </a:r>
          </a:p>
          <a:p>
            <a:pPr marL="0" indent="0">
              <a:buNone/>
            </a:pPr>
            <a:r>
              <a:rPr lang="en-US" sz="1200" dirty="0"/>
              <a:t>stratify=y maintains class balance in splits</a:t>
            </a:r>
          </a:p>
          <a:p>
            <a:pPr marL="0" indent="0">
              <a:buNone/>
            </a:pPr>
            <a:r>
              <a:rPr lang="en-US" sz="1200" b="1" dirty="0"/>
              <a:t>Focus:</a:t>
            </a:r>
          </a:p>
          <a:p>
            <a:pPr marL="0" indent="0">
              <a:buNone/>
            </a:pPr>
            <a:r>
              <a:rPr lang="en-US" sz="1200" dirty="0"/>
              <a:t>Provides foundational data for LLM and ML pipelines</a:t>
            </a:r>
          </a:p>
          <a:p>
            <a:pPr marL="0" indent="0">
              <a:buNone/>
            </a:pPr>
            <a:r>
              <a:rPr lang="en-US" sz="1200" dirty="0"/>
              <a:t>Synthetic labels enable controlled benchmarking of methods</a:t>
            </a:r>
          </a:p>
          <a:p>
            <a:pPr marL="0" indent="0">
              <a:buNone/>
            </a:pPr>
            <a:endParaRPr lang="en-US" sz="1200" dirty="0"/>
          </a:p>
          <a:p>
            <a:pPr marL="0" indent="0">
              <a:buNone/>
            </a:pPr>
            <a:r>
              <a:rPr lang="en-US" sz="1200" dirty="0"/>
              <a:t> </a:t>
            </a:r>
          </a:p>
        </p:txBody>
      </p:sp>
      <p:pic>
        <p:nvPicPr>
          <p:cNvPr id="5" name="Picture 4" descr="A screen shot of a computer program&#10;&#10;AI-generated content may be incorrect.">
            <a:extLst>
              <a:ext uri="{FF2B5EF4-FFF2-40B4-BE49-F238E27FC236}">
                <a16:creationId xmlns:a16="http://schemas.microsoft.com/office/drawing/2014/main" id="{1B6E08C6-B738-A640-9886-435ADAD14109}"/>
              </a:ext>
            </a:extLst>
          </p:cNvPr>
          <p:cNvPicPr>
            <a:picLocks noChangeAspect="1"/>
          </p:cNvPicPr>
          <p:nvPr/>
        </p:nvPicPr>
        <p:blipFill>
          <a:blip r:embed="rId2"/>
          <a:stretch>
            <a:fillRect/>
          </a:stretch>
        </p:blipFill>
        <p:spPr>
          <a:xfrm>
            <a:off x="1595846" y="3341911"/>
            <a:ext cx="5952308" cy="3197312"/>
          </a:xfrm>
          <a:prstGeom prst="rect">
            <a:avLst/>
          </a:prstGeom>
        </p:spPr>
      </p:pic>
      <p:sp>
        <p:nvSpPr>
          <p:cNvPr id="6" name="Slide Number Placeholder 5">
            <a:extLst>
              <a:ext uri="{FF2B5EF4-FFF2-40B4-BE49-F238E27FC236}">
                <a16:creationId xmlns:a16="http://schemas.microsoft.com/office/drawing/2014/main" id="{22944C9B-375C-5CB2-08F2-502F4EC26570}"/>
              </a:ext>
            </a:extLst>
          </p:cNvPr>
          <p:cNvSpPr>
            <a:spLocks noGrp="1"/>
          </p:cNvSpPr>
          <p:nvPr>
            <p:ph type="sldNum" sz="quarter" idx="12"/>
          </p:nvPr>
        </p:nvSpPr>
        <p:spPr/>
        <p:txBody>
          <a:bodyPr/>
          <a:lstStyle/>
          <a:p>
            <a:fld id="{C1FF6DA9-008F-8B48-92A6-B652298478BF}" type="slidenum">
              <a:rPr lang="en-US" smtClean="0"/>
              <a:t>3</a:t>
            </a:fld>
            <a:endParaRPr lang="en-US"/>
          </a:p>
        </p:txBody>
      </p:sp>
    </p:spTree>
    <p:extLst>
      <p:ext uri="{BB962C8B-B14F-4D97-AF65-F5344CB8AC3E}">
        <p14:creationId xmlns:p14="http://schemas.microsoft.com/office/powerpoint/2010/main" val="20982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804E4-FF2A-E5C6-784E-A5729873A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BFACB-BFA9-C771-FD78-45C5F9ACC3F3}"/>
              </a:ext>
            </a:extLst>
          </p:cNvPr>
          <p:cNvSpPr>
            <a:spLocks noGrp="1"/>
          </p:cNvSpPr>
          <p:nvPr>
            <p:ph type="title"/>
          </p:nvPr>
        </p:nvSpPr>
        <p:spPr>
          <a:xfrm>
            <a:off x="337931" y="105672"/>
            <a:ext cx="8229600" cy="457199"/>
          </a:xfrm>
        </p:spPr>
        <p:txBody>
          <a:bodyPr>
            <a:normAutofit/>
          </a:bodyPr>
          <a:lstStyle/>
          <a:p>
            <a:pPr algn="l"/>
            <a:r>
              <a:rPr lang="en-US" sz="2000" b="1" dirty="0"/>
              <a:t>LLM Prompt Engineering Strategies</a:t>
            </a:r>
            <a:endParaRPr sz="2000" b="1" dirty="0"/>
          </a:p>
        </p:txBody>
      </p:sp>
      <p:sp>
        <p:nvSpPr>
          <p:cNvPr id="3" name="Content Placeholder 2">
            <a:extLst>
              <a:ext uri="{FF2B5EF4-FFF2-40B4-BE49-F238E27FC236}">
                <a16:creationId xmlns:a16="http://schemas.microsoft.com/office/drawing/2014/main" id="{993EEEB7-DAF3-47BB-D42A-71FCE2D5C454}"/>
              </a:ext>
            </a:extLst>
          </p:cNvPr>
          <p:cNvSpPr>
            <a:spLocks noGrp="1"/>
          </p:cNvSpPr>
          <p:nvPr>
            <p:ph idx="1"/>
          </p:nvPr>
        </p:nvSpPr>
        <p:spPr>
          <a:xfrm>
            <a:off x="337931" y="685802"/>
            <a:ext cx="3345796" cy="5357947"/>
          </a:xfrm>
          <a:ln>
            <a:solidFill>
              <a:schemeClr val="accent1"/>
            </a:solidFill>
          </a:ln>
        </p:spPr>
        <p:txBody>
          <a:bodyPr>
            <a:noAutofit/>
          </a:bodyPr>
          <a:lstStyle/>
          <a:p>
            <a:pPr marL="0" indent="0">
              <a:buNone/>
            </a:pPr>
            <a:r>
              <a:rPr lang="en-US" sz="1200" b="1" dirty="0"/>
              <a:t>Code Purpose:</a:t>
            </a:r>
          </a:p>
          <a:p>
            <a:pPr marL="0" indent="0">
              <a:buNone/>
            </a:pPr>
            <a:r>
              <a:rPr lang="en-US" sz="1200" u="sng" dirty="0"/>
              <a:t>Zero-Shot:</a:t>
            </a:r>
            <a:r>
              <a:rPr lang="en-US" sz="1200" dirty="0"/>
              <a:t> Direct classification using guidelines (comorbidities, severity, treatments)</a:t>
            </a:r>
          </a:p>
          <a:p>
            <a:pPr marL="0" indent="0">
              <a:buNone/>
            </a:pPr>
            <a:r>
              <a:rPr lang="en-US" sz="1200" u="sng" dirty="0"/>
              <a:t>Few-Shot:</a:t>
            </a:r>
            <a:r>
              <a:rPr lang="en-US" sz="1200" dirty="0"/>
              <a:t> Adds examples (e.g., COPD patient on Remdesivir → High risk) for context</a:t>
            </a:r>
          </a:p>
          <a:p>
            <a:pPr marL="0" indent="0">
              <a:buNone/>
            </a:pPr>
            <a:r>
              <a:rPr lang="en-US" sz="1200" u="sng" dirty="0"/>
              <a:t>Chain-of-Thought (</a:t>
            </a:r>
            <a:r>
              <a:rPr lang="en-US" sz="1200" u="sng" dirty="0" err="1"/>
              <a:t>CoT</a:t>
            </a:r>
            <a:r>
              <a:rPr lang="en-US" sz="1200" u="sng" dirty="0"/>
              <a:t>):</a:t>
            </a:r>
            <a:r>
              <a:rPr lang="en-US" sz="1200" dirty="0"/>
              <a:t> Forces step-by-step reasoning (comorbidities → meds → clinical course)</a:t>
            </a:r>
          </a:p>
          <a:p>
            <a:pPr marL="0" indent="0">
              <a:buNone/>
            </a:pPr>
            <a:r>
              <a:rPr lang="en-US" sz="1200" u="sng" dirty="0"/>
              <a:t>Tree-of-Thought (</a:t>
            </a:r>
            <a:r>
              <a:rPr lang="en-US" sz="1200" u="sng" dirty="0" err="1"/>
              <a:t>ToT</a:t>
            </a:r>
            <a:r>
              <a:rPr lang="en-US" sz="1200" u="sng" dirty="0"/>
              <a:t>):</a:t>
            </a:r>
            <a:r>
              <a:rPr lang="en-US" sz="1200" dirty="0"/>
              <a:t> Simulates multi-specialist tumor board (Internist + Pulmonologist + Immunologist + Rehabilitation Specialist)</a:t>
            </a:r>
          </a:p>
          <a:p>
            <a:pPr marL="0" indent="0">
              <a:buNone/>
            </a:pPr>
            <a:endParaRPr lang="en-US" sz="1200" b="1" dirty="0"/>
          </a:p>
          <a:p>
            <a:pPr marL="0" indent="0">
              <a:buNone/>
            </a:pPr>
            <a:r>
              <a:rPr lang="en-US" sz="1200" b="1" dirty="0"/>
              <a:t>Key Features:</a:t>
            </a:r>
          </a:p>
          <a:p>
            <a:pPr marL="0" indent="0">
              <a:buNone/>
            </a:pPr>
            <a:r>
              <a:rPr lang="en-US" sz="1200" dirty="0"/>
              <a:t>Structured prompts ensure consistent LLM outputs</a:t>
            </a:r>
          </a:p>
          <a:p>
            <a:pPr marL="0" indent="0">
              <a:buNone/>
            </a:pPr>
            <a:r>
              <a:rPr lang="en-US" sz="1200" dirty="0"/>
              <a:t>Gradual complexity: Zero-Shot (simple) → </a:t>
            </a:r>
            <a:r>
              <a:rPr lang="en-US" sz="1200" dirty="0" err="1"/>
              <a:t>ToT</a:t>
            </a:r>
            <a:r>
              <a:rPr lang="en-US" sz="1200" dirty="0"/>
              <a:t> (multidisciplinary)</a:t>
            </a:r>
          </a:p>
          <a:p>
            <a:pPr marL="0" indent="0">
              <a:buNone/>
            </a:pPr>
            <a:r>
              <a:rPr lang="en-US" sz="1200" dirty="0"/>
              <a:t>Clinical alignment: Mimics real-world diagnostic workflows</a:t>
            </a:r>
          </a:p>
          <a:p>
            <a:pPr marL="0" indent="0">
              <a:buNone/>
            </a:pPr>
            <a:endParaRPr lang="en-US" sz="1200" b="1" dirty="0"/>
          </a:p>
          <a:p>
            <a:pPr marL="0" indent="0">
              <a:buNone/>
            </a:pPr>
            <a:r>
              <a:rPr lang="en-US" sz="1200" b="1" dirty="0"/>
              <a:t>Focus:</a:t>
            </a:r>
          </a:p>
          <a:p>
            <a:pPr marL="0" indent="0">
              <a:buNone/>
            </a:pPr>
            <a:r>
              <a:rPr lang="en-US" sz="1200" dirty="0"/>
              <a:t>Tests how reasoning structure impacts prediction quality</a:t>
            </a:r>
          </a:p>
          <a:p>
            <a:pPr marL="0" indent="0">
              <a:buNone/>
            </a:pPr>
            <a:r>
              <a:rPr lang="en-US" sz="1200" dirty="0"/>
              <a:t>Provides interpretable rationales for clinical trust</a:t>
            </a:r>
          </a:p>
          <a:p>
            <a:pPr marL="0" indent="0">
              <a:buNone/>
            </a:pPr>
            <a:r>
              <a:rPr lang="en-US" sz="1200" dirty="0" err="1"/>
              <a:t>ToT</a:t>
            </a:r>
            <a:r>
              <a:rPr lang="en-US" sz="1200" dirty="0"/>
              <a:t> approach mirrors real hospital tumor boards</a:t>
            </a:r>
          </a:p>
          <a:p>
            <a:pPr marL="0" indent="0">
              <a:buNone/>
            </a:pPr>
            <a:endParaRPr lang="en-US" sz="1200" dirty="0"/>
          </a:p>
          <a:p>
            <a:pPr marL="0" indent="0">
              <a:buNone/>
            </a:pPr>
            <a:r>
              <a:rPr lang="en-US" sz="1200" dirty="0"/>
              <a:t> </a:t>
            </a:r>
          </a:p>
        </p:txBody>
      </p:sp>
      <p:sp>
        <p:nvSpPr>
          <p:cNvPr id="6" name="Slide Number Placeholder 5">
            <a:extLst>
              <a:ext uri="{FF2B5EF4-FFF2-40B4-BE49-F238E27FC236}">
                <a16:creationId xmlns:a16="http://schemas.microsoft.com/office/drawing/2014/main" id="{971FC5AC-BE21-D65E-7EE8-8F5E8923DC8C}"/>
              </a:ext>
            </a:extLst>
          </p:cNvPr>
          <p:cNvSpPr>
            <a:spLocks noGrp="1"/>
          </p:cNvSpPr>
          <p:nvPr>
            <p:ph type="sldNum" sz="quarter" idx="12"/>
          </p:nvPr>
        </p:nvSpPr>
        <p:spPr/>
        <p:txBody>
          <a:bodyPr/>
          <a:lstStyle/>
          <a:p>
            <a:fld id="{C1FF6DA9-008F-8B48-92A6-B652298478BF}" type="slidenum">
              <a:rPr lang="en-US" smtClean="0"/>
              <a:t>4</a:t>
            </a:fld>
            <a:endParaRPr lang="en-US"/>
          </a:p>
        </p:txBody>
      </p:sp>
      <p:pic>
        <p:nvPicPr>
          <p:cNvPr id="7" name="Picture 6" descr="A computer screen shot of a program code&#10;&#10;AI-generated content may be incorrect.">
            <a:extLst>
              <a:ext uri="{FF2B5EF4-FFF2-40B4-BE49-F238E27FC236}">
                <a16:creationId xmlns:a16="http://schemas.microsoft.com/office/drawing/2014/main" id="{0E4581DE-4F43-C398-E759-31C45333E655}"/>
              </a:ext>
            </a:extLst>
          </p:cNvPr>
          <p:cNvPicPr>
            <a:picLocks noChangeAspect="1"/>
          </p:cNvPicPr>
          <p:nvPr/>
        </p:nvPicPr>
        <p:blipFill>
          <a:blip r:embed="rId2"/>
          <a:stretch>
            <a:fillRect/>
          </a:stretch>
        </p:blipFill>
        <p:spPr>
          <a:xfrm>
            <a:off x="4572000" y="391161"/>
            <a:ext cx="3877926" cy="2884887"/>
          </a:xfrm>
          <a:prstGeom prst="rect">
            <a:avLst/>
          </a:prstGeom>
        </p:spPr>
      </p:pic>
      <p:pic>
        <p:nvPicPr>
          <p:cNvPr id="9" name="Picture 8" descr="A computer screen shot of a program&#10;&#10;AI-generated content may be incorrect.">
            <a:extLst>
              <a:ext uri="{FF2B5EF4-FFF2-40B4-BE49-F238E27FC236}">
                <a16:creationId xmlns:a16="http://schemas.microsoft.com/office/drawing/2014/main" id="{67BCD8C8-34A1-4A89-4C23-0FEB0CC8A836}"/>
              </a:ext>
            </a:extLst>
          </p:cNvPr>
          <p:cNvPicPr>
            <a:picLocks noChangeAspect="1"/>
          </p:cNvPicPr>
          <p:nvPr/>
        </p:nvPicPr>
        <p:blipFill>
          <a:blip r:embed="rId3"/>
          <a:stretch>
            <a:fillRect/>
          </a:stretch>
        </p:blipFill>
        <p:spPr>
          <a:xfrm>
            <a:off x="4572000" y="3581953"/>
            <a:ext cx="3877926" cy="2712953"/>
          </a:xfrm>
          <a:prstGeom prst="rect">
            <a:avLst/>
          </a:prstGeom>
        </p:spPr>
      </p:pic>
    </p:spTree>
    <p:extLst>
      <p:ext uri="{BB962C8B-B14F-4D97-AF65-F5344CB8AC3E}">
        <p14:creationId xmlns:p14="http://schemas.microsoft.com/office/powerpoint/2010/main" val="416019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E07F3-B8A5-DB5C-1C0C-C98FB1156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DBFFC7-5A4B-D76F-1E14-93AE5B287BE6}"/>
              </a:ext>
            </a:extLst>
          </p:cNvPr>
          <p:cNvSpPr>
            <a:spLocks noGrp="1"/>
          </p:cNvSpPr>
          <p:nvPr>
            <p:ph type="title"/>
          </p:nvPr>
        </p:nvSpPr>
        <p:spPr>
          <a:xfrm>
            <a:off x="337931" y="105672"/>
            <a:ext cx="8229600" cy="457199"/>
          </a:xfrm>
        </p:spPr>
        <p:txBody>
          <a:bodyPr>
            <a:normAutofit/>
          </a:bodyPr>
          <a:lstStyle/>
          <a:p>
            <a:pPr algn="l"/>
            <a:r>
              <a:rPr lang="en-US" sz="2000" b="1" dirty="0"/>
              <a:t>LLM Prompt Engineering Strategies</a:t>
            </a:r>
            <a:endParaRPr sz="2000" b="1" dirty="0"/>
          </a:p>
        </p:txBody>
      </p:sp>
      <p:sp>
        <p:nvSpPr>
          <p:cNvPr id="6" name="Slide Number Placeholder 5">
            <a:extLst>
              <a:ext uri="{FF2B5EF4-FFF2-40B4-BE49-F238E27FC236}">
                <a16:creationId xmlns:a16="http://schemas.microsoft.com/office/drawing/2014/main" id="{8A6D1D25-DE65-C9D4-3938-4CE1F010E19E}"/>
              </a:ext>
            </a:extLst>
          </p:cNvPr>
          <p:cNvSpPr>
            <a:spLocks noGrp="1"/>
          </p:cNvSpPr>
          <p:nvPr>
            <p:ph type="sldNum" sz="quarter" idx="12"/>
          </p:nvPr>
        </p:nvSpPr>
        <p:spPr/>
        <p:txBody>
          <a:bodyPr/>
          <a:lstStyle/>
          <a:p>
            <a:fld id="{C1FF6DA9-008F-8B48-92A6-B652298478BF}" type="slidenum">
              <a:rPr lang="en-US" smtClean="0"/>
              <a:t>5</a:t>
            </a:fld>
            <a:endParaRPr lang="en-US"/>
          </a:p>
        </p:txBody>
      </p:sp>
      <p:pic>
        <p:nvPicPr>
          <p:cNvPr id="10" name="Picture 9" descr="A computer screen shot of a program&#10;&#10;AI-generated content may be incorrect.">
            <a:extLst>
              <a:ext uri="{FF2B5EF4-FFF2-40B4-BE49-F238E27FC236}">
                <a16:creationId xmlns:a16="http://schemas.microsoft.com/office/drawing/2014/main" id="{8EB814FE-0679-2328-9836-97A4153794F8}"/>
              </a:ext>
            </a:extLst>
          </p:cNvPr>
          <p:cNvPicPr>
            <a:picLocks noChangeAspect="1"/>
          </p:cNvPicPr>
          <p:nvPr/>
        </p:nvPicPr>
        <p:blipFill>
          <a:blip r:embed="rId2"/>
          <a:stretch>
            <a:fillRect/>
          </a:stretch>
        </p:blipFill>
        <p:spPr>
          <a:xfrm>
            <a:off x="529519" y="794838"/>
            <a:ext cx="3478167" cy="3114254"/>
          </a:xfrm>
          <a:prstGeom prst="rect">
            <a:avLst/>
          </a:prstGeom>
        </p:spPr>
      </p:pic>
      <p:pic>
        <p:nvPicPr>
          <p:cNvPr id="12" name="Picture 11" descr="A computer screen shot of a program code&#10;&#10;AI-generated content may be incorrect.">
            <a:extLst>
              <a:ext uri="{FF2B5EF4-FFF2-40B4-BE49-F238E27FC236}">
                <a16:creationId xmlns:a16="http://schemas.microsoft.com/office/drawing/2014/main" id="{B4896BB5-8CE9-13F5-D281-F4E325BDBE5D}"/>
              </a:ext>
            </a:extLst>
          </p:cNvPr>
          <p:cNvPicPr>
            <a:picLocks noChangeAspect="1"/>
          </p:cNvPicPr>
          <p:nvPr/>
        </p:nvPicPr>
        <p:blipFill>
          <a:blip r:embed="rId3"/>
          <a:stretch>
            <a:fillRect/>
          </a:stretch>
        </p:blipFill>
        <p:spPr>
          <a:xfrm>
            <a:off x="4202133" y="3064510"/>
            <a:ext cx="3625240" cy="3114254"/>
          </a:xfrm>
          <a:prstGeom prst="rect">
            <a:avLst/>
          </a:prstGeom>
        </p:spPr>
      </p:pic>
      <p:sp>
        <p:nvSpPr>
          <p:cNvPr id="13" name="Oval Callout 12">
            <a:extLst>
              <a:ext uri="{FF2B5EF4-FFF2-40B4-BE49-F238E27FC236}">
                <a16:creationId xmlns:a16="http://schemas.microsoft.com/office/drawing/2014/main" id="{1EAD6A6A-4383-EFF5-60A7-7BB164A5F0BD}"/>
              </a:ext>
            </a:extLst>
          </p:cNvPr>
          <p:cNvSpPr/>
          <p:nvPr/>
        </p:nvSpPr>
        <p:spPr>
          <a:xfrm>
            <a:off x="4959532" y="1125713"/>
            <a:ext cx="1480457" cy="687977"/>
          </a:xfrm>
          <a:prstGeom prst="wedgeEllipseCallout">
            <a:avLst>
              <a:gd name="adj1" fmla="val -115783"/>
              <a:gd name="adj2" fmla="val 587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COT Prompt</a:t>
            </a:r>
          </a:p>
        </p:txBody>
      </p:sp>
      <p:sp>
        <p:nvSpPr>
          <p:cNvPr id="14" name="Oval Callout 13">
            <a:extLst>
              <a:ext uri="{FF2B5EF4-FFF2-40B4-BE49-F238E27FC236}">
                <a16:creationId xmlns:a16="http://schemas.microsoft.com/office/drawing/2014/main" id="{063FA677-E434-2E33-073A-0E6ED7D0961A}"/>
              </a:ext>
            </a:extLst>
          </p:cNvPr>
          <p:cNvSpPr/>
          <p:nvPr/>
        </p:nvSpPr>
        <p:spPr>
          <a:xfrm>
            <a:off x="1567543" y="4621637"/>
            <a:ext cx="1637211" cy="664466"/>
          </a:xfrm>
          <a:prstGeom prst="wedgeEllipseCallout">
            <a:avLst>
              <a:gd name="adj1" fmla="val 110018"/>
              <a:gd name="adj2" fmla="val 8935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TOT Prompt</a:t>
            </a:r>
          </a:p>
        </p:txBody>
      </p:sp>
    </p:spTree>
    <p:extLst>
      <p:ext uri="{BB962C8B-B14F-4D97-AF65-F5344CB8AC3E}">
        <p14:creationId xmlns:p14="http://schemas.microsoft.com/office/powerpoint/2010/main" val="534561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164CF-8919-1AFD-19CA-799B438BF8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463BF7-C057-8E7B-0A45-DA388FC43597}"/>
              </a:ext>
            </a:extLst>
          </p:cNvPr>
          <p:cNvSpPr>
            <a:spLocks noGrp="1"/>
          </p:cNvSpPr>
          <p:nvPr>
            <p:ph type="title"/>
          </p:nvPr>
        </p:nvSpPr>
        <p:spPr>
          <a:xfrm>
            <a:off x="337931" y="105672"/>
            <a:ext cx="8229600" cy="457199"/>
          </a:xfrm>
        </p:spPr>
        <p:txBody>
          <a:bodyPr>
            <a:normAutofit/>
          </a:bodyPr>
          <a:lstStyle/>
          <a:p>
            <a:pPr algn="l"/>
            <a:r>
              <a:rPr lang="en-US" sz="2000" b="1" dirty="0"/>
              <a:t>LLM Prompts - Zero Shot / Few Shot</a:t>
            </a:r>
            <a:endParaRPr sz="2000" b="1" dirty="0"/>
          </a:p>
        </p:txBody>
      </p:sp>
      <p:sp>
        <p:nvSpPr>
          <p:cNvPr id="6" name="Slide Number Placeholder 5">
            <a:extLst>
              <a:ext uri="{FF2B5EF4-FFF2-40B4-BE49-F238E27FC236}">
                <a16:creationId xmlns:a16="http://schemas.microsoft.com/office/drawing/2014/main" id="{66CAADA4-8561-17D2-7482-6F99FD6CCEF2}"/>
              </a:ext>
            </a:extLst>
          </p:cNvPr>
          <p:cNvSpPr>
            <a:spLocks noGrp="1"/>
          </p:cNvSpPr>
          <p:nvPr>
            <p:ph type="sldNum" sz="quarter" idx="12"/>
          </p:nvPr>
        </p:nvSpPr>
        <p:spPr/>
        <p:txBody>
          <a:bodyPr/>
          <a:lstStyle/>
          <a:p>
            <a:fld id="{C1FF6DA9-008F-8B48-92A6-B652298478BF}" type="slidenum">
              <a:rPr lang="en-US" smtClean="0"/>
              <a:t>6</a:t>
            </a:fld>
            <a:endParaRPr lang="en-US"/>
          </a:p>
        </p:txBody>
      </p:sp>
      <p:sp>
        <p:nvSpPr>
          <p:cNvPr id="3" name="Content Placeholder 2">
            <a:extLst>
              <a:ext uri="{FF2B5EF4-FFF2-40B4-BE49-F238E27FC236}">
                <a16:creationId xmlns:a16="http://schemas.microsoft.com/office/drawing/2014/main" id="{F509D9B3-FBB7-F8DB-0A65-E597ECF2AA8E}"/>
              </a:ext>
            </a:extLst>
          </p:cNvPr>
          <p:cNvSpPr>
            <a:spLocks noGrp="1"/>
          </p:cNvSpPr>
          <p:nvPr>
            <p:ph idx="1"/>
          </p:nvPr>
        </p:nvSpPr>
        <p:spPr>
          <a:xfrm>
            <a:off x="337930" y="616130"/>
            <a:ext cx="8458199" cy="3032758"/>
          </a:xfrm>
          <a:ln>
            <a:solidFill>
              <a:schemeClr val="accent1"/>
            </a:solidFill>
          </a:ln>
        </p:spPr>
        <p:txBody>
          <a:bodyPr>
            <a:noAutofit/>
          </a:bodyPr>
          <a:lstStyle/>
          <a:p>
            <a:pPr marL="0" indent="0">
              <a:buNone/>
            </a:pPr>
            <a:r>
              <a:rPr lang="en-US" sz="1000" b="1" u="sng" dirty="0"/>
              <a:t>Method ZERO -prompt:</a:t>
            </a:r>
            <a:r>
              <a:rPr lang="en-US" sz="1000" dirty="0"/>
              <a:t> [{'role': 'system', 'content': 'Classify Long COVID risk as High/Moderate/Low/Unlikely based on:\n            1. Comorbidities 2. Acute severity 3. Treatment factors'}, {'role': 'user', 'content': "Patient Data:\n            Conditions: ['Hypertension', 'Body mass index 30+ - obesity (finding)', 'Prediabetes', 'Cough (finding)', 'Fatigue (finding)', 'Fever (finding)', 'Loss of taste (finding)', 'Suspected COVID-19', 'COVID-19']\n            Medications: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Tablet']\n            Observations: ['Body temperature', 'Respiratory rate', 'Heart rate', 'Oxygen saturation in Arterial blood', 'Diastolic Blood Pressure', 'Systolic Blood Pressure', 'Body Weight', 'Influenza virus A RNA [Presence] in Respiratory specimen by NAA with probe detection', 'Influenza virus B RNA [Presence] in Respiratory specimen by NAA with probe detection', 'Respiratory syncytial virus RNA [Presence] in Respiratory specimen by NAA with probe detection', 'Parainfluenza virus 1 RNA [Presence] in Respiratory specimen by NAA with probe detection', 'Parainfluenza virus 2 RNA [Presence] in Respiratory specimen by NAA with probe detection', 'Parainfluenza virus 3 RNA [Presence] in Respiratory specimen by NAA with probe detection', 'Rhinovirus RNA [Presence] in Respiratory specimen by NAA with probe detection', 'Human metapneumovirus RNA [Presence] in Respiratory specimen by NAA with probe detection', 'Adenovirus A+B+C+D+E DNA [Presence] in Respiratory specimen by NAA with probe detection', 'SARS-CoV-2 RNA </a:t>
            </a:r>
            <a:r>
              <a:rPr lang="en-US" sz="1000" dirty="0" err="1"/>
              <a:t>Pnl</a:t>
            </a:r>
            <a:r>
              <a:rPr lang="en-US" sz="1000" dirty="0"/>
              <a:t> Resp </a:t>
            </a:r>
            <a:r>
              <a:rPr lang="en-US" sz="1000" dirty="0" err="1"/>
              <a:t>NAA+probe</a:t>
            </a:r>
            <a:r>
              <a:rPr lang="en-US" sz="1000" dirty="0"/>
              <a:t>', 'Body Height', 'Pain severity - 0-10 verbal numeric rating [Score] - Reported', 'Body Weight', 'Body Mass Index', 'Diastolic Blood Pressure', 'Systolic Blood Pressure', 'Heart rate', 'Respiratory rate', 'Glucose', 'Urea Nitrogen', 'Creatinine', 'Calcium', 'Sodium', 'Potassium', 'Chloride', 'Carbon Dioxide', 'Tobacco smoking status NHIS', 'Hemoglobin A1c/</a:t>
            </a:r>
            <a:r>
              <a:rPr lang="en-US" sz="1000" dirty="0" err="1"/>
              <a:t>Hemoglobin.total</a:t>
            </a:r>
            <a:r>
              <a:rPr lang="en-US" sz="1000" dirty="0"/>
              <a:t> in Blood', 'QALY', 'DALY', 'QOLS']\n            \n            Provide classification with brief rationale:"}]</a:t>
            </a:r>
          </a:p>
          <a:p>
            <a:pPr marL="0" indent="0">
              <a:buNone/>
            </a:pPr>
            <a:r>
              <a:rPr lang="en-US" sz="1200" dirty="0"/>
              <a:t> </a:t>
            </a:r>
          </a:p>
        </p:txBody>
      </p:sp>
      <p:sp>
        <p:nvSpPr>
          <p:cNvPr id="4" name="Content Placeholder 2">
            <a:extLst>
              <a:ext uri="{FF2B5EF4-FFF2-40B4-BE49-F238E27FC236}">
                <a16:creationId xmlns:a16="http://schemas.microsoft.com/office/drawing/2014/main" id="{F1202C00-4D06-0453-B211-30D9CC9CB978}"/>
              </a:ext>
            </a:extLst>
          </p:cNvPr>
          <p:cNvSpPr txBox="1">
            <a:spLocks/>
          </p:cNvSpPr>
          <p:nvPr/>
        </p:nvSpPr>
        <p:spPr>
          <a:xfrm>
            <a:off x="337930" y="3825242"/>
            <a:ext cx="8458199" cy="2140129"/>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000" b="1" u="sng" dirty="0"/>
              <a:t>Method FEW -prompt:</a:t>
            </a:r>
            <a:r>
              <a:rPr lang="en-US" sz="1000" dirty="0"/>
              <a:t> [{'role': 'user', 'content': 'Patient with:\n        - Conditions: COPD, Obesity\n        - Medications: Remdesivir, Dexamethasone\n        - Procedures: Oxygen therapy\n        - Observations: PaO2/FiO2 200'}, {'role': 'assistant', 'content': 'High Likelihood. \n        Rationale: Severe respiratory comorbidity combined with \n        immunomodulators and hypoxemia indicates high risk.'}, {'role': 'user', 'content': "Assess this patient:\n{'conditions': ['Cough (finding)', 'Fever (finding)', 'Suspected COVID-19', 'COVID-19', 'Body mass index 30+ - obesity (finding)'], 'medications': [], 'procedures': ['Face mask (physical object)'], 'observations': ['Body temperature', 'Respiratory rate', 'Heart rate', 'Oxygen saturation in Arterial blood', 'Diastolic Blood Pressure', 'Systolic Blood Pressure', 'Body Weight', 'Influenza virus A Ag [Presence] in Nasopharynx by Rapid immunoassay', 'Influenza virus B Ag [Presence] in Nasopharynx by Rapid immunoassay', 'SARS-CoV-2 RNA </a:t>
            </a:r>
            <a:r>
              <a:rPr lang="en-US" sz="1000" dirty="0" err="1"/>
              <a:t>Pnl</a:t>
            </a:r>
            <a:r>
              <a:rPr lang="en-US" sz="1000" dirty="0"/>
              <a:t> Resp </a:t>
            </a:r>
            <a:r>
              <a:rPr lang="en-US" sz="1000" dirty="0" err="1"/>
              <a:t>NAA+probe</a:t>
            </a:r>
            <a:r>
              <a:rPr lang="en-US" sz="1000" dirty="0"/>
              <a:t>', 'Body Height', 'Pain severity - 0-10 verbal numeric rating [Score] - Reported', 'Body Weight', 'Body Mass Index', 'Diastolic Blood Pressure', 'Systolic Blood Pressure', 'Heart rate', 'Respiratory rate', 'Total Cholesterol', 'Triglycerides', 'Low Density Lipoprotein Cholesterol', 'High Density Lipoprotein Cholesterol', 'Leukocytes [#/volume] in Blood by Automated count', 'Erythrocytes [#/volume] in Blood by Automated count', 'Hemoglobin [Mass/volume] in Blood', 'Hematocrit [Volume Fraction] of Blood by Automated count', 'MCV [</a:t>
            </a:r>
            <a:r>
              <a:rPr lang="en-US" sz="1000" dirty="0" err="1"/>
              <a:t>Entitic</a:t>
            </a:r>
            <a:r>
              <a:rPr lang="en-US" sz="1000" dirty="0"/>
              <a:t> volume] by Automated count', 'MCH [</a:t>
            </a:r>
            <a:r>
              <a:rPr lang="en-US" sz="1000" dirty="0" err="1"/>
              <a:t>Entitic</a:t>
            </a:r>
            <a:r>
              <a:rPr lang="en-US" sz="1000" dirty="0"/>
              <a:t> mass] by Automated count', 'MCHC [Mass/volume] by Automated count', 'Erythrocyte distribution width [</a:t>
            </a:r>
            <a:r>
              <a:rPr lang="en-US" sz="1000" dirty="0" err="1"/>
              <a:t>Entitic</a:t>
            </a:r>
            <a:r>
              <a:rPr lang="en-US" sz="1000" dirty="0"/>
              <a:t> volume] by Automated count', 'Platelets [#/volume] in Blood by Automated count', 'Platelet distribution width [</a:t>
            </a:r>
            <a:r>
              <a:rPr lang="en-US" sz="1000" dirty="0" err="1"/>
              <a:t>Entitic</a:t>
            </a:r>
            <a:r>
              <a:rPr lang="en-US" sz="1000" dirty="0"/>
              <a:t> volume] in Blood by Automated count', 'Platelet mean volume [</a:t>
            </a:r>
            <a:r>
              <a:rPr lang="en-US" sz="1000" dirty="0" err="1"/>
              <a:t>Entitic</a:t>
            </a:r>
            <a:r>
              <a:rPr lang="en-US" sz="1000" dirty="0"/>
              <a:t> volume] in Blood by Automated count', 'Tobacco smoking status NHIS', 'QALY', 'QALY', 'DALY', 'DALY', 'QOLS', 'QOLS']}"}]</a:t>
            </a:r>
            <a:r>
              <a:rPr lang="en-US" sz="1200" dirty="0"/>
              <a:t> </a:t>
            </a:r>
          </a:p>
        </p:txBody>
      </p:sp>
    </p:spTree>
    <p:extLst>
      <p:ext uri="{BB962C8B-B14F-4D97-AF65-F5344CB8AC3E}">
        <p14:creationId xmlns:p14="http://schemas.microsoft.com/office/powerpoint/2010/main" val="225713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22A79-D7AA-AA2D-7C5D-275D0AAFB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4B38FE-2683-6D89-211E-B31A7F6421E7}"/>
              </a:ext>
            </a:extLst>
          </p:cNvPr>
          <p:cNvSpPr>
            <a:spLocks noGrp="1"/>
          </p:cNvSpPr>
          <p:nvPr>
            <p:ph type="title"/>
          </p:nvPr>
        </p:nvSpPr>
        <p:spPr>
          <a:xfrm>
            <a:off x="337931" y="105672"/>
            <a:ext cx="8229600" cy="457199"/>
          </a:xfrm>
        </p:spPr>
        <p:txBody>
          <a:bodyPr>
            <a:normAutofit/>
          </a:bodyPr>
          <a:lstStyle/>
          <a:p>
            <a:pPr algn="l"/>
            <a:r>
              <a:rPr lang="en-US" sz="2000" b="1" dirty="0"/>
              <a:t>LLM Prompts – Chain of Thought / Tree of Thought</a:t>
            </a:r>
            <a:endParaRPr sz="2000" b="1" dirty="0"/>
          </a:p>
        </p:txBody>
      </p:sp>
      <p:sp>
        <p:nvSpPr>
          <p:cNvPr id="6" name="Slide Number Placeholder 5">
            <a:extLst>
              <a:ext uri="{FF2B5EF4-FFF2-40B4-BE49-F238E27FC236}">
                <a16:creationId xmlns:a16="http://schemas.microsoft.com/office/drawing/2014/main" id="{D23ED740-8401-FD54-973F-E818ACFF0299}"/>
              </a:ext>
            </a:extLst>
          </p:cNvPr>
          <p:cNvSpPr>
            <a:spLocks noGrp="1"/>
          </p:cNvSpPr>
          <p:nvPr>
            <p:ph type="sldNum" sz="quarter" idx="12"/>
          </p:nvPr>
        </p:nvSpPr>
        <p:spPr/>
        <p:txBody>
          <a:bodyPr/>
          <a:lstStyle/>
          <a:p>
            <a:fld id="{C1FF6DA9-008F-8B48-92A6-B652298478BF}" type="slidenum">
              <a:rPr lang="en-US" smtClean="0"/>
              <a:t>7</a:t>
            </a:fld>
            <a:endParaRPr lang="en-US"/>
          </a:p>
        </p:txBody>
      </p:sp>
      <p:sp>
        <p:nvSpPr>
          <p:cNvPr id="3" name="Content Placeholder 2">
            <a:extLst>
              <a:ext uri="{FF2B5EF4-FFF2-40B4-BE49-F238E27FC236}">
                <a16:creationId xmlns:a16="http://schemas.microsoft.com/office/drawing/2014/main" id="{F0B722EC-E8D3-324E-9A62-564EB45CB2A2}"/>
              </a:ext>
            </a:extLst>
          </p:cNvPr>
          <p:cNvSpPr>
            <a:spLocks noGrp="1"/>
          </p:cNvSpPr>
          <p:nvPr>
            <p:ph idx="1"/>
          </p:nvPr>
        </p:nvSpPr>
        <p:spPr>
          <a:xfrm>
            <a:off x="337930" y="616130"/>
            <a:ext cx="8458199" cy="2518956"/>
          </a:xfrm>
          <a:ln>
            <a:solidFill>
              <a:schemeClr val="accent1"/>
            </a:solidFill>
          </a:ln>
        </p:spPr>
        <p:txBody>
          <a:bodyPr>
            <a:noAutofit/>
          </a:bodyPr>
          <a:lstStyle/>
          <a:p>
            <a:pPr marL="0" indent="0">
              <a:buNone/>
            </a:pPr>
            <a:r>
              <a:rPr lang="en-US" sz="1000" b="1" u="sng" dirty="0"/>
              <a:t> Method COT -prompt:</a:t>
            </a:r>
            <a:r>
              <a:rPr lang="en-US" sz="1000" dirty="0"/>
              <a:t> [{'role': 'system', 'content': 'You are an Internal Medicine specialist analyzing Long COVID risk step-by-step.'}, {'role': 'user', 'content': 'Patient with:\n        - Conditions: COPD, Obesity\n        - Medications: Remdesivir, Dexamethasone\n        - Procedures: Oxygen therapy\n        - Observations: PaO2/FiO2 200'}, {'role': 'assistant', 'content': 'High Likelihood. \n        Rationale: Severe respiratory comorbidity combined with \n        immunomodulators and hypoxemia indicates high risk.'}, {'role': 'user', 'content': "Patient Case:\n            Conditions: ['Hypertension', 'Body mass index 30+ - obesity (finding)', 'Cough (finding)', 'Sputum finding (finding)', 'Fever (finding)', 'Suspected COVID-19', 'COVID-19']\n            Medications: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 'Hydrochlorothiazide 25 MG Oral Tablet']\n            \n            As an internist, analyze:\n            1. Comorbidity impacts\n            2. Medication risks\n            3. Clinical course\n            4. Final assessment:"}]</a:t>
            </a:r>
          </a:p>
        </p:txBody>
      </p:sp>
      <p:sp>
        <p:nvSpPr>
          <p:cNvPr id="4" name="Content Placeholder 2">
            <a:extLst>
              <a:ext uri="{FF2B5EF4-FFF2-40B4-BE49-F238E27FC236}">
                <a16:creationId xmlns:a16="http://schemas.microsoft.com/office/drawing/2014/main" id="{E19FD62A-8257-C37C-6C74-44416AF9DAEE}"/>
              </a:ext>
            </a:extLst>
          </p:cNvPr>
          <p:cNvSpPr txBox="1">
            <a:spLocks/>
          </p:cNvSpPr>
          <p:nvPr/>
        </p:nvSpPr>
        <p:spPr>
          <a:xfrm>
            <a:off x="337930" y="3328846"/>
            <a:ext cx="8458199" cy="2140129"/>
          </a:xfrm>
          <a:prstGeom prst="rect">
            <a:avLst/>
          </a:prstGeom>
          <a:ln>
            <a:solidFill>
              <a:schemeClr val="accent1"/>
            </a:solidFill>
          </a:ln>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000" b="1" u="sng" dirty="0"/>
              <a:t>Method TOT -prompt</a:t>
            </a:r>
            <a:r>
              <a:rPr lang="en-US" sz="1000" dirty="0"/>
              <a:t>: [{'role': 'system', 'content': 'Coordinate this multi-specialist tumor board:'}, {'role': 'user', 'content': "Patient Case:\n            Conditions: ['Hypertension', 'Body mass index 30+ - obesity (finding)', 'Chronic sinusitis (disorder)', 'Gout', 'Cough (finding)', 'Sputum finding (finding)', 'Loss of taste (finding)', 'Suspected COVID-19', 'COVID-19']\n            Medications: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 '</a:t>
            </a:r>
            <a:r>
              <a:rPr lang="en-US" sz="1000" dirty="0" err="1"/>
              <a:t>amLODIPine</a:t>
            </a:r>
            <a:r>
              <a:rPr lang="en-US" sz="1000" dirty="0"/>
              <a:t> 5 MG / Hydrochlorothiazide 12.5 MG / Olmesartan </a:t>
            </a:r>
            <a:r>
              <a:rPr lang="en-US" sz="1000" dirty="0" err="1"/>
              <a:t>medoxomil</a:t>
            </a:r>
            <a:r>
              <a:rPr lang="en-US" sz="1000" dirty="0"/>
              <a:t> 20 MG Oral Tablet']\n            Procedures: ['Face mask (physical object)']\n            \n            Roles:\n            - Internist (Moderator)\n            - Pulmonologist\n            - Immunologist\n            - Rehabilitation Specialist\n            \n            Provide consolidated assessment:"}]</a:t>
            </a:r>
            <a:r>
              <a:rPr lang="en-US" sz="1200" dirty="0"/>
              <a:t> </a:t>
            </a:r>
          </a:p>
        </p:txBody>
      </p:sp>
    </p:spTree>
    <p:extLst>
      <p:ext uri="{BB962C8B-B14F-4D97-AF65-F5344CB8AC3E}">
        <p14:creationId xmlns:p14="http://schemas.microsoft.com/office/powerpoint/2010/main" val="410615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28D47-459C-EC43-38AD-DE5F91F21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D7A40-35C2-7899-42D5-295B46BE4395}"/>
              </a:ext>
            </a:extLst>
          </p:cNvPr>
          <p:cNvSpPr>
            <a:spLocks noGrp="1"/>
          </p:cNvSpPr>
          <p:nvPr>
            <p:ph type="title"/>
          </p:nvPr>
        </p:nvSpPr>
        <p:spPr>
          <a:xfrm>
            <a:off x="337931" y="105672"/>
            <a:ext cx="8229600" cy="457199"/>
          </a:xfrm>
        </p:spPr>
        <p:txBody>
          <a:bodyPr>
            <a:normAutofit/>
          </a:bodyPr>
          <a:lstStyle/>
          <a:p>
            <a:pPr algn="l"/>
            <a:r>
              <a:rPr lang="en-US" sz="2000" b="1" dirty="0"/>
              <a:t>LLM Prediction Engine</a:t>
            </a:r>
            <a:endParaRPr sz="2000" b="1" dirty="0"/>
          </a:p>
        </p:txBody>
      </p:sp>
      <p:sp>
        <p:nvSpPr>
          <p:cNvPr id="3" name="Content Placeholder 2">
            <a:extLst>
              <a:ext uri="{FF2B5EF4-FFF2-40B4-BE49-F238E27FC236}">
                <a16:creationId xmlns:a16="http://schemas.microsoft.com/office/drawing/2014/main" id="{F5999B2D-7970-9B8A-5328-DA5CD47CCCEB}"/>
              </a:ext>
            </a:extLst>
          </p:cNvPr>
          <p:cNvSpPr>
            <a:spLocks noGrp="1"/>
          </p:cNvSpPr>
          <p:nvPr>
            <p:ph idx="1"/>
          </p:nvPr>
        </p:nvSpPr>
        <p:spPr>
          <a:xfrm>
            <a:off x="337930" y="685803"/>
            <a:ext cx="3241293" cy="4443546"/>
          </a:xfrm>
          <a:ln>
            <a:solidFill>
              <a:schemeClr val="accent1"/>
            </a:solidFill>
          </a:ln>
        </p:spPr>
        <p:txBody>
          <a:bodyPr>
            <a:noAutofit/>
          </a:bodyPr>
          <a:lstStyle/>
          <a:p>
            <a:pPr marL="0" indent="0">
              <a:buNone/>
            </a:pPr>
            <a:r>
              <a:rPr lang="en-US" sz="1200" b="1" dirty="0"/>
              <a:t>Code Functionality:</a:t>
            </a:r>
          </a:p>
          <a:p>
            <a:pPr marL="0" indent="0">
              <a:buNone/>
            </a:pPr>
            <a:r>
              <a:rPr lang="en-US" sz="1200" dirty="0"/>
              <a:t>Dynamically selects prompting strategy (Zero-Shot/Few-Shot/</a:t>
            </a:r>
            <a:r>
              <a:rPr lang="en-US" sz="1200" dirty="0" err="1"/>
              <a:t>CoT</a:t>
            </a:r>
            <a:r>
              <a:rPr lang="en-US" sz="1200" dirty="0"/>
              <a:t>/</a:t>
            </a:r>
            <a:r>
              <a:rPr lang="en-US" sz="1200" dirty="0" err="1"/>
              <a:t>ToT</a:t>
            </a:r>
            <a:r>
              <a:rPr lang="en-US" sz="1200" dirty="0"/>
              <a:t>)</a:t>
            </a:r>
          </a:p>
          <a:p>
            <a:pPr marL="0" indent="0">
              <a:buNone/>
            </a:pPr>
            <a:r>
              <a:rPr lang="en-US" sz="1200" dirty="0"/>
              <a:t>Formats patient data (conditions, meds, procedures, observations) for LLM input</a:t>
            </a:r>
          </a:p>
          <a:p>
            <a:pPr marL="0" indent="0">
              <a:buNone/>
            </a:pPr>
            <a:r>
              <a:rPr lang="en-US" sz="1200" dirty="0"/>
              <a:t>Calls GPT-4o with controlled parameters (temperature=0.3 for consistency)</a:t>
            </a:r>
          </a:p>
          <a:p>
            <a:pPr marL="0" indent="0">
              <a:buNone/>
            </a:pPr>
            <a:endParaRPr lang="en-US" sz="1200" dirty="0"/>
          </a:p>
          <a:p>
            <a:pPr marL="0" indent="0">
              <a:buNone/>
            </a:pPr>
            <a:r>
              <a:rPr lang="en-US" sz="1200" b="1" dirty="0"/>
              <a:t>Key Features:</a:t>
            </a:r>
          </a:p>
          <a:p>
            <a:pPr marL="0" indent="0">
              <a:buNone/>
            </a:pPr>
            <a:r>
              <a:rPr lang="en-US" sz="1200" dirty="0"/>
              <a:t>Method flexibility: Switch between reasoning approaches with method parameter</a:t>
            </a:r>
          </a:p>
          <a:p>
            <a:pPr marL="0" indent="0">
              <a:buNone/>
            </a:pPr>
            <a:r>
              <a:rPr lang="en-US" sz="1200" dirty="0"/>
              <a:t>Response parsing: Extracts risk level (High/Moderate/Low/Unlikely) from LLM output</a:t>
            </a:r>
          </a:p>
          <a:p>
            <a:pPr marL="0" indent="0">
              <a:buNone/>
            </a:pPr>
            <a:r>
              <a:rPr lang="en-US" sz="1200" dirty="0"/>
              <a:t>Debugging: Prints prompts and raw responses for transparency</a:t>
            </a:r>
          </a:p>
          <a:p>
            <a:pPr marL="0" indent="0">
              <a:buNone/>
            </a:pPr>
            <a:endParaRPr lang="en-US" sz="1200" dirty="0"/>
          </a:p>
          <a:p>
            <a:pPr marL="0" indent="0">
              <a:buNone/>
            </a:pPr>
            <a:r>
              <a:rPr lang="en-US" sz="1200" b="1" dirty="0"/>
              <a:t>Focus:</a:t>
            </a:r>
          </a:p>
          <a:p>
            <a:pPr marL="0" indent="0">
              <a:buNone/>
            </a:pPr>
            <a:r>
              <a:rPr lang="en-US" sz="1200" dirty="0"/>
              <a:t>Standardizes risk stratification workflow</a:t>
            </a:r>
          </a:p>
          <a:p>
            <a:pPr marL="0" indent="0">
              <a:buNone/>
            </a:pPr>
            <a:r>
              <a:rPr lang="en-US" sz="1200" dirty="0"/>
              <a:t>Returns auditable rationales alongside predictions</a:t>
            </a:r>
          </a:p>
          <a:p>
            <a:pPr marL="0" indent="0">
              <a:buNone/>
            </a:pPr>
            <a:endParaRPr lang="en-US" sz="1200" dirty="0"/>
          </a:p>
          <a:p>
            <a:pPr marL="0" indent="0">
              <a:buNone/>
            </a:pPr>
            <a:r>
              <a:rPr lang="en-US" sz="1200" dirty="0"/>
              <a:t> </a:t>
            </a:r>
          </a:p>
        </p:txBody>
      </p:sp>
      <p:sp>
        <p:nvSpPr>
          <p:cNvPr id="6" name="Slide Number Placeholder 5">
            <a:extLst>
              <a:ext uri="{FF2B5EF4-FFF2-40B4-BE49-F238E27FC236}">
                <a16:creationId xmlns:a16="http://schemas.microsoft.com/office/drawing/2014/main" id="{3FF50B2C-F081-52F1-B3E5-35D11C69B99C}"/>
              </a:ext>
            </a:extLst>
          </p:cNvPr>
          <p:cNvSpPr>
            <a:spLocks noGrp="1"/>
          </p:cNvSpPr>
          <p:nvPr>
            <p:ph type="sldNum" sz="quarter" idx="12"/>
          </p:nvPr>
        </p:nvSpPr>
        <p:spPr/>
        <p:txBody>
          <a:bodyPr/>
          <a:lstStyle/>
          <a:p>
            <a:fld id="{C1FF6DA9-008F-8B48-92A6-B652298478BF}" type="slidenum">
              <a:rPr lang="en-US" smtClean="0"/>
              <a:t>8</a:t>
            </a:fld>
            <a:endParaRPr lang="en-US"/>
          </a:p>
        </p:txBody>
      </p:sp>
      <p:pic>
        <p:nvPicPr>
          <p:cNvPr id="5" name="Picture 4" descr="A computer screen shot of a program code&#10;&#10;AI-generated content may be incorrect.">
            <a:extLst>
              <a:ext uri="{FF2B5EF4-FFF2-40B4-BE49-F238E27FC236}">
                <a16:creationId xmlns:a16="http://schemas.microsoft.com/office/drawing/2014/main" id="{A81696CC-2AB2-638A-8963-DB473B76FB90}"/>
              </a:ext>
            </a:extLst>
          </p:cNvPr>
          <p:cNvPicPr>
            <a:picLocks noChangeAspect="1"/>
          </p:cNvPicPr>
          <p:nvPr/>
        </p:nvPicPr>
        <p:blipFill>
          <a:blip r:embed="rId2"/>
          <a:stretch>
            <a:fillRect/>
          </a:stretch>
        </p:blipFill>
        <p:spPr>
          <a:xfrm>
            <a:off x="3697176" y="870857"/>
            <a:ext cx="5266655" cy="4443546"/>
          </a:xfrm>
          <a:prstGeom prst="rect">
            <a:avLst/>
          </a:prstGeom>
        </p:spPr>
      </p:pic>
    </p:spTree>
    <p:extLst>
      <p:ext uri="{BB962C8B-B14F-4D97-AF65-F5344CB8AC3E}">
        <p14:creationId xmlns:p14="http://schemas.microsoft.com/office/powerpoint/2010/main" val="352266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7B16C-72A3-D53B-FE3A-5BA01DCE8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984E4C-98F3-EB43-5E35-6E5310B09C2A}"/>
              </a:ext>
            </a:extLst>
          </p:cNvPr>
          <p:cNvSpPr>
            <a:spLocks noGrp="1"/>
          </p:cNvSpPr>
          <p:nvPr>
            <p:ph type="title"/>
          </p:nvPr>
        </p:nvSpPr>
        <p:spPr>
          <a:xfrm>
            <a:off x="337931" y="105672"/>
            <a:ext cx="8229600" cy="457199"/>
          </a:xfrm>
        </p:spPr>
        <p:txBody>
          <a:bodyPr>
            <a:normAutofit/>
          </a:bodyPr>
          <a:lstStyle/>
          <a:p>
            <a:pPr algn="l"/>
            <a:r>
              <a:rPr lang="en-US" sz="2000" b="1" dirty="0"/>
              <a:t>LLM Evaluation Framework</a:t>
            </a:r>
            <a:endParaRPr sz="2000" b="1" dirty="0"/>
          </a:p>
        </p:txBody>
      </p:sp>
      <p:sp>
        <p:nvSpPr>
          <p:cNvPr id="3" name="Content Placeholder 2">
            <a:extLst>
              <a:ext uri="{FF2B5EF4-FFF2-40B4-BE49-F238E27FC236}">
                <a16:creationId xmlns:a16="http://schemas.microsoft.com/office/drawing/2014/main" id="{F67DE9A1-794D-3997-A366-DF4AB5EC5973}"/>
              </a:ext>
            </a:extLst>
          </p:cNvPr>
          <p:cNvSpPr>
            <a:spLocks noGrp="1"/>
          </p:cNvSpPr>
          <p:nvPr>
            <p:ph idx="1"/>
          </p:nvPr>
        </p:nvSpPr>
        <p:spPr>
          <a:xfrm>
            <a:off x="337930" y="685802"/>
            <a:ext cx="3241293" cy="5044437"/>
          </a:xfrm>
          <a:ln>
            <a:solidFill>
              <a:schemeClr val="accent1"/>
            </a:solidFill>
          </a:ln>
        </p:spPr>
        <p:txBody>
          <a:bodyPr>
            <a:noAutofit/>
          </a:bodyPr>
          <a:lstStyle/>
          <a:p>
            <a:pPr marL="0" indent="0">
              <a:buNone/>
            </a:pPr>
            <a:r>
              <a:rPr lang="en-US" sz="1200" b="1" dirty="0"/>
              <a:t>Code Purpose:</a:t>
            </a:r>
          </a:p>
          <a:p>
            <a:pPr marL="0" indent="0">
              <a:buNone/>
            </a:pPr>
            <a:r>
              <a:rPr lang="en-US" sz="1200" dirty="0"/>
              <a:t>Benchmarks LLM performance using patient risk predictions vs. ground truth</a:t>
            </a:r>
          </a:p>
          <a:p>
            <a:pPr marL="0" indent="0">
              <a:buNone/>
            </a:pPr>
            <a:r>
              <a:rPr lang="en-US" sz="1200" dirty="0"/>
              <a:t>Tracks two key outputs: Binary predictions (High/Moderate=1, Low/Unlikely=0) and LLM rationales</a:t>
            </a:r>
          </a:p>
          <a:p>
            <a:pPr marL="0" indent="0">
              <a:buNone/>
            </a:pPr>
            <a:r>
              <a:rPr lang="en-US" sz="1200" dirty="0"/>
              <a:t>Calculates clinical metrics: AUROC (discrimination), AUPRC (imbalanced data), confusion matrix</a:t>
            </a:r>
          </a:p>
          <a:p>
            <a:pPr marL="0" indent="0">
              <a:buNone/>
            </a:pPr>
            <a:endParaRPr lang="en-US" sz="1200" dirty="0"/>
          </a:p>
          <a:p>
            <a:pPr marL="0" indent="0">
              <a:buNone/>
            </a:pPr>
            <a:r>
              <a:rPr lang="en-US" sz="1200" b="1" dirty="0"/>
              <a:t>Key Features:</a:t>
            </a:r>
          </a:p>
          <a:p>
            <a:pPr marL="0" indent="0">
              <a:buNone/>
            </a:pPr>
            <a:r>
              <a:rPr lang="en-US" sz="1200" dirty="0"/>
              <a:t>Progress tracking: </a:t>
            </a:r>
            <a:r>
              <a:rPr lang="en-US" sz="1200" dirty="0" err="1"/>
              <a:t>tqdm</a:t>
            </a:r>
            <a:r>
              <a:rPr lang="en-US" sz="1200" dirty="0"/>
              <a:t> shows real-time evaluation progress</a:t>
            </a:r>
          </a:p>
          <a:p>
            <a:pPr marL="0" indent="0">
              <a:buNone/>
            </a:pPr>
            <a:r>
              <a:rPr lang="en-US" sz="1200" dirty="0"/>
              <a:t>Comprehensive metrics: Combines statistical and interpretable outputs</a:t>
            </a:r>
          </a:p>
          <a:p>
            <a:pPr marL="0" indent="0">
              <a:buNone/>
            </a:pPr>
            <a:r>
              <a:rPr lang="en-US" sz="1200" dirty="0"/>
              <a:t>Rationale preservation: Stores LLM explanations for error analysis</a:t>
            </a:r>
          </a:p>
          <a:p>
            <a:pPr marL="0" indent="0">
              <a:buNone/>
            </a:pPr>
            <a:endParaRPr lang="en-US" sz="1200" dirty="0"/>
          </a:p>
          <a:p>
            <a:pPr marL="0" indent="0">
              <a:buNone/>
            </a:pPr>
            <a:r>
              <a:rPr lang="en-US" sz="1200" b="1" dirty="0"/>
              <a:t>Focus:</a:t>
            </a:r>
          </a:p>
          <a:p>
            <a:pPr marL="0" indent="0">
              <a:buNone/>
            </a:pPr>
            <a:r>
              <a:rPr lang="en-US" sz="1200" dirty="0"/>
              <a:t>Quantifies how well LLM reasoning methods generalize</a:t>
            </a:r>
          </a:p>
          <a:p>
            <a:pPr marL="0" indent="0">
              <a:buNone/>
            </a:pPr>
            <a:r>
              <a:rPr lang="en-US" sz="1200" dirty="0"/>
              <a:t>Supports model selection </a:t>
            </a:r>
          </a:p>
          <a:p>
            <a:pPr marL="0" indent="0">
              <a:buNone/>
            </a:pPr>
            <a:r>
              <a:rPr lang="en-US" sz="1200" dirty="0"/>
              <a:t>Enables clinical validation of AI-generated rationales</a:t>
            </a:r>
          </a:p>
          <a:p>
            <a:pPr marL="0" indent="0">
              <a:buNone/>
            </a:pPr>
            <a:endParaRPr lang="en-US" sz="1200" dirty="0"/>
          </a:p>
          <a:p>
            <a:pPr marL="0" indent="0">
              <a:buNone/>
            </a:pPr>
            <a:r>
              <a:rPr lang="en-US" sz="1200" dirty="0"/>
              <a:t> </a:t>
            </a:r>
          </a:p>
        </p:txBody>
      </p:sp>
      <p:sp>
        <p:nvSpPr>
          <p:cNvPr id="6" name="Slide Number Placeholder 5">
            <a:extLst>
              <a:ext uri="{FF2B5EF4-FFF2-40B4-BE49-F238E27FC236}">
                <a16:creationId xmlns:a16="http://schemas.microsoft.com/office/drawing/2014/main" id="{7A9FC5C3-B78C-D5C6-5A87-4853B45C09CE}"/>
              </a:ext>
            </a:extLst>
          </p:cNvPr>
          <p:cNvSpPr>
            <a:spLocks noGrp="1"/>
          </p:cNvSpPr>
          <p:nvPr>
            <p:ph type="sldNum" sz="quarter" idx="12"/>
          </p:nvPr>
        </p:nvSpPr>
        <p:spPr/>
        <p:txBody>
          <a:bodyPr/>
          <a:lstStyle/>
          <a:p>
            <a:fld id="{C1FF6DA9-008F-8B48-92A6-B652298478BF}" type="slidenum">
              <a:rPr lang="en-US" smtClean="0"/>
              <a:t>9</a:t>
            </a:fld>
            <a:endParaRPr lang="en-US"/>
          </a:p>
        </p:txBody>
      </p:sp>
      <p:pic>
        <p:nvPicPr>
          <p:cNvPr id="7" name="Picture 6" descr="A computer screen shot of a program code&#10;&#10;AI-generated content may be incorrect.">
            <a:extLst>
              <a:ext uri="{FF2B5EF4-FFF2-40B4-BE49-F238E27FC236}">
                <a16:creationId xmlns:a16="http://schemas.microsoft.com/office/drawing/2014/main" id="{13FA8FFB-5763-8FE1-4FB3-0EFF2D100A2C}"/>
              </a:ext>
            </a:extLst>
          </p:cNvPr>
          <p:cNvPicPr>
            <a:picLocks noChangeAspect="1"/>
          </p:cNvPicPr>
          <p:nvPr/>
        </p:nvPicPr>
        <p:blipFill>
          <a:blip r:embed="rId2"/>
          <a:stretch>
            <a:fillRect/>
          </a:stretch>
        </p:blipFill>
        <p:spPr>
          <a:xfrm>
            <a:off x="3823180" y="1262742"/>
            <a:ext cx="4863620" cy="3213463"/>
          </a:xfrm>
          <a:prstGeom prst="rect">
            <a:avLst/>
          </a:prstGeom>
        </p:spPr>
      </p:pic>
    </p:spTree>
    <p:extLst>
      <p:ext uri="{BB962C8B-B14F-4D97-AF65-F5344CB8AC3E}">
        <p14:creationId xmlns:p14="http://schemas.microsoft.com/office/powerpoint/2010/main" val="1367014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9163</TotalTime>
  <Words>2940</Words>
  <Application>Microsoft Macintosh PowerPoint</Application>
  <PresentationFormat>On-screen Show (4:3)</PresentationFormat>
  <Paragraphs>204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Calibri</vt:lpstr>
      <vt:lpstr>Lato</vt:lpstr>
      <vt:lpstr>Office Theme</vt:lpstr>
      <vt:lpstr>PowerPoint Presentation</vt:lpstr>
      <vt:lpstr>BACKGROUND - The Challenge of Long COVID Prediction</vt:lpstr>
      <vt:lpstr>Data Loading &amp; Preprocessing</vt:lpstr>
      <vt:lpstr>LLM Prompt Engineering Strategies</vt:lpstr>
      <vt:lpstr>LLM Prompt Engineering Strategies</vt:lpstr>
      <vt:lpstr>LLM Prompts - Zero Shot / Few Shot</vt:lpstr>
      <vt:lpstr>LLM Prompts – Chain of Thought / Tree of Thought</vt:lpstr>
      <vt:lpstr>LLM Prediction Engine</vt:lpstr>
      <vt:lpstr>LLM Evaluation Framework</vt:lpstr>
      <vt:lpstr>Patient Data Embedding Pipeline</vt:lpstr>
      <vt:lpstr>Logistic Regression Model Training &amp; Evaluation</vt:lpstr>
      <vt:lpstr>Comparative Evaluation Framework</vt:lpstr>
      <vt:lpstr>Results Visualization</vt:lpstr>
      <vt:lpstr>Outcome &amp; Insights</vt:lpstr>
      <vt:lpstr>Outcome &amp; Insights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Balaji Sethuraman</cp:lastModifiedBy>
  <cp:revision>123</cp:revision>
  <dcterms:created xsi:type="dcterms:W3CDTF">2013-01-27T09:14:16Z</dcterms:created>
  <dcterms:modified xsi:type="dcterms:W3CDTF">2025-04-03T02:03:30Z</dcterms:modified>
  <cp:category/>
</cp:coreProperties>
</file>