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7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0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65AE-88DE-7442-B91D-4227C0C3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F7E39-3FD8-0747-95A1-6D9C4D48D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B293-B05F-034B-9C03-308AFDA7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1694-2306-4A40-8718-217F8713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B37C-0A15-BE4E-9E12-418A83F9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0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C7DF-67E6-354B-8670-3474AA28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1434B-E52E-CE4B-940F-2FC790F5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C35C-F777-824A-878E-984EFD3A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81273-115E-1043-8431-C641E9A5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9758-73FC-A644-B444-DB4BB8D2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81C5-EC5C-2B4E-92EC-1C17D0243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E71B4-C83B-8246-940E-8C86CFDCC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38CF4-187A-604C-9D14-D038F356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6757-ED71-144A-AB27-A2C31906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5F029-AE52-3945-B3A0-4F73C654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1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5ACF-2B7D-2040-B448-3DC8DFF1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9DF8-5686-B74E-A601-FADCB97C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F950-594F-7E4B-96CB-C938D0B7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AD02-8CDB-3C4E-A9A6-65CD3F24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0A95F-5E69-D649-A676-C070AC56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0BF7-24C6-404E-92B3-5E4D1A0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15087-B666-744E-94B2-ECCA79E6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B1DD-4854-D84C-9B0B-B8F912F9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8196-C37A-0944-8893-1FFC78F8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1AB6-D2F5-C542-BEF5-B6E4CBE6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6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DFF3-EAED-424D-AC07-1AED7B42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60D2-3D8D-E147-8F05-4A2A4B892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2FFBE-FAE4-E64E-9C35-D222DDBCC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BCC51-F4FB-A742-8A9A-B023CCFE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22ED7-632B-6241-A19F-DD3FF719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4E4B4-5367-5D44-A48A-B345BCE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4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B422-2C9E-9E49-91AC-AC3DD23D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7BC40-B8E4-AB4A-9D26-94541A6AC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03826-A8EC-1E4B-B045-28FBD7737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F7306-D049-A640-AD8B-A8112A22F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E3D62-A9B9-2240-96EE-338771B89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703C5-922C-A745-8884-B03928E5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9DAA3-8B8A-0F4C-B9F7-D3E72F5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74B65-DD9A-424C-9B46-AD1D8D9D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3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DD45-0715-1B48-B34C-4C09FBDD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4EC33-0643-6843-940E-D9A95FB8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1B1CC-EDD4-9E40-A582-C51B41BE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242DF-1189-3B46-9D4C-495C2E04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4C763-3E8F-1E4A-AAEC-A99E854B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52085-27CC-B24C-AA6B-A6046726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E2CD4-ABD2-EF4E-A341-ABD14231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8FEB-8C65-F448-A38A-11796C74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8DF8-3C86-994C-9843-D3F04ADB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21F96-F22A-4F4F-AF0C-140FFEC1D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BFA2B-5C79-7B4A-94CC-24B4A4E2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C7B0-24F2-1341-8349-4BDE970A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D7B-DB6E-1E49-A3B6-8602CE13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FD31-9C86-364F-8C30-760E7052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7ACF2-2451-5F4D-AC1A-D747F74C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E4AC1-8651-9549-B808-505C14345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8FEC0-519C-3B4C-B312-19F95C95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9C025-7584-6C40-875E-E0BACC60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7CC79-35A4-744B-AE54-1087159F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D0C8A-4896-CE40-8B57-87877292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EC0C-1F97-9C4E-B469-94F62A7A8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60FD-B69F-8C47-9F86-E1A126FB9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74AF-E8B8-8247-AD9E-601032295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8855-2D9B-EC41-90EF-601754EE2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3A3B1-4D94-E846-BDFF-5FB1E6E54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Analysis &amp; Prediction of CPU Performance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2502-0061-C141-943F-F8D69A139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Balaji Sri Raj </a:t>
            </a:r>
          </a:p>
          <a:p>
            <a:pPr algn="l"/>
            <a:r>
              <a:rPr lang="en-US" sz="1200" dirty="0"/>
              <a:t>MS Analytics, MBA, MS Psychology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6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ED9C-183A-8A48-A065-F04E7156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&amp; Feature Engineering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B97FE-8451-8841-AEA2-63F47C3A5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5706"/>
            <a:ext cx="7939779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5C54F-9339-DA41-861F-29A6510E2723}"/>
              </a:ext>
            </a:extLst>
          </p:cNvPr>
          <p:cNvSpPr txBox="1"/>
          <p:nvPr/>
        </p:nvSpPr>
        <p:spPr>
          <a:xfrm>
            <a:off x="6400800" y="2381692"/>
            <a:ext cx="6062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Creating Dummies since not all ML algorithms support </a:t>
            </a:r>
          </a:p>
          <a:p>
            <a:r>
              <a:rPr lang="en-US" dirty="0"/>
              <a:t>categorical data.</a:t>
            </a:r>
          </a:p>
          <a:p>
            <a:r>
              <a:rPr lang="en-US" dirty="0"/>
              <a:t>2) Creating dummies may not be a good idea if our categorical </a:t>
            </a:r>
          </a:p>
          <a:p>
            <a:r>
              <a:rPr lang="en-US" dirty="0"/>
              <a:t>variable has too many unique values, but in our case it is fine.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1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3400-E621-C149-A74A-03B2A226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3920-1405-BD41-B4B2-5A48F96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Modelling Algorithms used: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Random Forest</a:t>
            </a:r>
          </a:p>
          <a:p>
            <a:pPr marL="514350" indent="-514350">
              <a:buAutoNum type="arabicParenR"/>
            </a:pPr>
            <a:r>
              <a:rPr lang="en-US" sz="2400" dirty="0" err="1"/>
              <a:t>Lm</a:t>
            </a: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Gradient Boosting</a:t>
            </a:r>
          </a:p>
          <a:p>
            <a:pPr marL="514350" indent="-514350">
              <a:buAutoNum type="arabicParenR"/>
            </a:pPr>
            <a:r>
              <a:rPr lang="en-US" sz="2400" dirty="0"/>
              <a:t>ADA boost Regressor</a:t>
            </a:r>
          </a:p>
          <a:p>
            <a:pPr marL="514350" indent="-514350">
              <a:buAutoNum type="arabicParenR"/>
            </a:pPr>
            <a:r>
              <a:rPr lang="en-US" sz="2400" dirty="0"/>
              <a:t>Bagging Regressor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5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8D60-C266-F346-95BF-2CED6107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Recommendation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3A8374-88C7-D84A-8A2B-520AAF538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268" y="1814724"/>
            <a:ext cx="82931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8EA3B-1266-1A4E-AE09-29AD87E0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4635500"/>
            <a:ext cx="11823700" cy="124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14347-F349-7344-8607-9228E9AA3BAA}"/>
              </a:ext>
            </a:extLst>
          </p:cNvPr>
          <p:cNvSpPr txBox="1"/>
          <p:nvPr/>
        </p:nvSpPr>
        <p:spPr>
          <a:xfrm>
            <a:off x="1296365" y="6273478"/>
            <a:ext cx="548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Ipython</a:t>
            </a:r>
            <a:r>
              <a:rPr lang="en-US" dirty="0"/>
              <a:t> Notebook file has been attached with the email.</a:t>
            </a:r>
          </a:p>
        </p:txBody>
      </p:sp>
    </p:spTree>
    <p:extLst>
      <p:ext uri="{BB962C8B-B14F-4D97-AF65-F5344CB8AC3E}">
        <p14:creationId xmlns:p14="http://schemas.microsoft.com/office/powerpoint/2010/main" val="428367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9404-A79D-CE47-B009-168375F3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the Dataset -  Relative CPU Performance Data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7FDF-565B-444A-B293-6E924698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17" y="1516566"/>
            <a:ext cx="10740483" cy="4660397"/>
          </a:xfrm>
        </p:spPr>
        <p:txBody>
          <a:bodyPr>
            <a:normAutofit/>
          </a:bodyPr>
          <a:lstStyle/>
          <a:p>
            <a:r>
              <a:rPr lang="en-US" sz="1400" dirty="0"/>
              <a:t> Number of Instances: 209 </a:t>
            </a:r>
          </a:p>
          <a:p>
            <a:r>
              <a:rPr lang="en-US" sz="1400" dirty="0"/>
              <a:t> Number of Attributes: 10 (6 predictive attributes, 2 non-predictive,  1 goal field, 1 guess field)</a:t>
            </a:r>
          </a:p>
          <a:p>
            <a:r>
              <a:rPr lang="en-US" sz="1400" dirty="0"/>
              <a:t>Model Name: many unique symbol</a:t>
            </a:r>
          </a:p>
          <a:p>
            <a:r>
              <a:rPr lang="en-US" sz="1400" dirty="0"/>
              <a:t>MYCT: machine cycle time in nanoseconds (integer)</a:t>
            </a:r>
          </a:p>
          <a:p>
            <a:r>
              <a:rPr lang="en-US" sz="1400" dirty="0"/>
              <a:t>MMIN: minimum main memory in kilobytes (integer)</a:t>
            </a:r>
          </a:p>
          <a:p>
            <a:r>
              <a:rPr lang="en-US" sz="1400" dirty="0"/>
              <a:t>MMAX: maximum main memory in kilobytes (integer)</a:t>
            </a:r>
          </a:p>
          <a:p>
            <a:r>
              <a:rPr lang="en-US" sz="1400" dirty="0"/>
              <a:t>CACH: cache memory in kilobytes (integer)</a:t>
            </a:r>
          </a:p>
          <a:p>
            <a:r>
              <a:rPr lang="en-US" sz="1400" dirty="0"/>
              <a:t>CHMIN: minimum channels in units (integer)</a:t>
            </a:r>
          </a:p>
          <a:p>
            <a:r>
              <a:rPr lang="en-US" sz="1400" dirty="0"/>
              <a:t>CHMAX: maximum channels in units (integer)</a:t>
            </a:r>
          </a:p>
          <a:p>
            <a:r>
              <a:rPr lang="en-US" sz="1400" dirty="0"/>
              <a:t>PRP: published relative performance (integer)</a:t>
            </a:r>
          </a:p>
          <a:p>
            <a:r>
              <a:rPr lang="en-US" sz="1400" dirty="0"/>
              <a:t>ERP: estimated relative performance from the original article (integer)</a:t>
            </a:r>
          </a:p>
          <a:p>
            <a:r>
              <a:rPr lang="en-US" sz="1400" dirty="0"/>
              <a:t>Missing Attribute Values: None</a:t>
            </a:r>
          </a:p>
          <a:p>
            <a:r>
              <a:rPr lang="en-US" sz="1400" dirty="0"/>
              <a:t>Class field: PRP</a:t>
            </a:r>
          </a:p>
          <a:p>
            <a:r>
              <a:rPr lang="en-US" sz="1400" dirty="0"/>
              <a:t>Guess field: ERP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94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B62E-4AED-2142-BA94-1B2F0279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C241-FC4C-2C4F-A82E-83C2B0C5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905"/>
            <a:ext cx="10515600" cy="4351338"/>
          </a:xfrm>
        </p:spPr>
        <p:txBody>
          <a:bodyPr/>
          <a:lstStyle/>
          <a:p>
            <a:r>
              <a:rPr lang="en-US" dirty="0"/>
              <a:t>The aim of this analysis is to understand the dependency of PRP, relative performance of CPU based on the given features.</a:t>
            </a:r>
          </a:p>
          <a:p>
            <a:r>
              <a:rPr lang="en-US" dirty="0"/>
              <a:t>Predicting the y variable (PRP) keeping the rest variables as dependent variable. </a:t>
            </a:r>
          </a:p>
        </p:txBody>
      </p:sp>
    </p:spTree>
    <p:extLst>
      <p:ext uri="{BB962C8B-B14F-4D97-AF65-F5344CB8AC3E}">
        <p14:creationId xmlns:p14="http://schemas.microsoft.com/office/powerpoint/2010/main" val="340617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1247-D96B-8442-8890-42C84635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A0C9-6DD8-324F-9CC1-D94BFC3C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EDA – Exploratory data Analysis</a:t>
            </a:r>
          </a:p>
          <a:p>
            <a:r>
              <a:rPr lang="en-US" sz="2400" dirty="0"/>
              <a:t>Data cleaning &amp; Transformation</a:t>
            </a:r>
          </a:p>
          <a:p>
            <a:r>
              <a:rPr lang="en-US" sz="2400" dirty="0"/>
              <a:t>Feature Engineering</a:t>
            </a:r>
          </a:p>
          <a:p>
            <a:r>
              <a:rPr lang="en-US" sz="2400" dirty="0"/>
              <a:t>Selecting the right model</a:t>
            </a:r>
          </a:p>
          <a:p>
            <a:r>
              <a:rPr lang="en-US" sz="2400" dirty="0"/>
              <a:t>Prediction of Y variable</a:t>
            </a:r>
          </a:p>
          <a:p>
            <a:r>
              <a:rPr lang="en-US" sz="2400" dirty="0"/>
              <a:t>Cross Validation &amp; Iteration</a:t>
            </a:r>
          </a:p>
          <a:p>
            <a:r>
              <a:rPr lang="en-US" sz="2400" dirty="0"/>
              <a:t>Road map for future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E62F-9A75-374A-A45E-398A202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9A302-10CF-754D-B71B-5E7DC3DF6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928358"/>
            <a:ext cx="5080000" cy="1393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99039D-0890-494D-AF08-35BD1EA5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28" y="1928358"/>
            <a:ext cx="5515096" cy="1912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60467-CBBD-2245-A1BE-DC6280081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990" y="3321934"/>
            <a:ext cx="3882020" cy="2901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CBCE6-37DE-2144-9BFC-52BA0A48ECF5}"/>
              </a:ext>
            </a:extLst>
          </p:cNvPr>
          <p:cNvSpPr txBox="1"/>
          <p:nvPr/>
        </p:nvSpPr>
        <p:spPr>
          <a:xfrm>
            <a:off x="4375230" y="4172524"/>
            <a:ext cx="7290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Points to note:</a:t>
            </a:r>
          </a:p>
          <a:p>
            <a:pPr marL="342900" indent="-342900">
              <a:buAutoNum type="arabicParenR"/>
            </a:pPr>
            <a:r>
              <a:rPr lang="en-US" dirty="0"/>
              <a:t>No missing values</a:t>
            </a:r>
          </a:p>
          <a:p>
            <a:pPr marL="342900" indent="-342900">
              <a:buAutoNum type="arabicParenR"/>
            </a:pPr>
            <a:r>
              <a:rPr lang="en-US" dirty="0"/>
              <a:t>Total Columns – 10, 2 – Categorical, 8 – Numerical</a:t>
            </a:r>
          </a:p>
          <a:p>
            <a:pPr marL="342900" indent="-342900">
              <a:buAutoNum type="arabicParenR"/>
            </a:pPr>
            <a:r>
              <a:rPr lang="en-US" dirty="0"/>
              <a:t>Values at 25%,50%,75%,Mean, </a:t>
            </a:r>
            <a:r>
              <a:rPr lang="en-US" dirty="0" err="1"/>
              <a:t>Std</a:t>
            </a:r>
            <a:r>
              <a:rPr lang="en-US" dirty="0"/>
              <a:t> shows there is a very high chance the data is skewed.</a:t>
            </a:r>
          </a:p>
        </p:txBody>
      </p:sp>
    </p:spTree>
    <p:extLst>
      <p:ext uri="{BB962C8B-B14F-4D97-AF65-F5344CB8AC3E}">
        <p14:creationId xmlns:p14="http://schemas.microsoft.com/office/powerpoint/2010/main" val="394537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0EE1-D9F1-9F45-A541-3333E9D1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BC39-324E-B946-9B04-761D0E1F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Correlation Analysis helps us determine the relationship between variables. Here we can see that there seems to be a moderate positive correlation between the features &amp; PRP.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669BF-A890-1743-874E-E06851F2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667000"/>
            <a:ext cx="8813800" cy="364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510AB-C70F-934E-993A-022F3801DB60}"/>
              </a:ext>
            </a:extLst>
          </p:cNvPr>
          <p:cNvSpPr txBox="1"/>
          <p:nvPr/>
        </p:nvSpPr>
        <p:spPr>
          <a:xfrm>
            <a:off x="1134319" y="6470248"/>
            <a:ext cx="422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Note: Correlation does not mean causation.</a:t>
            </a:r>
          </a:p>
        </p:txBody>
      </p:sp>
    </p:spTree>
    <p:extLst>
      <p:ext uri="{BB962C8B-B14F-4D97-AF65-F5344CB8AC3E}">
        <p14:creationId xmlns:p14="http://schemas.microsoft.com/office/powerpoint/2010/main" val="153751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5A86-8602-7A47-8B30-7728763D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42A838-1874-2C4C-8A23-68AAFDE66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61" y="1690688"/>
            <a:ext cx="526951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A4B38D-88A6-9540-9817-F648244710B0}"/>
              </a:ext>
            </a:extLst>
          </p:cNvPr>
          <p:cNvSpPr txBox="1"/>
          <p:nvPr/>
        </p:nvSpPr>
        <p:spPr>
          <a:xfrm>
            <a:off x="6417150" y="2233915"/>
            <a:ext cx="534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PRP &amp; MMAX is highly positively correlated, that is 86%.</a:t>
            </a:r>
          </a:p>
          <a:p>
            <a:pPr marL="342900" indent="-342900">
              <a:buAutoNum type="arabicParenR"/>
            </a:pPr>
            <a:r>
              <a:rPr lang="en-US" dirty="0"/>
              <a:t>MMIN is positively correlated that is up to 79%.</a:t>
            </a:r>
          </a:p>
          <a:p>
            <a:pPr marL="342900" indent="-342900">
              <a:buAutoNum type="arabicParenR"/>
            </a:pPr>
            <a:r>
              <a:rPr lang="en-US" dirty="0"/>
              <a:t>The lowest are CHMIN &amp; CHMAX that is around 61%.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4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7240-F135-0047-965C-421CAFE8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Skewness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BA7475-F1D9-A242-9465-B5ED67144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603" y="1480111"/>
            <a:ext cx="10515600" cy="3074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74D4F-D738-344D-9C98-CE5CEE3FCB0F}"/>
              </a:ext>
            </a:extLst>
          </p:cNvPr>
          <p:cNvSpPr txBox="1"/>
          <p:nvPr/>
        </p:nvSpPr>
        <p:spPr>
          <a:xfrm>
            <a:off x="1388962" y="4554781"/>
            <a:ext cx="7615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 can see here that as suspected the data is highly skewed since all the features are &gt;1. </a:t>
            </a:r>
          </a:p>
          <a:p>
            <a:r>
              <a:rPr lang="en-US" sz="1600" dirty="0"/>
              <a:t>An optimal value for skewness would be -0.5 to 0.5 for any normally distributed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CF7F6-50F1-1741-B702-4BE6FE6DB6AA}"/>
              </a:ext>
            </a:extLst>
          </p:cNvPr>
          <p:cNvSpPr txBox="1"/>
          <p:nvPr/>
        </p:nvSpPr>
        <p:spPr>
          <a:xfrm>
            <a:off x="1388962" y="5131158"/>
            <a:ext cx="10245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How to correct Skewness?</a:t>
            </a:r>
          </a:p>
          <a:p>
            <a:r>
              <a:rPr lang="en-US" sz="1600" dirty="0"/>
              <a:t>There are multiple methods to correct skewness, here we can do logarithmic transformation, but there is a catch,</a:t>
            </a:r>
          </a:p>
          <a:p>
            <a:r>
              <a:rPr lang="en-US" sz="1600" dirty="0"/>
              <a:t>because for logarithmic transformation the values should not be negative or zero. But in our data we can see that we do </a:t>
            </a:r>
          </a:p>
          <a:p>
            <a:r>
              <a:rPr lang="en-US" sz="1600" dirty="0"/>
              <a:t>have values &lt;= 0.</a:t>
            </a:r>
          </a:p>
        </p:txBody>
      </p:sp>
    </p:spTree>
    <p:extLst>
      <p:ext uri="{BB962C8B-B14F-4D97-AF65-F5344CB8AC3E}">
        <p14:creationId xmlns:p14="http://schemas.microsoft.com/office/powerpoint/2010/main" val="212449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FE1B-C6A9-CA44-A270-38E56CF0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BB20A4-E937-274C-9A9E-582D9CC3F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46" y="1674979"/>
            <a:ext cx="9062013" cy="2093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202E38-EFC7-4145-ADD4-7AE06856AEE1}"/>
              </a:ext>
            </a:extLst>
          </p:cNvPr>
          <p:cNvSpPr txBox="1"/>
          <p:nvPr/>
        </p:nvSpPr>
        <p:spPr>
          <a:xfrm>
            <a:off x="1215342" y="3865944"/>
            <a:ext cx="85460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/>
              <a:t>Variables CACH, CHMIN, CHMAX are having values &lt;=0.</a:t>
            </a:r>
          </a:p>
          <a:p>
            <a:pPr marL="342900" indent="-342900">
              <a:buAutoNum type="arabicParenR"/>
            </a:pPr>
            <a:r>
              <a:rPr lang="en-US" sz="1600" dirty="0"/>
              <a:t>To do logarithmic transformation, a constant value has to be introduced in this case. </a:t>
            </a:r>
          </a:p>
          <a:p>
            <a:r>
              <a:rPr lang="en-US" sz="1600" dirty="0"/>
              <a:t>        log(x + constant), here we have taken 1 as our constant since we don’t have any negative values.</a:t>
            </a:r>
          </a:p>
          <a:p>
            <a:r>
              <a:rPr lang="en-US" sz="1600" dirty="0"/>
              <a:t>3) Below we can see after log transform the skewness has been reduced.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E30B7-8939-A445-9A60-38A704B9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78" y="4991100"/>
            <a:ext cx="3251200" cy="16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581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Analysis &amp; Prediction of CPU Performance Data</vt:lpstr>
      <vt:lpstr>About the Dataset -  Relative CPU Performance Data  </vt:lpstr>
      <vt:lpstr>Problem Statement</vt:lpstr>
      <vt:lpstr>Analysis Methodology</vt:lpstr>
      <vt:lpstr>EDA – Exploratory Data Analysis</vt:lpstr>
      <vt:lpstr>EDA – Exploratory Data Analysis</vt:lpstr>
      <vt:lpstr>EDA – Exploratory Data Analysis</vt:lpstr>
      <vt:lpstr>Checking for Skewness</vt:lpstr>
      <vt:lpstr>Logarithmic Transformation</vt:lpstr>
      <vt:lpstr>Variable Importance &amp; Feature Engineering</vt:lpstr>
      <vt:lpstr>Modelling &amp; Prediction</vt:lpstr>
      <vt:lpstr>Results &amp;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&amp; Prediction of CPU Performance Data</dc:title>
  <dc:creator>#BALAJI SRI RAJ DURAISAMY USHAMALA#</dc:creator>
  <cp:lastModifiedBy>#BALAJI SRI RAJ DURAISAMY USHAMALA#</cp:lastModifiedBy>
  <cp:revision>9</cp:revision>
  <dcterms:created xsi:type="dcterms:W3CDTF">2018-11-18T15:07:39Z</dcterms:created>
  <dcterms:modified xsi:type="dcterms:W3CDTF">2018-11-18T16:16:36Z</dcterms:modified>
</cp:coreProperties>
</file>