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205B4-B865-43DF-BFC9-B80E6035BD6E}">
          <p14:sldIdLst>
            <p14:sldId id="256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A3D7-6074-4D0D-B676-4375C3B68808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BC4E-3908-471D-9C66-5A2C5F0F58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3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7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27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1BC4E-3908-471D-9C66-5A2C5F0F585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5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7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8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1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50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09EA-2812-4333-820F-864ADB62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Multipattern Search Algorithm to determine the sentiment polarity of multiple documents.</a:t>
            </a:r>
            <a:endParaRPr lang="en-CA" sz="3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2765-51DE-4E83-8BC9-D7B3E492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CA" sz="2000" dirty="0"/>
              <a:t>Balaji Sukumaran</a:t>
            </a:r>
          </a:p>
          <a:p>
            <a:pPr algn="r"/>
            <a:r>
              <a:rPr lang="en-CA" sz="2000" dirty="0"/>
              <a:t>CSCI 6105 Algorithm Engineering </a:t>
            </a:r>
          </a:p>
          <a:p>
            <a:pPr algn="r"/>
            <a:r>
              <a:rPr lang="en-CA" sz="2000" dirty="0"/>
              <a:t>Date: </a:t>
            </a:r>
          </a:p>
        </p:txBody>
      </p:sp>
    </p:spTree>
    <p:extLst>
      <p:ext uri="{BB962C8B-B14F-4D97-AF65-F5344CB8AC3E}">
        <p14:creationId xmlns:p14="http://schemas.microsoft.com/office/powerpoint/2010/main" val="87776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Programming language</a:t>
            </a:r>
          </a:p>
          <a:p>
            <a:endParaRPr lang="en-US" b="1" dirty="0"/>
          </a:p>
          <a:p>
            <a:r>
              <a:rPr lang="en-US" b="1" dirty="0"/>
              <a:t>Hard to debug</a:t>
            </a:r>
          </a:p>
          <a:p>
            <a:endParaRPr lang="en-US" b="1" dirty="0"/>
          </a:p>
          <a:p>
            <a:r>
              <a:rPr lang="en-US" b="1" dirty="0"/>
              <a:t>Difficult to Implement</a:t>
            </a:r>
          </a:p>
          <a:p>
            <a:endParaRPr lang="en-US" b="1" dirty="0"/>
          </a:p>
          <a:p>
            <a:r>
              <a:rPr lang="en-US" b="1" dirty="0"/>
              <a:t>Setup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84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819-83B7-4AE7-A714-17344DB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- Performance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D2913-9870-419C-AA29-E6AFD33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65" y="1939539"/>
            <a:ext cx="4778253" cy="37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819-83B7-4AE7-A714-17344DB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– Sentiment Analysis report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4068-638E-4463-A188-00DF795B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316"/>
            <a:ext cx="5303971" cy="28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8169-F4B6-4F94-8CA4-7C56A1CA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49263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  <a:endParaRPr lang="en-CA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04C9D-F4F5-4449-8F09-67E12503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09700"/>
            <a:ext cx="5157787" cy="4779963"/>
          </a:xfrm>
        </p:spPr>
        <p:txBody>
          <a:bodyPr/>
          <a:lstStyle/>
          <a:p>
            <a:r>
              <a:rPr lang="en-US" dirty="0"/>
              <a:t>Hypothesis validated</a:t>
            </a:r>
          </a:p>
          <a:p>
            <a:r>
              <a:rPr lang="en-US" dirty="0"/>
              <a:t>Performance ranked: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1. Parallel </a:t>
            </a:r>
            <a:r>
              <a:rPr lang="en-US" sz="2000" dirty="0" err="1"/>
              <a:t>Aho-Corasick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2. Sequential </a:t>
            </a:r>
            <a:r>
              <a:rPr lang="en-US" sz="2000" dirty="0" err="1"/>
              <a:t>Aho-Corasick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3. Parallel </a:t>
            </a:r>
            <a:r>
              <a:rPr lang="en-US" sz="2000" dirty="0" err="1"/>
              <a:t>Trie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4. Sequential </a:t>
            </a:r>
            <a:r>
              <a:rPr lang="en-US" sz="2000" dirty="0" err="1"/>
              <a:t>Trie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5. Parallel KMP</a:t>
            </a:r>
          </a:p>
          <a:p>
            <a:pPr marL="0" indent="0">
              <a:buNone/>
            </a:pPr>
            <a:r>
              <a:rPr lang="en-US" sz="2000" dirty="0"/>
              <a:t>	6. Sequential KMP</a:t>
            </a:r>
            <a:endParaRPr lang="en-CA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2CAF0-68CA-4E91-84AA-2F9B370CD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492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Future Word</a:t>
            </a:r>
            <a:endParaRPr lang="en-CA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F20DD-E06F-4043-9085-C8420E9F7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09700"/>
            <a:ext cx="5183188" cy="4779963"/>
          </a:xfrm>
        </p:spPr>
        <p:txBody>
          <a:bodyPr/>
          <a:lstStyle/>
          <a:p>
            <a:r>
              <a:rPr lang="en-US" dirty="0"/>
              <a:t>Extend the application </a:t>
            </a:r>
          </a:p>
          <a:p>
            <a:pPr lvl="1"/>
            <a:r>
              <a:rPr lang="en-US" dirty="0"/>
              <a:t>Search sentiment </a:t>
            </a:r>
            <a:r>
              <a:rPr lang="en-US" b="1" dirty="0"/>
              <a:t>phrases instead of words </a:t>
            </a:r>
            <a:r>
              <a:rPr lang="en-US" dirty="0"/>
              <a:t>for better accuracy. </a:t>
            </a:r>
          </a:p>
          <a:p>
            <a:pPr lvl="1"/>
            <a:r>
              <a:rPr lang="en-US" dirty="0"/>
              <a:t>Create a Product</a:t>
            </a:r>
          </a:p>
          <a:p>
            <a:pPr lvl="1"/>
            <a:r>
              <a:rPr lang="en-US" dirty="0"/>
              <a:t>Robust Library</a:t>
            </a:r>
          </a:p>
        </p:txBody>
      </p:sp>
    </p:spTree>
    <p:extLst>
      <p:ext uri="{BB962C8B-B14F-4D97-AF65-F5344CB8AC3E}">
        <p14:creationId xmlns:p14="http://schemas.microsoft.com/office/powerpoint/2010/main" val="34059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8169-F4B6-4F94-8CA4-7C56A1CA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49263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  <a:endParaRPr lang="en-CA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04C9D-F4F5-4449-8F09-67E12503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09700"/>
            <a:ext cx="10437812" cy="477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	</a:t>
            </a:r>
            <a:r>
              <a:rPr lang="en-CA" sz="1800" dirty="0"/>
              <a:t>T. Kida, M. Takeda, A. Shinohara, M. Miyazaki and S. </a:t>
            </a:r>
            <a:r>
              <a:rPr lang="en-CA" sz="1800" dirty="0" err="1"/>
              <a:t>Arikawa</a:t>
            </a:r>
            <a:r>
              <a:rPr lang="en-CA" sz="1800" dirty="0"/>
              <a:t>, "Multiple pattern matching in LZW 	compressed text," Proceedings DCC '98 Data Compression Conference (Cat. No.98TB100225), 	Snowbird, UT, USA, 1998, pp. 103-112, </a:t>
            </a:r>
            <a:r>
              <a:rPr lang="en-CA" sz="1800" dirty="0" err="1"/>
              <a:t>doi</a:t>
            </a:r>
            <a:r>
              <a:rPr lang="en-CA" sz="1800" dirty="0"/>
              <a:t>: 10.1109/DCC.1998.672136.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	Y</a:t>
            </a:r>
            <a:r>
              <a:rPr lang="en-CA" sz="1800" dirty="0"/>
              <a:t>. H. E. Yang, H. Le and V. K. Prasanna, "High Performance Dictionary-Based String Matching for Deep 	Packet Inspection," 2010 Proceedings IEEE INFOCOM, San Diego, CA, 	USA, 2010, pp. 1-5, </a:t>
            </a:r>
            <a:r>
              <a:rPr lang="en-CA" sz="1800" dirty="0" err="1"/>
              <a:t>doi</a:t>
            </a:r>
            <a:r>
              <a:rPr lang="en-CA" sz="1800" dirty="0"/>
              <a:t>: 	10.1109/INFCOM.2010.5462268.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3]	A. Kennedy, X. Wang, Z. Liu and B. Liu, "Ultra-high throughput string matching for Deep Packet 	Inspection," 2010 Design, Automation &amp; Test in Europe Conference &amp; Exhibition (DATE 2010), 	Dresden, Germany, 2010, pp. 399-404, </a:t>
            </a:r>
            <a:r>
              <a:rPr lang="en-CA" sz="1800" dirty="0" err="1"/>
              <a:t>doi</a:t>
            </a:r>
            <a:r>
              <a:rPr lang="en-CA" sz="1800" dirty="0"/>
              <a:t>: 10.1109/DATE.2010.5457172.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4]	T. </a:t>
            </a:r>
            <a:r>
              <a:rPr lang="en-CA" sz="1800" dirty="0" err="1"/>
              <a:t>Tao</a:t>
            </a:r>
            <a:r>
              <a:rPr lang="en-CA" sz="1800" dirty="0"/>
              <a:t> and A. Mukherjee, "Multiple-pattern matching for LZW compressed files,“ International 	Conference on Information Technology: Coding and Computing (ITCC'05) - Volume II, Las Vegas, NV, 	USA, 2005, pp. 91-96 Vol. 1, </a:t>
            </a:r>
            <a:r>
              <a:rPr lang="en-CA" sz="1800" dirty="0" err="1"/>
              <a:t>doi</a:t>
            </a:r>
            <a:r>
              <a:rPr lang="en-CA" sz="1800" dirty="0"/>
              <a:t>: 10.1109/ITCC.2005.206.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CA" sz="1800" dirty="0"/>
              <a:t>5]	</a:t>
            </a:r>
            <a:r>
              <a:rPr lang="en-US" sz="1800" dirty="0"/>
              <a:t>“Project Gutenberg is a library of over 70,000 free eBooks”, Project Gutenberg, Available: 	https://www.gutenberg.org/, [Accessed: Jan 21, 2024].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2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r>
              <a:rPr lang="en-US" dirty="0"/>
              <a:t>Searching for </a:t>
            </a:r>
            <a:r>
              <a:rPr lang="en-US" b="1" dirty="0"/>
              <a:t>patterns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Aims for efficient </a:t>
            </a:r>
            <a:r>
              <a:rPr lang="en-US" b="1" dirty="0"/>
              <a:t>multiple pattern detection.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Algorithms include </a:t>
            </a:r>
            <a:r>
              <a:rPr lang="en-US" b="1" dirty="0" err="1"/>
              <a:t>Aho-Corasick</a:t>
            </a:r>
            <a:r>
              <a:rPr lang="en-US" b="1" dirty="0"/>
              <a:t>, </a:t>
            </a:r>
            <a:r>
              <a:rPr lang="en-US" b="1" dirty="0" err="1"/>
              <a:t>Trie</a:t>
            </a:r>
            <a:r>
              <a:rPr lang="en-US" b="1" dirty="0"/>
              <a:t> Search, and KMP.</a:t>
            </a:r>
          </a:p>
        </p:txBody>
      </p:sp>
    </p:spTree>
    <p:extLst>
      <p:ext uri="{BB962C8B-B14F-4D97-AF65-F5344CB8AC3E}">
        <p14:creationId xmlns:p14="http://schemas.microsoft.com/office/powerpoint/2010/main" val="10773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CD5A-0EF2-419B-9798-A1667DA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7937"/>
            <a:ext cx="5181600" cy="543902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6E73-236B-460D-AB3D-C59A6566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7937"/>
            <a:ext cx="5682916" cy="5439026"/>
          </a:xfrm>
        </p:spPr>
        <p:txBody>
          <a:bodyPr anchor="ctr"/>
          <a:lstStyle/>
          <a:p>
            <a:r>
              <a:rPr lang="en-US" b="1" dirty="0"/>
              <a:t>Real-world applications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Efficiency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CA" b="1" dirty="0"/>
              <a:t>Versatility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39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899-CBD0-4FC9-B0A4-03A48EE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9552"/>
            <a:ext cx="10515600" cy="1322220"/>
          </a:xfrm>
        </p:spPr>
        <p:txBody>
          <a:bodyPr/>
          <a:lstStyle/>
          <a:p>
            <a:r>
              <a:rPr lang="en-CA" b="1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C95C-FB62-415B-AC71-3C0A3B06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41095"/>
            <a:ext cx="10515600" cy="41485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Plan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Modeling : Model the </a:t>
            </a:r>
            <a:r>
              <a:rPr lang="en-CA" dirty="0" err="1"/>
              <a:t>Aho-Corasick</a:t>
            </a:r>
            <a:r>
              <a:rPr lang="en-CA" dirty="0"/>
              <a:t> Algorithm and </a:t>
            </a:r>
            <a:r>
              <a:rPr lang="en-CA" dirty="0" err="1"/>
              <a:t>Trie</a:t>
            </a:r>
            <a:r>
              <a:rPr lang="en-CA" dirty="0"/>
              <a:t> search.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Implementation : Develop sentiment polarity tool with different algorithms and optimizations at its core.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Experiments : Visualize and compare the performance and resources used.</a:t>
            </a:r>
          </a:p>
          <a:p>
            <a:pPr lvl="1"/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Expectation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dirty="0"/>
              <a:t>Multipattern Search should show performance improvement.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72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D899-CBD0-4FC9-B0A4-03A48EE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9552"/>
            <a:ext cx="10515600" cy="1322220"/>
          </a:xfrm>
        </p:spPr>
        <p:txBody>
          <a:bodyPr/>
          <a:lstStyle/>
          <a:p>
            <a:r>
              <a:rPr lang="en-CA" b="1" dirty="0"/>
              <a:t>Previous Work and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C95C-FB62-415B-AC71-3C0A3B06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41095"/>
            <a:ext cx="10515600" cy="41485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Direct applications of multi-pattern search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T. Kida et al. showcased </a:t>
            </a:r>
            <a:r>
              <a:rPr lang="en-CA" sz="1500" dirty="0" err="1"/>
              <a:t>Aho-Corasick's</a:t>
            </a:r>
            <a:r>
              <a:rPr lang="en-CA" sz="1500" dirty="0"/>
              <a:t> efficiency in LZW-compressed texts, achieving a twofold speed increase compared to traditional decompression and search methods [1].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Yang et al.'s PASTA architecture, leveraging </a:t>
            </a:r>
            <a:r>
              <a:rPr lang="en-CA" sz="1500" dirty="0" err="1"/>
              <a:t>Aho-Corasick</a:t>
            </a:r>
            <a:r>
              <a:rPr lang="en-CA" sz="1500" dirty="0"/>
              <a:t>, exceeded next-gen security requirements in deep packet inspection [2].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Kennedy et al. developed an </a:t>
            </a:r>
            <a:r>
              <a:rPr lang="en-CA" sz="1500" dirty="0" err="1"/>
              <a:t>Aho-Corasick</a:t>
            </a:r>
            <a:r>
              <a:rPr lang="en-CA" sz="1500" dirty="0"/>
              <a:t> based algorithm for Snort ruleset, reducing memory usage by over 98% [4].</a:t>
            </a:r>
          </a:p>
          <a:p>
            <a:pPr lvl="1"/>
            <a:endParaRPr lang="en-CA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Benchmarking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1500" dirty="0"/>
              <a:t>When implemented it is usually compared with existing or alternate algorithms to showcase its performance. </a:t>
            </a:r>
            <a:r>
              <a:rPr lang="en-CA" sz="1500" dirty="0" err="1"/>
              <a:t>Eg.</a:t>
            </a:r>
            <a:r>
              <a:rPr lang="en-CA" sz="1500" dirty="0"/>
              <a:t> </a:t>
            </a:r>
            <a:r>
              <a:rPr lang="en-US" sz="1500" dirty="0"/>
              <a:t>T. Tao et al. [4] claim that their multiple-pattern matching algorithm is practically the fastest among all approaches when the number of patterns is not very large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6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2039-BBB9-4186-B745-0FB2EB1A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Input Data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B924-4D8B-4477-860B-B876C3D5C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English words (Positive, Negative, Stop words) [6]</a:t>
            </a:r>
          </a:p>
          <a:p>
            <a:r>
              <a:rPr lang="en-US" sz="1500" dirty="0"/>
              <a:t>E-Books from Project Gutenberg</a:t>
            </a:r>
          </a:p>
          <a:p>
            <a:pPr lvl="1"/>
            <a:r>
              <a:rPr lang="en-US" sz="1500" dirty="0" err="1"/>
              <a:t>Gutendex</a:t>
            </a:r>
            <a:r>
              <a:rPr lang="en-US" sz="1500" dirty="0"/>
              <a:t> </a:t>
            </a:r>
            <a:r>
              <a:rPr lang="en-US" sz="1500" dirty="0" err="1"/>
              <a:t>Api</a:t>
            </a:r>
            <a:r>
              <a:rPr lang="en-US" sz="1500" dirty="0"/>
              <a:t> [5]</a:t>
            </a:r>
          </a:p>
          <a:p>
            <a:pPr lvl="1"/>
            <a:r>
              <a:rPr lang="en-US" sz="1500" dirty="0"/>
              <a:t>Scripts</a:t>
            </a:r>
          </a:p>
          <a:p>
            <a:pPr lvl="2"/>
            <a:r>
              <a:rPr lang="en-US" sz="1500" dirty="0"/>
              <a:t>Download</a:t>
            </a:r>
          </a:p>
          <a:p>
            <a:pPr lvl="2"/>
            <a:r>
              <a:rPr lang="en-US" sz="1500" dirty="0"/>
              <a:t>Clean and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DF9D8-7D7B-4CA0-BC2C-055605857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1933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F598E-3519-4616-AA06-7F60792B0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" r="6472" b="56359"/>
          <a:stretch/>
        </p:blipFill>
        <p:spPr>
          <a:xfrm>
            <a:off x="6096000" y="3893731"/>
            <a:ext cx="5257800" cy="19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C4ED-C46B-4F0F-8EF4-7C297B2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  <a:endParaRPr lang="en-CA" sz="6000" b="1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808CF7C-A93B-4B9D-BEB7-FEB53A7F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901031"/>
            <a:ext cx="9410700" cy="4200525"/>
          </a:xfrm>
        </p:spPr>
      </p:pic>
    </p:spTree>
    <p:extLst>
      <p:ext uri="{BB962C8B-B14F-4D97-AF65-F5344CB8AC3E}">
        <p14:creationId xmlns:p14="http://schemas.microsoft.com/office/powerpoint/2010/main" val="11431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C4ED-C46B-4F0F-8EF4-7C297B2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  <a:endParaRPr lang="en-CA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FB08E-6B55-46B6-B720-9B73E096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9" y="1743030"/>
            <a:ext cx="9084381" cy="45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7D77-52EE-4DE6-B24B-98470E1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Aho-Corasick</a:t>
            </a:r>
            <a:r>
              <a:rPr lang="en-US" b="1" dirty="0"/>
              <a:t> Algorithm - Working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E433A-48BB-4605-8EAA-AF1610F49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929" r="10049" b="3839"/>
          <a:stretch/>
        </p:blipFill>
        <p:spPr>
          <a:xfrm>
            <a:off x="1035894" y="1122796"/>
            <a:ext cx="3046899" cy="230620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B94979-878D-4DE9-8284-4DE93993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045"/>
          <a:stretch/>
        </p:blipFill>
        <p:spPr>
          <a:xfrm>
            <a:off x="1035894" y="3744330"/>
            <a:ext cx="3266055" cy="2770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9C7E8-88F4-4249-A1EE-65A1234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67" y="1325563"/>
            <a:ext cx="547763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634</Words>
  <Application>Microsoft Office PowerPoint</Application>
  <PresentationFormat>Widescreen</PresentationFormat>
  <Paragraphs>81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Multipattern Search Algorithm to determine the sentiment polarity of multiple documents.</vt:lpstr>
      <vt:lpstr>PowerPoint Presentation</vt:lpstr>
      <vt:lpstr>PowerPoint Presentation</vt:lpstr>
      <vt:lpstr>Hypothesis</vt:lpstr>
      <vt:lpstr>Previous Work and Context</vt:lpstr>
      <vt:lpstr>Input Data</vt:lpstr>
      <vt:lpstr>Methods</vt:lpstr>
      <vt:lpstr>Methods</vt:lpstr>
      <vt:lpstr>Aho-Corasick Algorithm - Working</vt:lpstr>
      <vt:lpstr>PowerPoint Presentation</vt:lpstr>
      <vt:lpstr>Results - Performance</vt:lpstr>
      <vt:lpstr>Results – Sentiment Analysis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Multipattern Search Algorithm to determine the sentiment polarity of multiple documents.</dc:title>
  <dc:creator>balaji sukumar</dc:creator>
  <cp:lastModifiedBy>balaji sukumar</cp:lastModifiedBy>
  <cp:revision>42</cp:revision>
  <dcterms:created xsi:type="dcterms:W3CDTF">2024-03-31T10:52:36Z</dcterms:created>
  <dcterms:modified xsi:type="dcterms:W3CDTF">2024-04-01T15:32:08Z</dcterms:modified>
</cp:coreProperties>
</file>