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Poppins Bold" charset="1" panose="00000800000000000000"/>
      <p:regular r:id="rId13"/>
    </p:embeddedFont>
    <p:embeddedFont>
      <p:font typeface="Poppins" charset="1" panose="00000500000000000000"/>
      <p:regular r:id="rId14"/>
    </p:embeddedFont>
    <p:embeddedFont>
      <p:font typeface="Poppins Bold Italics" charset="1" panose="000008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651837" y="289333"/>
            <a:ext cx="12112509" cy="8707633"/>
          </a:xfrm>
          <a:custGeom>
            <a:avLst/>
            <a:gdLst/>
            <a:ahLst/>
            <a:cxnLst/>
            <a:rect r="r" b="b" t="t" l="l"/>
            <a:pathLst>
              <a:path h="8707633" w="12112509">
                <a:moveTo>
                  <a:pt x="0" y="0"/>
                </a:moveTo>
                <a:lnTo>
                  <a:pt x="12112509" y="0"/>
                </a:lnTo>
                <a:lnTo>
                  <a:pt x="12112509" y="8707633"/>
                </a:lnTo>
                <a:lnTo>
                  <a:pt x="0" y="87076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01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013930" y="3727851"/>
            <a:ext cx="13355312" cy="2339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00"/>
              </a:lnSpc>
            </a:pPr>
            <a:r>
              <a:rPr lang="en-US" b="true" sz="8000">
                <a:solidFill>
                  <a:srgbClr val="FBF9F1"/>
                </a:solidFill>
                <a:latin typeface="Poppins Bold"/>
                <a:ea typeface="Poppins Bold"/>
                <a:cs typeface="Poppins Bold"/>
                <a:sym typeface="Poppins Bold"/>
              </a:rPr>
              <a:t>CONTENT MONETIZATION MODELER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28665" y="8082784"/>
            <a:ext cx="7762921" cy="1128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E5E1DA"/>
                </a:solidFill>
                <a:latin typeface="Poppins"/>
                <a:ea typeface="Poppins"/>
                <a:cs typeface="Poppins"/>
                <a:sym typeface="Poppins"/>
              </a:rPr>
              <a:t> By </a:t>
            </a:r>
          </a:p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E5E1DA"/>
                </a:solidFill>
                <a:latin typeface="Poppins"/>
                <a:ea typeface="Poppins"/>
                <a:cs typeface="Poppins"/>
                <a:sym typeface="Poppins"/>
              </a:rPr>
              <a:t>       Balaji V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137894" y="192108"/>
            <a:ext cx="5107385" cy="1444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2"/>
              </a:lnSpc>
              <a:spcBef>
                <a:spcPct val="0"/>
              </a:spcBef>
            </a:pPr>
            <a:r>
              <a:rPr lang="en-US" b="true" sz="8001" i="true">
                <a:solidFill>
                  <a:srgbClr val="FFFFFF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Project -3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44000" y="1313262"/>
            <a:ext cx="7660476" cy="3830238"/>
          </a:xfrm>
          <a:custGeom>
            <a:avLst/>
            <a:gdLst/>
            <a:ahLst/>
            <a:cxnLst/>
            <a:rect r="r" b="b" t="t" l="l"/>
            <a:pathLst>
              <a:path h="3830238" w="7660476">
                <a:moveTo>
                  <a:pt x="0" y="0"/>
                </a:moveTo>
                <a:lnTo>
                  <a:pt x="7660476" y="0"/>
                </a:lnTo>
                <a:lnTo>
                  <a:pt x="7660476" y="3830238"/>
                </a:lnTo>
                <a:lnTo>
                  <a:pt x="0" y="38302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716859"/>
            <a:ext cx="8115300" cy="2420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9150"/>
              </a:lnSpc>
            </a:pPr>
            <a:r>
              <a:rPr lang="en-US" b="true" sz="8318">
                <a:solidFill>
                  <a:srgbClr val="FBF9F1"/>
                </a:solidFill>
                <a:latin typeface="Poppins Bold"/>
                <a:ea typeface="Poppins Bold"/>
                <a:cs typeface="Poppins Bold"/>
                <a:sym typeface="Poppins Bold"/>
              </a:rPr>
              <a:t>PROBLEM STATEMENT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48507" y="6985420"/>
            <a:ext cx="17539493" cy="2272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73"/>
              </a:lnSpc>
              <a:spcBef>
                <a:spcPct val="0"/>
              </a:spcBef>
            </a:pPr>
            <a:r>
              <a:rPr lang="en-US" sz="4266">
                <a:solidFill>
                  <a:srgbClr val="FBF9F1"/>
                </a:solidFill>
                <a:latin typeface="Poppins"/>
                <a:ea typeface="Poppins"/>
                <a:cs typeface="Poppins"/>
                <a:sym typeface="Poppins"/>
              </a:rPr>
              <a:t>Media companies increasingly rely on platforms like YouTube for income, predicting potential Ad revenue becomes essential for business planning and content strategy.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331628" y="1756636"/>
            <a:ext cx="7391463" cy="4900862"/>
          </a:xfrm>
          <a:custGeom>
            <a:avLst/>
            <a:gdLst/>
            <a:ahLst/>
            <a:cxnLst/>
            <a:rect r="r" b="b" t="t" l="l"/>
            <a:pathLst>
              <a:path h="4900862" w="7391463">
                <a:moveTo>
                  <a:pt x="0" y="0"/>
                </a:moveTo>
                <a:lnTo>
                  <a:pt x="7391463" y="0"/>
                </a:lnTo>
                <a:lnTo>
                  <a:pt x="7391463" y="4900861"/>
                </a:lnTo>
                <a:lnTo>
                  <a:pt x="0" y="49008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53431" y="388259"/>
            <a:ext cx="8115300" cy="2797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70"/>
              </a:lnSpc>
            </a:pPr>
            <a:r>
              <a:rPr lang="en-US" b="true" sz="6519">
                <a:solidFill>
                  <a:srgbClr val="FBF9F1"/>
                </a:solidFill>
                <a:latin typeface="Poppins Bold"/>
                <a:ea typeface="Poppins Bold"/>
                <a:cs typeface="Poppins Bold"/>
                <a:sym typeface="Poppins Bold"/>
              </a:rPr>
              <a:t>EXPLORATORY DATA ANALYSIS(EDA)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4064191"/>
            <a:ext cx="7764763" cy="861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33423" indent="-516711" lvl="1">
              <a:lnSpc>
                <a:spcPts val="6701"/>
              </a:lnSpc>
              <a:buFont typeface="Arial"/>
              <a:buChar char="•"/>
            </a:pPr>
            <a:r>
              <a:rPr lang="en-US" sz="4786">
                <a:solidFill>
                  <a:srgbClr val="FBF9F1"/>
                </a:solidFill>
                <a:latin typeface="Poppins"/>
                <a:ea typeface="Poppins"/>
                <a:cs typeface="Poppins"/>
                <a:sym typeface="Poppins"/>
              </a:rPr>
              <a:t>C</a:t>
            </a:r>
            <a:r>
              <a:rPr lang="en-US" sz="4786">
                <a:solidFill>
                  <a:srgbClr val="FBF9F1"/>
                </a:solidFill>
                <a:latin typeface="Poppins"/>
                <a:ea typeface="Poppins"/>
                <a:cs typeface="Poppins"/>
                <a:sym typeface="Poppins"/>
              </a:rPr>
              <a:t>orrelation heatmap 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5400718"/>
            <a:ext cx="6257429" cy="8689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34162" indent="-517081" lvl="1">
              <a:lnSpc>
                <a:spcPts val="6706"/>
              </a:lnSpc>
              <a:buFont typeface="Arial"/>
              <a:buChar char="•"/>
            </a:pPr>
            <a:r>
              <a:rPr lang="en-US" sz="4790">
                <a:solidFill>
                  <a:srgbClr val="FBF9F1"/>
                </a:solidFill>
                <a:latin typeface="Poppins"/>
                <a:ea typeface="Poppins"/>
                <a:cs typeface="Poppins"/>
                <a:sym typeface="Poppins"/>
              </a:rPr>
              <a:t>Outlier detection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6744378"/>
            <a:ext cx="11565731" cy="8689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34162" indent="-517081" lvl="1">
              <a:lnSpc>
                <a:spcPts val="6706"/>
              </a:lnSpc>
              <a:buFont typeface="Arial"/>
              <a:buChar char="•"/>
            </a:pPr>
            <a:r>
              <a:rPr lang="en-US" sz="4790">
                <a:solidFill>
                  <a:srgbClr val="FBF9F1"/>
                </a:solidFill>
                <a:latin typeface="Poppins"/>
                <a:ea typeface="Poppins"/>
                <a:cs typeface="Poppins"/>
                <a:sym typeface="Poppins"/>
              </a:rPr>
              <a:t>T</a:t>
            </a:r>
            <a:r>
              <a:rPr lang="en-US" sz="4790">
                <a:solidFill>
                  <a:srgbClr val="FBF9F1"/>
                </a:solidFill>
                <a:latin typeface="Poppins"/>
                <a:ea typeface="Poppins"/>
                <a:cs typeface="Poppins"/>
                <a:sym typeface="Poppins"/>
              </a:rPr>
              <a:t>rends in engagement vs revenue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73376" y="1028700"/>
            <a:ext cx="8115300" cy="8320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071"/>
              </a:lnSpc>
            </a:pPr>
            <a:r>
              <a:rPr lang="en-US" b="true" sz="5519">
                <a:solidFill>
                  <a:srgbClr val="FBF9F1"/>
                </a:solidFill>
                <a:latin typeface="Poppins Bold"/>
                <a:ea typeface="Poppins Bold"/>
                <a:cs typeface="Poppins Bold"/>
                <a:sym typeface="Poppins Bold"/>
              </a:rPr>
              <a:t> REGRESSION MODELS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71314" y="2626296"/>
            <a:ext cx="16913622" cy="1686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FBF9F1"/>
                </a:solidFill>
                <a:latin typeface="Poppins"/>
                <a:ea typeface="Poppins"/>
                <a:cs typeface="Poppins"/>
                <a:sym typeface="Poppins"/>
              </a:rPr>
              <a:t>•Linear Regressi</a:t>
            </a:r>
            <a:r>
              <a:rPr lang="en-US" sz="3300">
                <a:solidFill>
                  <a:srgbClr val="FBF9F1"/>
                </a:solidFill>
                <a:latin typeface="Poppins"/>
                <a:ea typeface="Poppins"/>
                <a:cs typeface="Poppins"/>
                <a:sym typeface="Poppins"/>
              </a:rPr>
              <a:t>on – Fits a straight-line relationship between features and target.</a:t>
            </a:r>
          </a:p>
          <a:p>
            <a:pPr algn="l">
              <a:lnSpc>
                <a:spcPts val="8966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-966014" y="3968941"/>
            <a:ext cx="17307729" cy="592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FBF9F1"/>
                </a:solidFill>
                <a:latin typeface="Poppins"/>
                <a:ea typeface="Poppins"/>
                <a:cs typeface="Poppins"/>
                <a:sym typeface="Poppins"/>
              </a:rPr>
              <a:t>• Decision Tree - predicts by splitting data into branches and nodes.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71314" y="5161471"/>
            <a:ext cx="17514624" cy="13679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40"/>
              </a:lnSpc>
              <a:spcBef>
                <a:spcPct val="0"/>
              </a:spcBef>
            </a:pPr>
            <a:r>
              <a:rPr lang="en-US" sz="3100">
                <a:solidFill>
                  <a:srgbClr val="FBF9F1"/>
                </a:solidFill>
                <a:latin typeface="Poppins"/>
                <a:ea typeface="Poppins"/>
                <a:cs typeface="Poppins"/>
                <a:sym typeface="Poppins"/>
              </a:rPr>
              <a:t>•Gradient Bo</a:t>
            </a:r>
            <a:r>
              <a:rPr lang="en-US" sz="3100">
                <a:solidFill>
                  <a:srgbClr val="FBF9F1"/>
                </a:solidFill>
                <a:latin typeface="Poppins"/>
                <a:ea typeface="Poppins"/>
                <a:cs typeface="Poppins"/>
                <a:sym typeface="Poppins"/>
              </a:rPr>
              <a:t>osting - sequentially trains trees to reduce errors and improve prediction.</a:t>
            </a:r>
          </a:p>
          <a:p>
            <a:pPr algn="l">
              <a:lnSpc>
                <a:spcPts val="6566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671314" y="5826379"/>
            <a:ext cx="17616686" cy="13957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91"/>
              </a:lnSpc>
            </a:pP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BF9F1"/>
                </a:solidFill>
                <a:latin typeface="Poppins"/>
                <a:ea typeface="Poppins"/>
                <a:cs typeface="Poppins"/>
                <a:sym typeface="Poppins"/>
              </a:rPr>
              <a:t>•Random Forest – Ensemble of decision trees that impr</a:t>
            </a:r>
            <a:r>
              <a:rPr lang="en-US" sz="3000">
                <a:solidFill>
                  <a:srgbClr val="FBF9F1"/>
                </a:solidFill>
                <a:latin typeface="Poppins"/>
                <a:ea typeface="Poppins"/>
                <a:cs typeface="Poppins"/>
                <a:sym typeface="Poppins"/>
              </a:rPr>
              <a:t>oves accuracy and reduces variance.</a:t>
            </a:r>
          </a:p>
          <a:p>
            <a:pPr algn="l">
              <a:lnSpc>
                <a:spcPts val="3391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773376" y="6759080"/>
            <a:ext cx="16568341" cy="20499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06"/>
              </a:lnSpc>
            </a:pPr>
          </a:p>
          <a:p>
            <a:pPr algn="l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FBF9F1"/>
                </a:solidFill>
                <a:latin typeface="Poppins"/>
                <a:ea typeface="Poppins"/>
                <a:cs typeface="Poppins"/>
                <a:sym typeface="Poppins"/>
              </a:rPr>
              <a:t>•XGB</a:t>
            </a:r>
            <a:r>
              <a:rPr lang="en-US" sz="3300">
                <a:solidFill>
                  <a:srgbClr val="FBF9F1"/>
                </a:solidFill>
                <a:latin typeface="Poppins"/>
                <a:ea typeface="Poppins"/>
                <a:cs typeface="Poppins"/>
                <a:sym typeface="Poppins"/>
              </a:rPr>
              <a:t>oost – Gradient boosting algorithm optimized for speed and performance.</a:t>
            </a:r>
          </a:p>
          <a:p>
            <a:pPr algn="l">
              <a:lnSpc>
                <a:spcPts val="462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67680"/>
            <a:ext cx="7203381" cy="2285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59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M</a:t>
            </a: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odel Evaluation</a:t>
            </a:r>
          </a:p>
          <a:p>
            <a:pPr algn="l">
              <a:lnSpc>
                <a:spcPts val="8959"/>
              </a:lnSpc>
              <a:spcBef>
                <a:spcPct val="0"/>
              </a:spcBef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355527" y="2400645"/>
            <a:ext cx="11645603" cy="976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174934" indent="-587467" lvl="1">
              <a:lnSpc>
                <a:spcPts val="7618"/>
              </a:lnSpc>
              <a:buFont typeface="Arial"/>
              <a:buChar char="•"/>
            </a:pPr>
            <a:r>
              <a:rPr lang="en-US" sz="544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Met</a:t>
            </a:r>
            <a:r>
              <a:rPr lang="en-US" sz="544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rics Used: MAE MSE RMSE R²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55527" y="7320078"/>
            <a:ext cx="17576946" cy="19382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174934" indent="-587467" lvl="1">
              <a:lnSpc>
                <a:spcPts val="7618"/>
              </a:lnSpc>
              <a:buFont typeface="Arial"/>
              <a:buChar char="•"/>
            </a:pPr>
            <a:r>
              <a:rPr lang="en-US" sz="544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Linea</a:t>
            </a:r>
            <a:r>
              <a:rPr lang="en-US" sz="544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 Regression is achieved the best accuracy for revenue prediction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55527" y="4379349"/>
            <a:ext cx="13277464" cy="19382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174934" indent="-587467" lvl="1">
              <a:lnSpc>
                <a:spcPts val="7618"/>
              </a:lnSpc>
              <a:buFont typeface="Arial"/>
              <a:buChar char="•"/>
            </a:pPr>
            <a:r>
              <a:rPr lang="en-US" sz="544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Compared performance across models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905224" y="2870286"/>
            <a:ext cx="7988096" cy="3994048"/>
          </a:xfrm>
          <a:custGeom>
            <a:avLst/>
            <a:gdLst/>
            <a:ahLst/>
            <a:cxnLst/>
            <a:rect r="r" b="b" t="t" l="l"/>
            <a:pathLst>
              <a:path h="3994048" w="7988096">
                <a:moveTo>
                  <a:pt x="0" y="0"/>
                </a:moveTo>
                <a:lnTo>
                  <a:pt x="7988096" y="0"/>
                </a:lnTo>
                <a:lnTo>
                  <a:pt x="7988096" y="3994048"/>
                </a:lnTo>
                <a:lnTo>
                  <a:pt x="0" y="39940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597853"/>
            <a:ext cx="5775226" cy="1177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00"/>
              </a:lnSpc>
              <a:spcBef>
                <a:spcPct val="0"/>
              </a:spcBef>
            </a:pPr>
            <a:r>
              <a:rPr lang="en-US" b="true" sz="65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Streamlit APP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-2233607" y="3071207"/>
            <a:ext cx="11377607" cy="4792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18"/>
              </a:lnSpc>
              <a:spcBef>
                <a:spcPct val="0"/>
              </a:spcBef>
            </a:pPr>
            <a:r>
              <a:rPr lang="en-US" sz="544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            </a:t>
            </a:r>
            <a:r>
              <a:rPr lang="en-US" sz="544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- Input → Predict revenue</a:t>
            </a:r>
          </a:p>
          <a:p>
            <a:pPr algn="ctr">
              <a:lnSpc>
                <a:spcPts val="7618"/>
              </a:lnSpc>
              <a:spcBef>
                <a:spcPct val="0"/>
              </a:spcBef>
            </a:pPr>
            <a:r>
              <a:rPr lang="en-US" sz="544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</a:p>
          <a:p>
            <a:pPr algn="ctr">
              <a:lnSpc>
                <a:spcPts val="7618"/>
              </a:lnSpc>
              <a:spcBef>
                <a:spcPct val="0"/>
              </a:spcBef>
            </a:pPr>
            <a:r>
              <a:rPr lang="en-US" sz="544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- Visual analytics </a:t>
            </a:r>
          </a:p>
          <a:p>
            <a:pPr algn="ctr">
              <a:lnSpc>
                <a:spcPts val="7618"/>
              </a:lnSpc>
              <a:spcBef>
                <a:spcPct val="0"/>
              </a:spcBef>
            </a:pPr>
            <a:r>
              <a:rPr lang="en-US" sz="544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</a:p>
          <a:p>
            <a:pPr algn="ctr">
              <a:lnSpc>
                <a:spcPts val="7618"/>
              </a:lnSpc>
              <a:spcBef>
                <a:spcPct val="0"/>
              </a:spcBef>
            </a:pPr>
            <a:r>
              <a:rPr lang="en-US" sz="544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    - Insights dashboard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2100837">
            <a:off x="8982673" y="428119"/>
            <a:ext cx="8310061" cy="8781453"/>
          </a:xfrm>
          <a:custGeom>
            <a:avLst/>
            <a:gdLst/>
            <a:ahLst/>
            <a:cxnLst/>
            <a:rect r="r" b="b" t="t" l="l"/>
            <a:pathLst>
              <a:path h="8781453" w="8310061">
                <a:moveTo>
                  <a:pt x="8310061" y="0"/>
                </a:moveTo>
                <a:lnTo>
                  <a:pt x="0" y="0"/>
                </a:lnTo>
                <a:lnTo>
                  <a:pt x="0" y="8781453"/>
                </a:lnTo>
                <a:lnTo>
                  <a:pt x="8310061" y="8781453"/>
                </a:lnTo>
                <a:lnTo>
                  <a:pt x="8310061" y="0"/>
                </a:lnTo>
                <a:close/>
              </a:path>
            </a:pathLst>
          </a:custGeom>
          <a:blipFill>
            <a:blip r:embed="rId2"/>
            <a:stretch>
              <a:fillRect l="0" t="0" r="-381" b="-1869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28665" y="3213525"/>
            <a:ext cx="11411477" cy="2203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959"/>
              </a:lnSpc>
            </a:pPr>
            <a:r>
              <a:rPr lang="en-US" sz="14508" b="true">
                <a:solidFill>
                  <a:srgbClr val="FBF9F1"/>
                </a:solidFill>
                <a:latin typeface="Poppins Bold"/>
                <a:ea typeface="Poppins Bold"/>
                <a:cs typeface="Poppins Bold"/>
                <a:sym typeface="Poppins Bold"/>
              </a:rPr>
              <a:t>THANK YOU</a:t>
            </a:r>
            <a:r>
              <a:rPr lang="en-US" sz="14508" b="true">
                <a:solidFill>
                  <a:srgbClr val="FBF9F1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DAG1L20ZTvU</dc:identifier>
  <dcterms:modified xsi:type="dcterms:W3CDTF">2011-08-01T06:04:30Z</dcterms:modified>
  <cp:revision>1</cp:revision>
  <dc:title>Black Elegant and Modern Startup Pitch Deck Presentation</dc:title>
</cp:coreProperties>
</file>