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4"/>
  </p:notesMasterIdLst>
  <p:sldIdLst>
    <p:sldId id="257" r:id="rId2"/>
    <p:sldId id="269" r:id="rId3"/>
    <p:sldId id="259" r:id="rId4"/>
    <p:sldId id="260" r:id="rId5"/>
    <p:sldId id="261" r:id="rId6"/>
    <p:sldId id="270" r:id="rId7"/>
    <p:sldId id="271" r:id="rId8"/>
    <p:sldId id="262" r:id="rId9"/>
    <p:sldId id="268" r:id="rId10"/>
    <p:sldId id="264" r:id="rId11"/>
    <p:sldId id="265" r:id="rId12"/>
    <p:sldId id="266" r:id="rId1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FE0239C-C252-4599-9C1B-BEE9C61DA3A5}">
  <a:tblStyle styleId="{DFE0239C-C252-4599-9C1B-BEE9C61DA3A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60"/>
  </p:normalViewPr>
  <p:slideViewPr>
    <p:cSldViewPr snapToGrid="0">
      <p:cViewPr>
        <p:scale>
          <a:sx n="87" d="100"/>
          <a:sy n="87" d="100"/>
        </p:scale>
        <p:origin x="822" y="6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12950754164_1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12950754164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12950754164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1295075416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61554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12950754164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1295075416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12950754164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1295075416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18623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12950754164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1295075416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314391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12950754164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1295075416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806782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12950754164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1295075416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015745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12950754164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1295075416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722033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12950754164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1295075416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08000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rPr dirty="0"/>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graphicFrame>
        <p:nvGraphicFramePr>
          <p:cNvPr id="60" name="Google Shape;60;p14"/>
          <p:cNvGraphicFramePr/>
          <p:nvPr>
            <p:extLst>
              <p:ext uri="{D42A27DB-BD31-4B8C-83A1-F6EECF244321}">
                <p14:modId xmlns:p14="http://schemas.microsoft.com/office/powerpoint/2010/main" val="4126756343"/>
              </p:ext>
            </p:extLst>
          </p:nvPr>
        </p:nvGraphicFramePr>
        <p:xfrm>
          <a:off x="716844" y="475089"/>
          <a:ext cx="7710311" cy="4193322"/>
        </p:xfrm>
        <a:graphic>
          <a:graphicData uri="http://schemas.openxmlformats.org/drawingml/2006/table">
            <a:tbl>
              <a:tblPr>
                <a:noFill/>
                <a:tableStyleId>{DFE0239C-C252-4599-9C1B-BEE9C61DA3A5}</a:tableStyleId>
              </a:tblPr>
              <a:tblGrid>
                <a:gridCol w="3414944">
                  <a:extLst>
                    <a:ext uri="{9D8B030D-6E8A-4147-A177-3AD203B41FA5}">
                      <a16:colId xmlns:a16="http://schemas.microsoft.com/office/drawing/2014/main" val="20000"/>
                    </a:ext>
                  </a:extLst>
                </a:gridCol>
                <a:gridCol w="1230434">
                  <a:extLst>
                    <a:ext uri="{9D8B030D-6E8A-4147-A177-3AD203B41FA5}">
                      <a16:colId xmlns:a16="http://schemas.microsoft.com/office/drawing/2014/main" val="20001"/>
                    </a:ext>
                  </a:extLst>
                </a:gridCol>
                <a:gridCol w="3064933">
                  <a:extLst>
                    <a:ext uri="{9D8B030D-6E8A-4147-A177-3AD203B41FA5}">
                      <a16:colId xmlns:a16="http://schemas.microsoft.com/office/drawing/2014/main" val="20002"/>
                    </a:ext>
                  </a:extLst>
                </a:gridCol>
              </a:tblGrid>
              <a:tr h="2314684">
                <a:tc gridSpan="3">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3600" b="1" dirty="0">
                          <a:latin typeface="Times New Roman" panose="02020603050405020304" pitchFamily="18" charset="0"/>
                          <a:cs typeface="Times New Roman" panose="02020603050405020304" pitchFamily="18" charset="0"/>
                        </a:rPr>
                        <a:t>POTHOLE DETECTION</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3600" b="1" dirty="0">
                          <a:latin typeface="Times New Roman" panose="02020603050405020304" pitchFamily="18" charset="0"/>
                          <a:cs typeface="Times New Roman" panose="02020603050405020304" pitchFamily="18" charset="0"/>
                        </a:rPr>
                        <a:t>FOR VISUALLY IMPAIRED </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3600" b="1" dirty="0">
                          <a:latin typeface="Times New Roman" panose="02020603050405020304" pitchFamily="18" charset="0"/>
                          <a:cs typeface="Times New Roman" panose="02020603050405020304" pitchFamily="18" charset="0"/>
                        </a:rPr>
                        <a:t>USING YOLO</a:t>
                      </a:r>
                    </a:p>
                    <a:p>
                      <a:pPr marL="0" lvl="0" indent="0" algn="l" rtl="0">
                        <a:spcBef>
                          <a:spcPts val="0"/>
                        </a:spcBef>
                        <a:spcAft>
                          <a:spcPts val="0"/>
                        </a:spcAft>
                        <a:buNone/>
                      </a:pPr>
                      <a:endParaRPr sz="2000" b="1" dirty="0">
                        <a:latin typeface="Times New Roman"/>
                        <a:ea typeface="Times New Roman"/>
                        <a:cs typeface="Times New Roman"/>
                        <a:sym typeface="Times New Roman"/>
                      </a:endParaRPr>
                    </a:p>
                  </a:txBody>
                  <a:tcPr marL="91425" marR="91425" marT="91425" marB="91425">
                    <a:lnL w="9525" cap="flat" cmpd="sng">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tcPr>
                </a:tc>
                <a:tc hMerge="1">
                  <a:txBody>
                    <a:bodyPr/>
                    <a:lstStyle/>
                    <a:p>
                      <a:pPr marL="0" lvl="0" indent="0" algn="l" rtl="0">
                        <a:spcBef>
                          <a:spcPts val="0"/>
                        </a:spcBef>
                        <a:spcAft>
                          <a:spcPts val="0"/>
                        </a:spcAft>
                        <a:buNone/>
                      </a:pPr>
                      <a:endParaRPr b="1" dirty="0">
                        <a:latin typeface="Times New Roman"/>
                        <a:ea typeface="Times New Roman"/>
                        <a:cs typeface="Times New Roman"/>
                        <a:sym typeface="Times New Roman"/>
                      </a:endParaRPr>
                    </a:p>
                  </a:txBody>
                  <a:tcPr marL="91425" marR="91425" marT="91425" marB="91425">
                    <a:lnL w="9525" cap="flat" cmpd="sng" algn="ctr">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hMerge="1">
                  <a:txBody>
                    <a:bodyPr/>
                    <a:lstStyle/>
                    <a:p>
                      <a:endParaRPr lang="en-IN" sz="1800" dirty="0">
                        <a:latin typeface="Times New Roman" panose="02020603050405020304" pitchFamily="18" charset="0"/>
                        <a:cs typeface="Times New Roman" panose="02020603050405020304" pitchFamily="18" charset="0"/>
                      </a:endParaRPr>
                    </a:p>
                  </a:txBody>
                  <a:tcPr>
                    <a:lnL w="9525" cap="flat" cmpd="sng" algn="ctr">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875697344"/>
                  </a:ext>
                </a:extLst>
              </a:tr>
              <a:tr h="890706">
                <a:tc>
                  <a:txBody>
                    <a:bodyPr/>
                    <a:lstStyle/>
                    <a:p>
                      <a:pPr marL="0" lvl="0" indent="0" algn="l" rtl="0">
                        <a:spcBef>
                          <a:spcPts val="0"/>
                        </a:spcBef>
                        <a:spcAft>
                          <a:spcPts val="0"/>
                        </a:spcAft>
                        <a:buNone/>
                      </a:pPr>
                      <a:r>
                        <a:rPr lang="en-GB" sz="2000" b="1" dirty="0">
                          <a:latin typeface="Times New Roman"/>
                          <a:ea typeface="Times New Roman"/>
                          <a:cs typeface="Times New Roman"/>
                          <a:sym typeface="Times New Roman"/>
                        </a:rPr>
                        <a:t>PROJECT GUIDE </a:t>
                      </a:r>
                      <a:endParaRPr sz="2000" b="1" dirty="0">
                        <a:latin typeface="Times New Roman"/>
                        <a:ea typeface="Times New Roman"/>
                        <a:cs typeface="Times New Roman"/>
                        <a:sym typeface="Times New Roman"/>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lgn="ctr">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en-GB" b="1" dirty="0">
                          <a:latin typeface="Times New Roman"/>
                          <a:ea typeface="Times New Roman"/>
                          <a:cs typeface="Times New Roman"/>
                          <a:sym typeface="Times New Roman"/>
                        </a:rPr>
                        <a:t>:</a:t>
                      </a:r>
                      <a:endParaRPr b="1" dirty="0">
                        <a:latin typeface="Times New Roman"/>
                        <a:ea typeface="Times New Roman"/>
                        <a:cs typeface="Times New Roman"/>
                        <a:sym typeface="Times New Roman"/>
                      </a:endParaRPr>
                    </a:p>
                  </a:txBody>
                  <a:tcPr marL="91425" marR="91425" marT="91425" marB="91425">
                    <a:lnL w="9525" cap="flat" cmpd="sng">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lgn="ctr">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r>
                        <a:rPr lang="en-US" sz="1800" b="1" dirty="0" err="1">
                          <a:latin typeface="Times New Roman" panose="02020603050405020304" pitchFamily="18" charset="0"/>
                          <a:cs typeface="Times New Roman" panose="02020603050405020304" pitchFamily="18" charset="0"/>
                        </a:rPr>
                        <a:t>Dr.P.ARJUN</a:t>
                      </a:r>
                      <a:r>
                        <a:rPr lang="en-US" sz="1800" b="1" dirty="0">
                          <a:latin typeface="Times New Roman" panose="02020603050405020304" pitchFamily="18" charset="0"/>
                          <a:cs typeface="Times New Roman" panose="02020603050405020304" pitchFamily="18" charset="0"/>
                        </a:rPr>
                        <a:t> </a:t>
                      </a:r>
                      <a:r>
                        <a:rPr lang="en-US" sz="1800" b="0" dirty="0">
                          <a:latin typeface="Times New Roman" panose="02020603050405020304" pitchFamily="18" charset="0"/>
                          <a:cs typeface="Times New Roman" panose="02020603050405020304" pitchFamily="18" charset="0"/>
                        </a:rPr>
                        <a:t>M.E PhD</a:t>
                      </a:r>
                      <a:r>
                        <a:rPr lang="en-US" sz="1800" dirty="0">
                          <a:latin typeface="Times New Roman" panose="02020603050405020304" pitchFamily="18" charset="0"/>
                          <a:cs typeface="Times New Roman" panose="02020603050405020304" pitchFamily="18" charset="0"/>
                        </a:rPr>
                        <a:t> </a:t>
                      </a:r>
                    </a:p>
                    <a:p>
                      <a:r>
                        <a:rPr lang="en-US" sz="1800" dirty="0">
                          <a:latin typeface="Times New Roman" panose="02020603050405020304" pitchFamily="18" charset="0"/>
                          <a:cs typeface="Times New Roman" panose="02020603050405020304" pitchFamily="18" charset="0"/>
                        </a:rPr>
                        <a:t>HOD of CSE dept , UCEV</a:t>
                      </a:r>
                      <a:endParaRPr lang="en-IN" sz="1800" dirty="0">
                        <a:latin typeface="Times New Roman" panose="02020603050405020304" pitchFamily="18" charset="0"/>
                        <a:cs typeface="Times New Roman" panose="02020603050405020304" pitchFamily="18" charset="0"/>
                      </a:endParaRPr>
                    </a:p>
                  </a:txBody>
                  <a:tcP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lgn="ctr">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0"/>
                  </a:ext>
                </a:extLst>
              </a:tr>
              <a:tr h="987932">
                <a:tc>
                  <a:txBody>
                    <a:bodyPr/>
                    <a:lstStyle/>
                    <a:p>
                      <a:pPr marL="0" lvl="0" indent="0" algn="l" rtl="0">
                        <a:spcBef>
                          <a:spcPts val="0"/>
                        </a:spcBef>
                        <a:spcAft>
                          <a:spcPts val="0"/>
                        </a:spcAft>
                        <a:buNone/>
                      </a:pPr>
                      <a:r>
                        <a:rPr lang="en-GB" sz="2000" b="1" dirty="0">
                          <a:latin typeface="Times New Roman"/>
                          <a:ea typeface="Times New Roman"/>
                          <a:cs typeface="Times New Roman"/>
                          <a:sym typeface="Times New Roman"/>
                        </a:rPr>
                        <a:t>PROJECT MEMBERS</a:t>
                      </a:r>
                      <a:endParaRPr sz="2000" b="1" dirty="0">
                        <a:latin typeface="Times New Roman"/>
                        <a:ea typeface="Times New Roman"/>
                        <a:cs typeface="Times New Roman"/>
                        <a:sym typeface="Times New Roman"/>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en-GB" b="1">
                          <a:latin typeface="Times New Roman"/>
                          <a:ea typeface="Times New Roman"/>
                          <a:cs typeface="Times New Roman"/>
                          <a:sym typeface="Times New Roman"/>
                        </a:rPr>
                        <a:t>:</a:t>
                      </a:r>
                      <a:endParaRPr b="1">
                        <a:latin typeface="Times New Roman"/>
                        <a:ea typeface="Times New Roman"/>
                        <a:cs typeface="Times New Roman"/>
                        <a:sym typeface="Times New Roman"/>
                      </a:endParaRPr>
                    </a:p>
                  </a:txBody>
                  <a:tcPr marL="91425" marR="91425" marT="91425" marB="91425">
                    <a:lnL w="9525" cap="flat" cmpd="sng">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BALAJI V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VIGNESH P</a:t>
                      </a:r>
                      <a:endParaRPr lang="en-US" sz="1800" b="1" dirty="0">
                        <a:latin typeface="Times New Roman" panose="02020603050405020304" pitchFamily="18" charset="0"/>
                        <a:cs typeface="Times New Roman" panose="02020603050405020304" pitchFamily="18" charset="0"/>
                      </a:endParaRPr>
                    </a:p>
                  </a:txBody>
                  <a:tcP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
        <p:nvSpPr>
          <p:cNvPr id="4" name="TextBox 3">
            <a:extLst>
              <a:ext uri="{FF2B5EF4-FFF2-40B4-BE49-F238E27FC236}">
                <a16:creationId xmlns:a16="http://schemas.microsoft.com/office/drawing/2014/main" id="{E79526DE-DB59-4E96-B084-F267A05665D8}"/>
              </a:ext>
            </a:extLst>
          </p:cNvPr>
          <p:cNvSpPr txBox="1"/>
          <p:nvPr/>
        </p:nvSpPr>
        <p:spPr>
          <a:xfrm>
            <a:off x="23007" y="4881890"/>
            <a:ext cx="577402" cy="261610"/>
          </a:xfrm>
          <a:prstGeom prst="rect">
            <a:avLst/>
          </a:prstGeom>
          <a:noFill/>
        </p:spPr>
        <p:txBody>
          <a:bodyPr wrap="none" rtlCol="0">
            <a:spAutoFit/>
          </a:bodyPr>
          <a:lstStyle/>
          <a:p>
            <a:r>
              <a:rPr lang="en-IN" sz="1100" dirty="0">
                <a:solidFill>
                  <a:schemeClr val="bg1">
                    <a:lumMod val="50000"/>
                  </a:schemeClr>
                </a:solidFill>
                <a:latin typeface="Times New Roman" panose="02020603050405020304" pitchFamily="18" charset="0"/>
                <a:cs typeface="Times New Roman" panose="02020603050405020304" pitchFamily="18" charset="0"/>
              </a:rPr>
              <a:t>TITLE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B5A2F-850C-4F14-B510-4DD8CE2A4920}"/>
              </a:ext>
            </a:extLst>
          </p:cNvPr>
          <p:cNvSpPr>
            <a:spLocks noGrp="1"/>
          </p:cNvSpPr>
          <p:nvPr>
            <p:ph type="title"/>
          </p:nvPr>
        </p:nvSpPr>
        <p:spPr>
          <a:xfrm>
            <a:off x="1259966" y="2285400"/>
            <a:ext cx="8520600" cy="572700"/>
          </a:xfrm>
        </p:spPr>
        <p:txBody>
          <a:bodyPr>
            <a:normAutofit fontScale="90000"/>
          </a:bodyPr>
          <a:lstStyle/>
          <a:p>
            <a:r>
              <a:rPr lang="en-IN" b="1" dirty="0">
                <a:solidFill>
                  <a:schemeClr val="tx1"/>
                </a:solidFill>
                <a:latin typeface="Times New Roman" panose="02020603050405020304" pitchFamily="18" charset="0"/>
                <a:cs typeface="Times New Roman" panose="02020603050405020304" pitchFamily="18" charset="0"/>
              </a:rPr>
              <a:t>SYSTEM FLOW</a:t>
            </a:r>
          </a:p>
        </p:txBody>
      </p:sp>
      <p:pic>
        <p:nvPicPr>
          <p:cNvPr id="4" name="Content Placeholder 3">
            <a:extLst>
              <a:ext uri="{FF2B5EF4-FFF2-40B4-BE49-F238E27FC236}">
                <a16:creationId xmlns:a16="http://schemas.microsoft.com/office/drawing/2014/main" id="{364649C0-1617-4483-A05B-B2295AAE0634}"/>
              </a:ext>
            </a:extLst>
          </p:cNvPr>
          <p:cNvPicPr>
            <a:picLocks noGrp="1" noChangeAspect="1"/>
          </p:cNvPicPr>
          <p:nvPr>
            <p:ph idx="1"/>
          </p:nvPr>
        </p:nvPicPr>
        <p:blipFill>
          <a:blip r:embed="rId2"/>
          <a:stretch>
            <a:fillRect/>
          </a:stretch>
        </p:blipFill>
        <p:spPr>
          <a:xfrm>
            <a:off x="5242954" y="410678"/>
            <a:ext cx="2388335" cy="4322144"/>
          </a:xfrm>
          <a:prstGeom prst="rect">
            <a:avLst/>
          </a:prstGeom>
        </p:spPr>
      </p:pic>
      <p:sp>
        <p:nvSpPr>
          <p:cNvPr id="5" name="TextBox 4">
            <a:extLst>
              <a:ext uri="{FF2B5EF4-FFF2-40B4-BE49-F238E27FC236}">
                <a16:creationId xmlns:a16="http://schemas.microsoft.com/office/drawing/2014/main" id="{62B1A201-408B-457A-A4C3-85CE70752F72}"/>
              </a:ext>
            </a:extLst>
          </p:cNvPr>
          <p:cNvSpPr txBox="1"/>
          <p:nvPr/>
        </p:nvSpPr>
        <p:spPr>
          <a:xfrm>
            <a:off x="23007" y="4881890"/>
            <a:ext cx="1178528" cy="261610"/>
          </a:xfrm>
          <a:prstGeom prst="rect">
            <a:avLst/>
          </a:prstGeom>
          <a:noFill/>
        </p:spPr>
        <p:txBody>
          <a:bodyPr wrap="none" rtlCol="0">
            <a:spAutoFit/>
          </a:bodyPr>
          <a:lstStyle/>
          <a:p>
            <a:r>
              <a:rPr lang="en-IN" sz="1100" dirty="0">
                <a:solidFill>
                  <a:schemeClr val="bg1">
                    <a:lumMod val="50000"/>
                  </a:schemeClr>
                </a:solidFill>
                <a:latin typeface="Times New Roman" panose="02020603050405020304" pitchFamily="18" charset="0"/>
                <a:cs typeface="Times New Roman" panose="02020603050405020304" pitchFamily="18" charset="0"/>
              </a:rPr>
              <a:t>SYSTEM FLOW</a:t>
            </a:r>
          </a:p>
        </p:txBody>
      </p:sp>
    </p:spTree>
    <p:extLst>
      <p:ext uri="{BB962C8B-B14F-4D97-AF65-F5344CB8AC3E}">
        <p14:creationId xmlns:p14="http://schemas.microsoft.com/office/powerpoint/2010/main" val="3416003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49417-EC64-4E4F-96BB-C12264FBCD72}"/>
              </a:ext>
            </a:extLst>
          </p:cNvPr>
          <p:cNvSpPr>
            <a:spLocks noGrp="1"/>
          </p:cNvSpPr>
          <p:nvPr>
            <p:ph type="title"/>
          </p:nvPr>
        </p:nvSpPr>
        <p:spPr/>
        <p:txBody>
          <a:bodyPr>
            <a:normAutofit fontScale="90000"/>
          </a:bodyPr>
          <a:lstStyle/>
          <a:p>
            <a:r>
              <a:rPr lang="en-IN" b="1" dirty="0">
                <a:latin typeface="Times New Roman" panose="02020603050405020304" pitchFamily="18" charset="0"/>
                <a:cs typeface="Times New Roman" panose="02020603050405020304" pitchFamily="18" charset="0"/>
              </a:rPr>
              <a:t>SYSTEM FLOW</a:t>
            </a:r>
          </a:p>
        </p:txBody>
      </p:sp>
      <p:sp>
        <p:nvSpPr>
          <p:cNvPr id="3" name="Text Placeholder 2">
            <a:extLst>
              <a:ext uri="{FF2B5EF4-FFF2-40B4-BE49-F238E27FC236}">
                <a16:creationId xmlns:a16="http://schemas.microsoft.com/office/drawing/2014/main" id="{C57189CF-6698-4755-9D84-A68A63B07751}"/>
              </a:ext>
            </a:extLst>
          </p:cNvPr>
          <p:cNvSpPr>
            <a:spLocks noGrp="1"/>
          </p:cNvSpPr>
          <p:nvPr>
            <p:ph type="body" idx="1"/>
          </p:nvPr>
        </p:nvSpPr>
        <p:spPr/>
        <p:txBody>
          <a:bodyPr>
            <a:normAutofit fontScale="92500" lnSpcReduction="20000"/>
          </a:bodyPr>
          <a:lstStyle/>
          <a:p>
            <a:pPr marL="0" indent="0" algn="just">
              <a:buNone/>
            </a:pPr>
            <a:r>
              <a:rPr lang="en-IN" sz="1900" dirty="0">
                <a:solidFill>
                  <a:schemeClr val="tx1"/>
                </a:solidFill>
                <a:latin typeface="Times New Roman" panose="02020603050405020304" pitchFamily="18" charset="0"/>
                <a:cs typeface="Times New Roman" panose="02020603050405020304" pitchFamily="18" charset="0"/>
              </a:rPr>
              <a:t>The real time video is analysed frame by frame for pothole detection. The larger the frame rate with more accuracy we can achieve more performance. The images are analysed and bounding box is created</a:t>
            </a:r>
            <a:r>
              <a:rPr lang="en-IN" dirty="0">
                <a:solidFill>
                  <a:schemeClr val="tx1"/>
                </a:solidFill>
                <a:latin typeface="Times New Roman" panose="02020603050405020304" pitchFamily="18" charset="0"/>
                <a:cs typeface="Times New Roman" panose="02020603050405020304" pitchFamily="18" charset="0"/>
              </a:rPr>
              <a:t>.</a:t>
            </a:r>
          </a:p>
          <a:p>
            <a:pPr marL="0" indent="0" algn="just">
              <a:buNone/>
            </a:pPr>
            <a:endParaRPr lang="en-IN" sz="2600" dirty="0">
              <a:solidFill>
                <a:schemeClr val="tx1"/>
              </a:solidFill>
              <a:latin typeface="Times New Roman" panose="02020603050405020304" pitchFamily="18" charset="0"/>
              <a:cs typeface="Times New Roman" panose="02020603050405020304" pitchFamily="18" charset="0"/>
            </a:endParaRPr>
          </a:p>
          <a:p>
            <a:pPr marL="0" indent="0" algn="just">
              <a:buNone/>
            </a:pPr>
            <a:r>
              <a:rPr lang="en-US" sz="3000" b="1" dirty="0">
                <a:solidFill>
                  <a:schemeClr val="tx1"/>
                </a:solidFill>
                <a:latin typeface="Times New Roman" panose="02020603050405020304" pitchFamily="18" charset="0"/>
                <a:cs typeface="Times New Roman" panose="02020603050405020304" pitchFamily="18" charset="0"/>
              </a:rPr>
              <a:t>PREDICTING BOUNDING BOX</a:t>
            </a:r>
            <a:endParaRPr lang="en-IN" sz="3000" b="1" dirty="0">
              <a:solidFill>
                <a:schemeClr val="tx1"/>
              </a:solidFill>
              <a:latin typeface="Times New Roman" panose="02020603050405020304" pitchFamily="18" charset="0"/>
              <a:cs typeface="Times New Roman" panose="02020603050405020304" pitchFamily="18" charset="0"/>
            </a:endParaRPr>
          </a:p>
          <a:p>
            <a:pPr lvl="0"/>
            <a:endParaRPr lang="en-IN" dirty="0">
              <a:solidFill>
                <a:schemeClr val="tx1"/>
              </a:solidFill>
              <a:latin typeface="Times New Roman" panose="02020603050405020304" pitchFamily="18" charset="0"/>
              <a:cs typeface="Times New Roman" panose="02020603050405020304" pitchFamily="18" charset="0"/>
            </a:endParaRPr>
          </a:p>
          <a:p>
            <a:pPr lvl="0"/>
            <a:r>
              <a:rPr lang="en-IN" dirty="0">
                <a:solidFill>
                  <a:schemeClr val="tx1"/>
                </a:solidFill>
                <a:latin typeface="Times New Roman" panose="02020603050405020304" pitchFamily="18" charset="0"/>
                <a:cs typeface="Times New Roman" panose="02020603050405020304" pitchFamily="18" charset="0"/>
              </a:rPr>
              <a:t>Centre of a bounding box (</a:t>
            </a:r>
            <a:r>
              <a:rPr lang="en-IN" dirty="0" err="1">
                <a:solidFill>
                  <a:schemeClr val="tx1"/>
                </a:solidFill>
                <a:latin typeface="Times New Roman" panose="02020603050405020304" pitchFamily="18" charset="0"/>
                <a:cs typeface="Times New Roman" panose="02020603050405020304" pitchFamily="18" charset="0"/>
              </a:rPr>
              <a:t>bx</a:t>
            </a:r>
            <a:r>
              <a:rPr lang="en-IN" dirty="0">
                <a:solidFill>
                  <a:schemeClr val="tx1"/>
                </a:solidFill>
                <a:latin typeface="Times New Roman" panose="02020603050405020304" pitchFamily="18" charset="0"/>
                <a:cs typeface="Times New Roman" panose="02020603050405020304" pitchFamily="18" charset="0"/>
              </a:rPr>
              <a:t> ,by)</a:t>
            </a:r>
          </a:p>
          <a:p>
            <a:pPr lvl="0"/>
            <a:r>
              <a:rPr lang="en-IN" dirty="0">
                <a:solidFill>
                  <a:schemeClr val="tx1"/>
                </a:solidFill>
                <a:latin typeface="Times New Roman" panose="02020603050405020304" pitchFamily="18" charset="0"/>
                <a:cs typeface="Times New Roman" panose="02020603050405020304" pitchFamily="18" charset="0"/>
              </a:rPr>
              <a:t>Width (</a:t>
            </a:r>
            <a:r>
              <a:rPr lang="en-IN" dirty="0" err="1">
                <a:solidFill>
                  <a:schemeClr val="tx1"/>
                </a:solidFill>
                <a:latin typeface="Times New Roman" panose="02020603050405020304" pitchFamily="18" charset="0"/>
                <a:cs typeface="Times New Roman" panose="02020603050405020304" pitchFamily="18" charset="0"/>
              </a:rPr>
              <a:t>bw</a:t>
            </a:r>
            <a:r>
              <a:rPr lang="en-IN" dirty="0">
                <a:solidFill>
                  <a:schemeClr val="tx1"/>
                </a:solidFill>
                <a:latin typeface="Times New Roman" panose="02020603050405020304" pitchFamily="18" charset="0"/>
                <a:cs typeface="Times New Roman" panose="02020603050405020304" pitchFamily="18" charset="0"/>
              </a:rPr>
              <a:t>) </a:t>
            </a:r>
          </a:p>
          <a:p>
            <a:r>
              <a:rPr lang="en-IN" dirty="0">
                <a:solidFill>
                  <a:schemeClr val="tx1"/>
                </a:solidFill>
                <a:latin typeface="Times New Roman" panose="02020603050405020304" pitchFamily="18" charset="0"/>
                <a:cs typeface="Times New Roman" panose="02020603050405020304" pitchFamily="18" charset="0"/>
              </a:rPr>
              <a:t>Height (</a:t>
            </a:r>
            <a:r>
              <a:rPr lang="en-IN" dirty="0" err="1">
                <a:solidFill>
                  <a:schemeClr val="tx1"/>
                </a:solidFill>
                <a:latin typeface="Times New Roman" panose="02020603050405020304" pitchFamily="18" charset="0"/>
                <a:cs typeface="Times New Roman" panose="02020603050405020304" pitchFamily="18" charset="0"/>
              </a:rPr>
              <a:t>bh</a:t>
            </a:r>
            <a:r>
              <a:rPr lang="en-IN" dirty="0">
                <a:solidFill>
                  <a:schemeClr val="tx1"/>
                </a:solidFill>
                <a:latin typeface="Times New Roman" panose="02020603050405020304" pitchFamily="18" charset="0"/>
                <a:cs typeface="Times New Roman" panose="02020603050405020304" pitchFamily="18" charset="0"/>
              </a:rPr>
              <a:t>)				   </a:t>
            </a:r>
            <a:r>
              <a:rPr lang="en-IN" b="1" dirty="0">
                <a:solidFill>
                  <a:schemeClr val="tx1"/>
                </a:solidFill>
                <a:latin typeface="Times New Roman" panose="02020603050405020304" pitchFamily="18" charset="0"/>
                <a:cs typeface="Times New Roman" panose="02020603050405020304" pitchFamily="18" charset="0"/>
              </a:rPr>
              <a:t>Y = (</a:t>
            </a:r>
            <a:r>
              <a:rPr lang="en-IN" b="1" dirty="0" err="1">
                <a:solidFill>
                  <a:schemeClr val="tx1"/>
                </a:solidFill>
                <a:latin typeface="Times New Roman" panose="02020603050405020304" pitchFamily="18" charset="0"/>
                <a:cs typeface="Times New Roman" panose="02020603050405020304" pitchFamily="18" charset="0"/>
              </a:rPr>
              <a:t>pc,bh,bw,bx,by,c</a:t>
            </a:r>
            <a:r>
              <a:rPr lang="en-IN" b="1" dirty="0">
                <a:solidFill>
                  <a:schemeClr val="tx1"/>
                </a:solidFill>
                <a:latin typeface="Times New Roman" panose="02020603050405020304" pitchFamily="18" charset="0"/>
                <a:cs typeface="Times New Roman" panose="02020603050405020304" pitchFamily="18" charset="0"/>
              </a:rPr>
              <a:t>)</a:t>
            </a:r>
            <a:endParaRPr lang="en-IN" dirty="0">
              <a:solidFill>
                <a:schemeClr val="tx1"/>
              </a:solidFill>
              <a:latin typeface="Times New Roman" panose="02020603050405020304" pitchFamily="18" charset="0"/>
              <a:cs typeface="Times New Roman" panose="02020603050405020304" pitchFamily="18" charset="0"/>
            </a:endParaRPr>
          </a:p>
          <a:p>
            <a:pPr lvl="0"/>
            <a:r>
              <a:rPr lang="en-IN" dirty="0">
                <a:solidFill>
                  <a:schemeClr val="tx1"/>
                </a:solidFill>
                <a:latin typeface="Times New Roman" panose="02020603050405020304" pitchFamily="18" charset="0"/>
                <a:cs typeface="Times New Roman" panose="02020603050405020304" pitchFamily="18" charset="0"/>
              </a:rPr>
              <a:t>Class of an object ( c )</a:t>
            </a:r>
          </a:p>
          <a:p>
            <a:pPr lvl="0"/>
            <a:r>
              <a:rPr lang="en-IN" dirty="0">
                <a:solidFill>
                  <a:schemeClr val="tx1"/>
                </a:solidFill>
                <a:latin typeface="Times New Roman" panose="02020603050405020304" pitchFamily="18" charset="0"/>
                <a:cs typeface="Times New Roman" panose="02020603050405020304" pitchFamily="18" charset="0"/>
              </a:rPr>
              <a:t>Probability of object (pc)</a:t>
            </a:r>
          </a:p>
          <a:p>
            <a:pPr marL="0" indent="0" algn="just">
              <a:buNone/>
            </a:pPr>
            <a:endParaRPr lang="en-IN" dirty="0">
              <a:solidFill>
                <a:schemeClr val="tx1"/>
              </a:solidFill>
              <a:latin typeface="Times New Roman" panose="02020603050405020304" pitchFamily="18" charset="0"/>
              <a:cs typeface="Times New Roman" panose="02020603050405020304" pitchFamily="18" charset="0"/>
            </a:endParaRPr>
          </a:p>
          <a:p>
            <a:endParaRPr lang="en-IN" dirty="0">
              <a:solidFill>
                <a:schemeClr val="tx1"/>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A1CB71C-5212-4632-8D48-13724EC14C2B}"/>
              </a:ext>
            </a:extLst>
          </p:cNvPr>
          <p:cNvSpPr txBox="1"/>
          <p:nvPr/>
        </p:nvSpPr>
        <p:spPr>
          <a:xfrm>
            <a:off x="23007" y="4881890"/>
            <a:ext cx="1178528" cy="261610"/>
          </a:xfrm>
          <a:prstGeom prst="rect">
            <a:avLst/>
          </a:prstGeom>
          <a:noFill/>
        </p:spPr>
        <p:txBody>
          <a:bodyPr wrap="none" rtlCol="0">
            <a:spAutoFit/>
          </a:bodyPr>
          <a:lstStyle/>
          <a:p>
            <a:r>
              <a:rPr lang="en-IN" sz="1100" dirty="0">
                <a:solidFill>
                  <a:schemeClr val="bg1">
                    <a:lumMod val="50000"/>
                  </a:schemeClr>
                </a:solidFill>
                <a:latin typeface="Times New Roman" panose="02020603050405020304" pitchFamily="18" charset="0"/>
                <a:cs typeface="Times New Roman" panose="02020603050405020304" pitchFamily="18" charset="0"/>
              </a:rPr>
              <a:t>SYSTEM FLOW</a:t>
            </a:r>
          </a:p>
        </p:txBody>
      </p:sp>
    </p:spTree>
    <p:extLst>
      <p:ext uri="{BB962C8B-B14F-4D97-AF65-F5344CB8AC3E}">
        <p14:creationId xmlns:p14="http://schemas.microsoft.com/office/powerpoint/2010/main" val="22985372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216FD-C4F1-44F0-9F77-E43B57414A76}"/>
              </a:ext>
            </a:extLst>
          </p:cNvPr>
          <p:cNvSpPr>
            <a:spLocks noGrp="1"/>
          </p:cNvSpPr>
          <p:nvPr>
            <p:ph type="title"/>
          </p:nvPr>
        </p:nvSpPr>
        <p:spPr>
          <a:xfrm>
            <a:off x="311700" y="232833"/>
            <a:ext cx="8520600" cy="572700"/>
          </a:xfrm>
        </p:spPr>
        <p:txBody>
          <a:bodyPr>
            <a:normAutofit fontScale="90000"/>
          </a:bodyPr>
          <a:lstStyle/>
          <a:p>
            <a:r>
              <a:rPr lang="en-IN" b="1" dirty="0">
                <a:latin typeface="Times New Roman" panose="02020603050405020304" pitchFamily="18" charset="0"/>
                <a:cs typeface="Times New Roman" panose="02020603050405020304" pitchFamily="18" charset="0"/>
              </a:rPr>
              <a:t>REFERENCES</a:t>
            </a:r>
          </a:p>
        </p:txBody>
      </p:sp>
      <p:sp>
        <p:nvSpPr>
          <p:cNvPr id="3" name="Text Placeholder 2">
            <a:extLst>
              <a:ext uri="{FF2B5EF4-FFF2-40B4-BE49-F238E27FC236}">
                <a16:creationId xmlns:a16="http://schemas.microsoft.com/office/drawing/2014/main" id="{37A8727C-1783-4A84-9560-C8A03CA53F1D}"/>
              </a:ext>
            </a:extLst>
          </p:cNvPr>
          <p:cNvSpPr>
            <a:spLocks noGrp="1"/>
          </p:cNvSpPr>
          <p:nvPr>
            <p:ph type="body" idx="1"/>
          </p:nvPr>
        </p:nvSpPr>
        <p:spPr>
          <a:xfrm>
            <a:off x="311700" y="964615"/>
            <a:ext cx="8520600" cy="3758193"/>
          </a:xfrm>
        </p:spPr>
        <p:txBody>
          <a:bodyPr>
            <a:normAutofit/>
          </a:bodyPr>
          <a:lstStyle/>
          <a:p>
            <a:pPr algn="just">
              <a:buFont typeface="+mj-lt"/>
              <a:buAutoNum type="arabicParenR"/>
            </a:pPr>
            <a:r>
              <a:rPr lang="en-IN" dirty="0">
                <a:solidFill>
                  <a:schemeClr val="tx1"/>
                </a:solidFill>
                <a:latin typeface="Times New Roman" panose="02020603050405020304" pitchFamily="18" charset="0"/>
                <a:cs typeface="Times New Roman" panose="02020603050405020304" pitchFamily="18" charset="0"/>
              </a:rPr>
              <a:t>Joseph Redmon, Santosh </a:t>
            </a:r>
            <a:r>
              <a:rPr lang="en-IN" dirty="0" err="1">
                <a:solidFill>
                  <a:schemeClr val="tx1"/>
                </a:solidFill>
                <a:latin typeface="Times New Roman" panose="02020603050405020304" pitchFamily="18" charset="0"/>
                <a:cs typeface="Times New Roman" panose="02020603050405020304" pitchFamily="18" charset="0"/>
              </a:rPr>
              <a:t>Divvala</a:t>
            </a:r>
            <a:r>
              <a:rPr lang="en-IN" dirty="0">
                <a:solidFill>
                  <a:schemeClr val="tx1"/>
                </a:solidFill>
                <a:latin typeface="Times New Roman" panose="02020603050405020304" pitchFamily="18" charset="0"/>
                <a:cs typeface="Times New Roman" panose="02020603050405020304" pitchFamily="18" charset="0"/>
              </a:rPr>
              <a:t> and Ross </a:t>
            </a:r>
            <a:r>
              <a:rPr lang="en-IN" dirty="0" err="1">
                <a:solidFill>
                  <a:schemeClr val="tx1"/>
                </a:solidFill>
                <a:latin typeface="Times New Roman" panose="02020603050405020304" pitchFamily="18" charset="0"/>
                <a:cs typeface="Times New Roman" panose="02020603050405020304" pitchFamily="18" charset="0"/>
              </a:rPr>
              <a:t>Girshick</a:t>
            </a:r>
            <a:r>
              <a:rPr lang="en-IN" dirty="0">
                <a:solidFill>
                  <a:schemeClr val="tx1"/>
                </a:solidFill>
                <a:latin typeface="Times New Roman" panose="02020603050405020304" pitchFamily="18" charset="0"/>
                <a:cs typeface="Times New Roman" panose="02020603050405020304" pitchFamily="18" charset="0"/>
              </a:rPr>
              <a:t>, You Only Look Once. Unified, Real-Time Object Detection in 2016 IEEE Conference on Computer Vision and Pattern Recognition. CVPR 2016.91. </a:t>
            </a:r>
            <a:r>
              <a:rPr lang="en-IN" dirty="0" err="1">
                <a:solidFill>
                  <a:schemeClr val="tx1"/>
                </a:solidFill>
                <a:latin typeface="Times New Roman" panose="02020603050405020304" pitchFamily="18" charset="0"/>
                <a:cs typeface="Times New Roman" panose="02020603050405020304" pitchFamily="18" charset="0"/>
              </a:rPr>
              <a:t>pg</a:t>
            </a:r>
            <a:r>
              <a:rPr lang="en-IN" dirty="0">
                <a:solidFill>
                  <a:schemeClr val="tx1"/>
                </a:solidFill>
                <a:latin typeface="Times New Roman" panose="02020603050405020304" pitchFamily="18" charset="0"/>
                <a:cs typeface="Times New Roman" panose="02020603050405020304" pitchFamily="18" charset="0"/>
              </a:rPr>
              <a:t> 779-788 IEEE 2016.</a:t>
            </a:r>
          </a:p>
          <a:p>
            <a:pPr algn="just">
              <a:buFont typeface="+mj-lt"/>
              <a:buAutoNum type="arabicParenR"/>
            </a:pPr>
            <a:r>
              <a:rPr lang="en-IN" dirty="0">
                <a:solidFill>
                  <a:schemeClr val="tx1"/>
                </a:solidFill>
                <a:latin typeface="Times New Roman" panose="02020603050405020304" pitchFamily="18" charset="0"/>
                <a:cs typeface="Times New Roman" panose="02020603050405020304" pitchFamily="18" charset="0"/>
              </a:rPr>
              <a:t>Md. </a:t>
            </a:r>
            <a:r>
              <a:rPr lang="en-IN" dirty="0" err="1">
                <a:solidFill>
                  <a:schemeClr val="tx1"/>
                </a:solidFill>
                <a:latin typeface="Times New Roman" panose="02020603050405020304" pitchFamily="18" charset="0"/>
                <a:cs typeface="Times New Roman" panose="02020603050405020304" pitchFamily="18" charset="0"/>
              </a:rPr>
              <a:t>Milon</a:t>
            </a:r>
            <a:r>
              <a:rPr lang="en-IN" dirty="0">
                <a:solidFill>
                  <a:schemeClr val="tx1"/>
                </a:solidFill>
                <a:latin typeface="Times New Roman" panose="02020603050405020304" pitchFamily="18" charset="0"/>
                <a:cs typeface="Times New Roman" panose="02020603050405020304" pitchFamily="18" charset="0"/>
              </a:rPr>
              <a:t> Islam and Muhammad Sheikh </a:t>
            </a:r>
            <a:r>
              <a:rPr lang="en-IN" dirty="0" err="1">
                <a:solidFill>
                  <a:schemeClr val="tx1"/>
                </a:solidFill>
                <a:latin typeface="Times New Roman" panose="02020603050405020304" pitchFamily="18" charset="0"/>
                <a:cs typeface="Times New Roman" panose="02020603050405020304" pitchFamily="18" charset="0"/>
              </a:rPr>
              <a:t>Sadi</a:t>
            </a:r>
            <a:r>
              <a:rPr lang="en-IN" dirty="0">
                <a:solidFill>
                  <a:schemeClr val="tx1"/>
                </a:solidFill>
                <a:latin typeface="Times New Roman" panose="02020603050405020304" pitchFamily="18" charset="0"/>
                <a:cs typeface="Times New Roman" panose="02020603050405020304" pitchFamily="18" charset="0"/>
              </a:rPr>
              <a:t>, Path Hole Detection to Assist the Visually Impaired People in Navigation in 2018 4th International Conference on Electrical Engineering and Information &amp; Communication Technology (</a:t>
            </a:r>
            <a:r>
              <a:rPr lang="en-IN" dirty="0" err="1">
                <a:solidFill>
                  <a:schemeClr val="tx1"/>
                </a:solidFill>
                <a:latin typeface="Times New Roman" panose="02020603050405020304" pitchFamily="18" charset="0"/>
                <a:cs typeface="Times New Roman" panose="02020603050405020304" pitchFamily="18" charset="0"/>
              </a:rPr>
              <a:t>iCEEiCT</a:t>
            </a:r>
            <a:r>
              <a:rPr lang="en-IN" dirty="0">
                <a:solidFill>
                  <a:schemeClr val="tx1"/>
                </a:solidFill>
                <a:latin typeface="Times New Roman" panose="02020603050405020304" pitchFamily="18" charset="0"/>
                <a:cs typeface="Times New Roman" panose="02020603050405020304" pitchFamily="18" charset="0"/>
              </a:rPr>
              <a:t>) 10.1109/CEEICT.2018.8628134 </a:t>
            </a:r>
            <a:r>
              <a:rPr lang="en-IN" dirty="0" err="1">
                <a:solidFill>
                  <a:schemeClr val="tx1"/>
                </a:solidFill>
                <a:latin typeface="Times New Roman" panose="02020603050405020304" pitchFamily="18" charset="0"/>
                <a:cs typeface="Times New Roman" panose="02020603050405020304" pitchFamily="18" charset="0"/>
              </a:rPr>
              <a:t>pg</a:t>
            </a:r>
            <a:r>
              <a:rPr lang="en-IN" dirty="0">
                <a:solidFill>
                  <a:schemeClr val="tx1"/>
                </a:solidFill>
                <a:latin typeface="Times New Roman" panose="02020603050405020304" pitchFamily="18" charset="0"/>
                <a:cs typeface="Times New Roman" panose="02020603050405020304" pitchFamily="18" charset="0"/>
              </a:rPr>
              <a:t> 268-273 IEEE 2018.</a:t>
            </a:r>
          </a:p>
          <a:p>
            <a:pPr algn="just">
              <a:buFont typeface="+mj-lt"/>
              <a:buAutoNum type="arabicParenR"/>
            </a:pPr>
            <a:r>
              <a:rPr lang="en-IN" dirty="0" err="1">
                <a:solidFill>
                  <a:schemeClr val="tx1"/>
                </a:solidFill>
                <a:latin typeface="Times New Roman" panose="02020603050405020304" pitchFamily="18" charset="0"/>
                <a:cs typeface="Times New Roman" panose="02020603050405020304" pitchFamily="18" charset="0"/>
              </a:rPr>
              <a:t>Kshitija</a:t>
            </a:r>
            <a:r>
              <a:rPr lang="en-IN" dirty="0">
                <a:solidFill>
                  <a:schemeClr val="tx1"/>
                </a:solidFill>
                <a:latin typeface="Times New Roman" panose="02020603050405020304" pitchFamily="18" charset="0"/>
                <a:cs typeface="Times New Roman" panose="02020603050405020304" pitchFamily="18" charset="0"/>
              </a:rPr>
              <a:t> Chavan, Chinmay </a:t>
            </a:r>
            <a:r>
              <a:rPr lang="en-IN" dirty="0" err="1">
                <a:solidFill>
                  <a:schemeClr val="tx1"/>
                </a:solidFill>
                <a:latin typeface="Times New Roman" panose="02020603050405020304" pitchFamily="18" charset="0"/>
                <a:cs typeface="Times New Roman" panose="02020603050405020304" pitchFamily="18" charset="0"/>
              </a:rPr>
              <a:t>Chawathe</a:t>
            </a:r>
            <a:r>
              <a:rPr lang="en-IN" dirty="0">
                <a:solidFill>
                  <a:schemeClr val="tx1"/>
                </a:solidFill>
                <a:latin typeface="Times New Roman" panose="02020603050405020304" pitchFamily="18" charset="0"/>
                <a:cs typeface="Times New Roman" panose="02020603050405020304" pitchFamily="18" charset="0"/>
              </a:rPr>
              <a:t>, </a:t>
            </a:r>
            <a:r>
              <a:rPr lang="en-IN" dirty="0" err="1">
                <a:solidFill>
                  <a:schemeClr val="tx1"/>
                </a:solidFill>
                <a:latin typeface="Times New Roman" panose="02020603050405020304" pitchFamily="18" charset="0"/>
                <a:cs typeface="Times New Roman" panose="02020603050405020304" pitchFamily="18" charset="0"/>
              </a:rPr>
              <a:t>Vatsal</a:t>
            </a:r>
            <a:r>
              <a:rPr lang="en-IN" dirty="0">
                <a:solidFill>
                  <a:schemeClr val="tx1"/>
                </a:solidFill>
                <a:latin typeface="Times New Roman" panose="02020603050405020304" pitchFamily="18" charset="0"/>
                <a:cs typeface="Times New Roman" panose="02020603050405020304" pitchFamily="18" charset="0"/>
              </a:rPr>
              <a:t> </a:t>
            </a:r>
            <a:r>
              <a:rPr lang="en-IN" dirty="0" err="1">
                <a:solidFill>
                  <a:schemeClr val="tx1"/>
                </a:solidFill>
                <a:latin typeface="Times New Roman" panose="02020603050405020304" pitchFamily="18" charset="0"/>
                <a:cs typeface="Times New Roman" panose="02020603050405020304" pitchFamily="18" charset="0"/>
              </a:rPr>
              <a:t>Dhabalia</a:t>
            </a:r>
            <a:r>
              <a:rPr lang="en-IN" dirty="0">
                <a:solidFill>
                  <a:schemeClr val="tx1"/>
                </a:solidFill>
                <a:latin typeface="Times New Roman" panose="02020603050405020304" pitchFamily="18" charset="0"/>
                <a:cs typeface="Times New Roman" panose="02020603050405020304" pitchFamily="18" charset="0"/>
              </a:rPr>
              <a:t> and Amruta </a:t>
            </a:r>
            <a:r>
              <a:rPr lang="en-IN" dirty="0" err="1">
                <a:solidFill>
                  <a:schemeClr val="tx1"/>
                </a:solidFill>
                <a:latin typeface="Times New Roman" panose="02020603050405020304" pitchFamily="18" charset="0"/>
                <a:cs typeface="Times New Roman" panose="02020603050405020304" pitchFamily="18" charset="0"/>
              </a:rPr>
              <a:t>Sankhe</a:t>
            </a:r>
            <a:r>
              <a:rPr lang="en-IN" dirty="0">
                <a:solidFill>
                  <a:schemeClr val="tx1"/>
                </a:solidFill>
                <a:latin typeface="Times New Roman" panose="02020603050405020304" pitchFamily="18" charset="0"/>
                <a:cs typeface="Times New Roman" panose="02020603050405020304" pitchFamily="18" charset="0"/>
              </a:rPr>
              <a:t>, Pothole Detection System Using </a:t>
            </a:r>
            <a:r>
              <a:rPr lang="en-IN" dirty="0" err="1">
                <a:solidFill>
                  <a:schemeClr val="tx1"/>
                </a:solidFill>
                <a:latin typeface="Times New Roman" panose="02020603050405020304" pitchFamily="18" charset="0"/>
                <a:cs typeface="Times New Roman" panose="02020603050405020304" pitchFamily="18" charset="0"/>
              </a:rPr>
              <a:t>Yolo</a:t>
            </a:r>
            <a:r>
              <a:rPr lang="en-IN" dirty="0">
                <a:solidFill>
                  <a:schemeClr val="tx1"/>
                </a:solidFill>
                <a:latin typeface="Times New Roman" panose="02020603050405020304" pitchFamily="18" charset="0"/>
                <a:cs typeface="Times New Roman" panose="02020603050405020304" pitchFamily="18" charset="0"/>
              </a:rPr>
              <a:t> V4 Algorithm in International Research Journal of Engineering and Technology (IRJET) Volume: 09 Issue: 04 | Apr 2022 </a:t>
            </a:r>
            <a:r>
              <a:rPr lang="en-IN" dirty="0" err="1">
                <a:solidFill>
                  <a:schemeClr val="tx1"/>
                </a:solidFill>
                <a:latin typeface="Times New Roman" panose="02020603050405020304" pitchFamily="18" charset="0"/>
                <a:cs typeface="Times New Roman" panose="02020603050405020304" pitchFamily="18" charset="0"/>
              </a:rPr>
              <a:t>pg</a:t>
            </a:r>
            <a:r>
              <a:rPr lang="en-IN" dirty="0">
                <a:solidFill>
                  <a:schemeClr val="tx1"/>
                </a:solidFill>
                <a:latin typeface="Times New Roman" panose="02020603050405020304" pitchFamily="18" charset="0"/>
                <a:cs typeface="Times New Roman" panose="02020603050405020304" pitchFamily="18" charset="0"/>
              </a:rPr>
              <a:t> 2777-2782 IRJET 2022.</a:t>
            </a:r>
          </a:p>
        </p:txBody>
      </p:sp>
      <p:sp>
        <p:nvSpPr>
          <p:cNvPr id="4" name="TextBox 3">
            <a:extLst>
              <a:ext uri="{FF2B5EF4-FFF2-40B4-BE49-F238E27FC236}">
                <a16:creationId xmlns:a16="http://schemas.microsoft.com/office/drawing/2014/main" id="{6D6A636F-A1F3-4071-97C3-F4759775DC4B}"/>
              </a:ext>
            </a:extLst>
          </p:cNvPr>
          <p:cNvSpPr txBox="1"/>
          <p:nvPr/>
        </p:nvSpPr>
        <p:spPr>
          <a:xfrm>
            <a:off x="23007" y="4881890"/>
            <a:ext cx="1074333" cy="261610"/>
          </a:xfrm>
          <a:prstGeom prst="rect">
            <a:avLst/>
          </a:prstGeom>
          <a:noFill/>
        </p:spPr>
        <p:txBody>
          <a:bodyPr wrap="none" rtlCol="0">
            <a:spAutoFit/>
          </a:bodyPr>
          <a:lstStyle/>
          <a:p>
            <a:r>
              <a:rPr lang="en-IN" sz="1100" dirty="0">
                <a:solidFill>
                  <a:schemeClr val="bg1">
                    <a:lumMod val="50000"/>
                  </a:schemeClr>
                </a:solidFill>
                <a:latin typeface="Times New Roman" panose="02020603050405020304" pitchFamily="18" charset="0"/>
                <a:cs typeface="Times New Roman" panose="02020603050405020304" pitchFamily="18" charset="0"/>
              </a:rPr>
              <a:t>REFERENCES</a:t>
            </a:r>
          </a:p>
        </p:txBody>
      </p:sp>
    </p:spTree>
    <p:extLst>
      <p:ext uri="{BB962C8B-B14F-4D97-AF65-F5344CB8AC3E}">
        <p14:creationId xmlns:p14="http://schemas.microsoft.com/office/powerpoint/2010/main" val="5527413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6"/>
          <p:cNvSpPr txBox="1">
            <a:spLocks noGrp="1"/>
          </p:cNvSpPr>
          <p:nvPr>
            <p:ph type="title"/>
          </p:nvPr>
        </p:nvSpPr>
        <p:spPr>
          <a:xfrm>
            <a:off x="311700" y="30160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dirty="0">
                <a:latin typeface="Times New Roman"/>
                <a:ea typeface="Times New Roman"/>
                <a:cs typeface="Times New Roman"/>
                <a:sym typeface="Times New Roman"/>
              </a:rPr>
              <a:t>ABSTRACT</a:t>
            </a:r>
            <a:endParaRPr b="1" dirty="0">
              <a:latin typeface="Times New Roman"/>
              <a:ea typeface="Times New Roman"/>
              <a:cs typeface="Times New Roman"/>
              <a:sym typeface="Times New Roman"/>
            </a:endParaRPr>
          </a:p>
        </p:txBody>
      </p:sp>
      <p:sp>
        <p:nvSpPr>
          <p:cNvPr id="72" name="Google Shape;72;p16"/>
          <p:cNvSpPr txBox="1">
            <a:spLocks noGrp="1"/>
          </p:cNvSpPr>
          <p:nvPr>
            <p:ph type="body" idx="1"/>
          </p:nvPr>
        </p:nvSpPr>
        <p:spPr>
          <a:xfrm>
            <a:off x="311700" y="874305"/>
            <a:ext cx="8520600" cy="3848503"/>
          </a:xfrm>
          <a:prstGeom prst="rect">
            <a:avLst/>
          </a:prstGeom>
        </p:spPr>
        <p:txBody>
          <a:bodyPr spcFirstLastPara="1" wrap="square" lIns="91425" tIns="91425" rIns="91425" bIns="91425" anchor="t" anchorCtr="0">
            <a:noAutofit/>
          </a:bodyPr>
          <a:lstStyle/>
          <a:p>
            <a:pPr marL="285750" indent="-285750" algn="just">
              <a:spcAft>
                <a:spcPts val="1200"/>
              </a:spcAft>
            </a:pPr>
            <a:r>
              <a:rPr lang="en-IN" dirty="0">
                <a:solidFill>
                  <a:schemeClr val="tx1"/>
                </a:solidFill>
                <a:latin typeface="Times New Roman" panose="02020603050405020304" pitchFamily="18" charset="0"/>
                <a:cs typeface="Times New Roman" panose="02020603050405020304" pitchFamily="18" charset="0"/>
              </a:rPr>
              <a:t>The visually impaired people facing many problem in day to day life. The path hole is the major problem in walking. So pothole detection plays a important role in visually impaired people. </a:t>
            </a:r>
          </a:p>
          <a:p>
            <a:pPr marL="285750" indent="-285750" algn="just">
              <a:spcAft>
                <a:spcPts val="1200"/>
              </a:spcAft>
            </a:pPr>
            <a:r>
              <a:rPr lang="en-IN" dirty="0">
                <a:solidFill>
                  <a:schemeClr val="tx1"/>
                </a:solidFill>
                <a:latin typeface="Times New Roman" panose="02020603050405020304" pitchFamily="18" charset="0"/>
                <a:cs typeface="Times New Roman" panose="02020603050405020304" pitchFamily="18" charset="0"/>
              </a:rPr>
              <a:t>We proposed a solution that is in the form of Mobile phone app that detects pothole on the road surface especially Indian roads. The dataset used here was modified for Indian roads and visually impaired people. </a:t>
            </a:r>
          </a:p>
          <a:p>
            <a:pPr marL="285750" indent="-285750" algn="just">
              <a:spcAft>
                <a:spcPts val="1200"/>
              </a:spcAft>
            </a:pPr>
            <a:r>
              <a:rPr lang="en-IN" dirty="0">
                <a:solidFill>
                  <a:schemeClr val="tx1"/>
                </a:solidFill>
                <a:latin typeface="Times New Roman" panose="02020603050405020304" pitchFamily="18" charset="0"/>
                <a:cs typeface="Times New Roman" panose="02020603050405020304" pitchFamily="18" charset="0"/>
              </a:rPr>
              <a:t>The Object detection algorithm used here was YOLO (You Only Look Once) which achieves faster detection of 45 frames per second. A single neural network predicts bounding boxes and class probabilities directly from full images in one evaluation. </a:t>
            </a:r>
          </a:p>
          <a:p>
            <a:pPr marL="0" indent="0" algn="just">
              <a:spcAft>
                <a:spcPts val="1200"/>
              </a:spcAft>
              <a:buNone/>
            </a:pPr>
            <a:r>
              <a:rPr lang="en-IN" sz="1200" dirty="0">
                <a:solidFill>
                  <a:schemeClr val="bg1">
                    <a:lumMod val="65000"/>
                  </a:schemeClr>
                </a:solidFill>
                <a:latin typeface="Times New Roman" panose="02020603050405020304" pitchFamily="18" charset="0"/>
                <a:cs typeface="Times New Roman" panose="02020603050405020304" pitchFamily="18" charset="0"/>
              </a:rPr>
              <a:t>Conventions : YOLO - You Only Look Once, VI – Visually Impaired.</a:t>
            </a:r>
          </a:p>
        </p:txBody>
      </p:sp>
      <p:sp>
        <p:nvSpPr>
          <p:cNvPr id="4" name="TextBox 3">
            <a:extLst>
              <a:ext uri="{FF2B5EF4-FFF2-40B4-BE49-F238E27FC236}">
                <a16:creationId xmlns:a16="http://schemas.microsoft.com/office/drawing/2014/main" id="{9FE1E8AE-8EF2-4B55-832A-97D4314B76FA}"/>
              </a:ext>
            </a:extLst>
          </p:cNvPr>
          <p:cNvSpPr txBox="1"/>
          <p:nvPr/>
        </p:nvSpPr>
        <p:spPr>
          <a:xfrm>
            <a:off x="23007" y="4881890"/>
            <a:ext cx="925253" cy="261610"/>
          </a:xfrm>
          <a:prstGeom prst="rect">
            <a:avLst/>
          </a:prstGeom>
          <a:noFill/>
        </p:spPr>
        <p:txBody>
          <a:bodyPr wrap="none" rtlCol="0">
            <a:spAutoFit/>
          </a:bodyPr>
          <a:lstStyle/>
          <a:p>
            <a:r>
              <a:rPr lang="en-IN" sz="1100" dirty="0">
                <a:solidFill>
                  <a:schemeClr val="bg1">
                    <a:lumMod val="50000"/>
                  </a:schemeClr>
                </a:solidFill>
                <a:latin typeface="Times New Roman" panose="02020603050405020304" pitchFamily="18" charset="0"/>
                <a:cs typeface="Times New Roman" panose="02020603050405020304" pitchFamily="18" charset="0"/>
              </a:rPr>
              <a:t>ABSTRACT</a:t>
            </a:r>
          </a:p>
        </p:txBody>
      </p:sp>
    </p:spTree>
    <p:extLst>
      <p:ext uri="{BB962C8B-B14F-4D97-AF65-F5344CB8AC3E}">
        <p14:creationId xmlns:p14="http://schemas.microsoft.com/office/powerpoint/2010/main" val="20134924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dirty="0">
                <a:latin typeface="Times New Roman"/>
                <a:ea typeface="Times New Roman"/>
                <a:cs typeface="Times New Roman"/>
                <a:sym typeface="Times New Roman"/>
              </a:rPr>
              <a:t>INTRODUCTION</a:t>
            </a:r>
            <a:endParaRPr b="1" dirty="0">
              <a:latin typeface="Times New Roman"/>
              <a:ea typeface="Times New Roman"/>
              <a:cs typeface="Times New Roman"/>
              <a:sym typeface="Times New Roman"/>
            </a:endParaRPr>
          </a:p>
        </p:txBody>
      </p:sp>
      <p:sp>
        <p:nvSpPr>
          <p:cNvPr id="72" name="Google Shape;72;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285750" indent="-285750" algn="just">
              <a:spcAft>
                <a:spcPts val="1200"/>
              </a:spcAft>
            </a:pPr>
            <a:r>
              <a:rPr lang="en-IN" dirty="0">
                <a:solidFill>
                  <a:schemeClr val="tx1"/>
                </a:solidFill>
                <a:latin typeface="Times New Roman" panose="02020603050405020304" pitchFamily="18" charset="0"/>
                <a:cs typeface="Times New Roman" panose="02020603050405020304" pitchFamily="18" charset="0"/>
              </a:rPr>
              <a:t>Humans can find the objects in the image at a glance, where they are and how they interact. Human visual system is fast, accurate and perform very complex task. Fast and accurate algorithms make computers to see the world like human. </a:t>
            </a:r>
          </a:p>
          <a:p>
            <a:pPr marL="285750" indent="-285750" algn="just">
              <a:spcAft>
                <a:spcPts val="1200"/>
              </a:spcAft>
            </a:pPr>
            <a:r>
              <a:rPr lang="en-IN" dirty="0">
                <a:solidFill>
                  <a:schemeClr val="tx1"/>
                </a:solidFill>
                <a:latin typeface="Times New Roman" panose="02020603050405020304" pitchFamily="18" charset="0"/>
                <a:cs typeface="Times New Roman" panose="02020603050405020304" pitchFamily="18" charset="0"/>
              </a:rPr>
              <a:t>Current technologies have the capabilities to attend performance near to human. Although we are in development stage. But the problem with this systems they need heavy computational resources. An efficient algorithm might solve this problem. </a:t>
            </a:r>
          </a:p>
          <a:p>
            <a:pPr marL="285750" indent="-285750" algn="just">
              <a:spcAft>
                <a:spcPts val="1200"/>
              </a:spcAft>
            </a:pPr>
            <a:r>
              <a:rPr lang="en-IN" dirty="0">
                <a:solidFill>
                  <a:schemeClr val="tx1"/>
                </a:solidFill>
                <a:latin typeface="Times New Roman" panose="02020603050405020304" pitchFamily="18" charset="0"/>
                <a:cs typeface="Times New Roman" panose="02020603050405020304" pitchFamily="18" charset="0"/>
              </a:rPr>
              <a:t>YOLO is one of the such algorithm that might solve this problem. The system proposed here might solve the problem of VI people. According to WHO nearly 285 million people are VI worldwide: 39 million are blind and 246 million have low vision (severe or moderate visual impairment). </a:t>
            </a:r>
            <a:endParaRPr dirty="0">
              <a:solidFill>
                <a:schemeClr val="tx1"/>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9FE1E8AE-8EF2-4B55-832A-97D4314B76FA}"/>
              </a:ext>
            </a:extLst>
          </p:cNvPr>
          <p:cNvSpPr txBox="1"/>
          <p:nvPr/>
        </p:nvSpPr>
        <p:spPr>
          <a:xfrm>
            <a:off x="23007" y="4881890"/>
            <a:ext cx="1255472" cy="261610"/>
          </a:xfrm>
          <a:prstGeom prst="rect">
            <a:avLst/>
          </a:prstGeom>
          <a:noFill/>
        </p:spPr>
        <p:txBody>
          <a:bodyPr wrap="none" rtlCol="0">
            <a:spAutoFit/>
          </a:bodyPr>
          <a:lstStyle/>
          <a:p>
            <a:r>
              <a:rPr lang="en-IN" sz="1100" dirty="0">
                <a:solidFill>
                  <a:schemeClr val="bg1">
                    <a:lumMod val="50000"/>
                  </a:schemeClr>
                </a:solidFill>
                <a:latin typeface="Times New Roman" panose="02020603050405020304" pitchFamily="18" charset="0"/>
                <a:cs typeface="Times New Roman" panose="02020603050405020304" pitchFamily="18" charset="0"/>
              </a:rPr>
              <a:t>INTRODUCTION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2" name="Google Shape;72;p16"/>
          <p:cNvSpPr txBox="1">
            <a:spLocks noGrp="1"/>
          </p:cNvSpPr>
          <p:nvPr>
            <p:ph type="body" idx="1"/>
          </p:nvPr>
        </p:nvSpPr>
        <p:spPr>
          <a:xfrm>
            <a:off x="311700" y="271942"/>
            <a:ext cx="8520600" cy="3416400"/>
          </a:xfrm>
          <a:prstGeom prst="rect">
            <a:avLst/>
          </a:prstGeom>
        </p:spPr>
        <p:txBody>
          <a:bodyPr spcFirstLastPara="1" wrap="square" lIns="91425" tIns="91425" rIns="91425" bIns="91425" anchor="t" anchorCtr="0">
            <a:noAutofit/>
          </a:bodyPr>
          <a:lstStyle/>
          <a:p>
            <a:pPr marL="285750" indent="-285750" algn="just">
              <a:spcAft>
                <a:spcPts val="1200"/>
              </a:spcAft>
            </a:pPr>
            <a:r>
              <a:rPr lang="en-IN" dirty="0">
                <a:solidFill>
                  <a:schemeClr val="tx1"/>
                </a:solidFill>
                <a:latin typeface="Times New Roman" panose="02020603050405020304" pitchFamily="18" charset="0"/>
                <a:cs typeface="Times New Roman" panose="02020603050405020304" pitchFamily="18" charset="0"/>
              </a:rPr>
              <a:t>Blindness is the condition of lacking discernment because of physiological or neurological components. They have difficulties in walking and navigation. Although many new technologies were developed but it remains a significant issue till now. </a:t>
            </a:r>
          </a:p>
          <a:p>
            <a:pPr marL="285750" indent="-285750" algn="just">
              <a:spcAft>
                <a:spcPts val="1200"/>
              </a:spcAft>
            </a:pPr>
            <a:r>
              <a:rPr lang="en-IN" dirty="0">
                <a:solidFill>
                  <a:schemeClr val="tx1"/>
                </a:solidFill>
                <a:latin typeface="Times New Roman" panose="02020603050405020304" pitchFamily="18" charset="0"/>
                <a:cs typeface="Times New Roman" panose="02020603050405020304" pitchFamily="18" charset="0"/>
              </a:rPr>
              <a:t>Pothole in the roads is the main obstacle for the VI people to navigate them independently. The system proposed here might solve the problem of path hole specially for VI. The algorithm used here is YOLO (You Only Look Once). </a:t>
            </a:r>
          </a:p>
          <a:p>
            <a:pPr marL="285750" indent="-285750" algn="just">
              <a:spcAft>
                <a:spcPts val="1200"/>
              </a:spcAft>
            </a:pPr>
            <a:r>
              <a:rPr lang="en-IN" dirty="0">
                <a:solidFill>
                  <a:schemeClr val="tx1"/>
                </a:solidFill>
                <a:latin typeface="Times New Roman" panose="02020603050405020304" pitchFamily="18" charset="0"/>
                <a:cs typeface="Times New Roman" panose="02020603050405020304" pitchFamily="18" charset="0"/>
              </a:rPr>
              <a:t>YOLO, a new approach to object detection. YOLO is extremely fast in object detection. YOLO is refreshingly simple. A single convolutional network simultaneously predicts multiple bounding boxes and class probabilities for those boxes. </a:t>
            </a:r>
          </a:p>
          <a:p>
            <a:pPr marL="285750" indent="-285750" algn="just">
              <a:spcAft>
                <a:spcPts val="1200"/>
              </a:spcAft>
            </a:pPr>
            <a:r>
              <a:rPr lang="en-IN" dirty="0">
                <a:solidFill>
                  <a:schemeClr val="tx1"/>
                </a:solidFill>
                <a:latin typeface="Times New Roman" panose="02020603050405020304" pitchFamily="18" charset="0"/>
                <a:cs typeface="Times New Roman" panose="02020603050405020304" pitchFamily="18" charset="0"/>
              </a:rPr>
              <a:t>YOLO trains on full images and directly optimizes detection performance. We develop a solution in remote manner. i.e. Creating an android app that detects pothole in roads and gives assistive audio output specially for VI people using YOLO algorithm.</a:t>
            </a:r>
          </a:p>
          <a:p>
            <a:pPr marL="285750" indent="-285750" algn="just">
              <a:spcAft>
                <a:spcPts val="1200"/>
              </a:spcAft>
            </a:pPr>
            <a:endParaRPr lang="en-IN" dirty="0">
              <a:solidFill>
                <a:schemeClr val="tx1"/>
              </a:solidFill>
              <a:latin typeface="Times New Roman" panose="02020603050405020304" pitchFamily="18" charset="0"/>
              <a:cs typeface="Times New Roman" panose="02020603050405020304" pitchFamily="18" charset="0"/>
            </a:endParaRPr>
          </a:p>
          <a:p>
            <a:pPr marL="285750" indent="-285750" algn="just">
              <a:spcAft>
                <a:spcPts val="1200"/>
              </a:spcAft>
            </a:pPr>
            <a:endParaRPr lang="en-IN" dirty="0">
              <a:solidFill>
                <a:schemeClr val="tx1"/>
              </a:solidFill>
              <a:latin typeface="Times New Roman" panose="02020603050405020304" pitchFamily="18" charset="0"/>
              <a:cs typeface="Times New Roman" panose="02020603050405020304" pitchFamily="18" charset="0"/>
            </a:endParaRPr>
          </a:p>
          <a:p>
            <a:pPr marL="285750" indent="-285750" algn="just">
              <a:spcAft>
                <a:spcPts val="1200"/>
              </a:spcAft>
            </a:pPr>
            <a:endParaRPr dirty="0">
              <a:solidFill>
                <a:schemeClr val="tx1"/>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1A1B6DE-DBD0-4EEE-A803-7E4F1B0545EC}"/>
              </a:ext>
            </a:extLst>
          </p:cNvPr>
          <p:cNvSpPr txBox="1"/>
          <p:nvPr/>
        </p:nvSpPr>
        <p:spPr>
          <a:xfrm>
            <a:off x="23007" y="4881890"/>
            <a:ext cx="1255472" cy="261610"/>
          </a:xfrm>
          <a:prstGeom prst="rect">
            <a:avLst/>
          </a:prstGeom>
          <a:noFill/>
        </p:spPr>
        <p:txBody>
          <a:bodyPr wrap="none" rtlCol="0">
            <a:spAutoFit/>
          </a:bodyPr>
          <a:lstStyle/>
          <a:p>
            <a:r>
              <a:rPr lang="en-IN" sz="1100" dirty="0">
                <a:solidFill>
                  <a:schemeClr val="bg1">
                    <a:lumMod val="50000"/>
                  </a:schemeClr>
                </a:solidFill>
                <a:latin typeface="Times New Roman" panose="02020603050405020304" pitchFamily="18" charset="0"/>
                <a:cs typeface="Times New Roman" panose="02020603050405020304" pitchFamily="18" charset="0"/>
              </a:rPr>
              <a:t>INTRODUCTION</a:t>
            </a:r>
          </a:p>
        </p:txBody>
      </p:sp>
    </p:spTree>
    <p:extLst>
      <p:ext uri="{BB962C8B-B14F-4D97-AF65-F5344CB8AC3E}">
        <p14:creationId xmlns:p14="http://schemas.microsoft.com/office/powerpoint/2010/main" val="3014747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6"/>
          <p:cNvSpPr txBox="1">
            <a:spLocks noGrp="1"/>
          </p:cNvSpPr>
          <p:nvPr>
            <p:ph type="title"/>
          </p:nvPr>
        </p:nvSpPr>
        <p:spPr>
          <a:xfrm>
            <a:off x="311699" y="186841"/>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dirty="0">
                <a:latin typeface="Times New Roman"/>
                <a:ea typeface="Times New Roman"/>
                <a:cs typeface="Times New Roman"/>
                <a:sym typeface="Times New Roman"/>
              </a:rPr>
              <a:t>LITRATURE SURVEY</a:t>
            </a:r>
            <a:endParaRPr b="1" dirty="0">
              <a:latin typeface="Times New Roman"/>
              <a:ea typeface="Times New Roman"/>
              <a:cs typeface="Times New Roman"/>
              <a:sym typeface="Times New Roman"/>
            </a:endParaRPr>
          </a:p>
        </p:txBody>
      </p:sp>
      <p:graphicFrame>
        <p:nvGraphicFramePr>
          <p:cNvPr id="5" name="Table 4">
            <a:extLst>
              <a:ext uri="{FF2B5EF4-FFF2-40B4-BE49-F238E27FC236}">
                <a16:creationId xmlns:a16="http://schemas.microsoft.com/office/drawing/2014/main" id="{37DC1750-4230-4674-8B16-122FB5BA70E9}"/>
              </a:ext>
            </a:extLst>
          </p:cNvPr>
          <p:cNvGraphicFramePr>
            <a:graphicFrameLocks noGrp="1"/>
          </p:cNvGraphicFramePr>
          <p:nvPr>
            <p:extLst>
              <p:ext uri="{D42A27DB-BD31-4B8C-83A1-F6EECF244321}">
                <p14:modId xmlns:p14="http://schemas.microsoft.com/office/powerpoint/2010/main" val="310819172"/>
              </p:ext>
            </p:extLst>
          </p:nvPr>
        </p:nvGraphicFramePr>
        <p:xfrm>
          <a:off x="453142" y="759541"/>
          <a:ext cx="8237713" cy="3992880"/>
        </p:xfrm>
        <a:graphic>
          <a:graphicData uri="http://schemas.openxmlformats.org/drawingml/2006/table">
            <a:tbl>
              <a:tblPr firstRow="1" bandRow="1">
                <a:tableStyleId>{5940675A-B579-460E-94D1-54222C63F5DA}</a:tableStyleId>
              </a:tblPr>
              <a:tblGrid>
                <a:gridCol w="1427926">
                  <a:extLst>
                    <a:ext uri="{9D8B030D-6E8A-4147-A177-3AD203B41FA5}">
                      <a16:colId xmlns:a16="http://schemas.microsoft.com/office/drawing/2014/main" val="3898322768"/>
                    </a:ext>
                  </a:extLst>
                </a:gridCol>
                <a:gridCol w="1715363">
                  <a:extLst>
                    <a:ext uri="{9D8B030D-6E8A-4147-A177-3AD203B41FA5}">
                      <a16:colId xmlns:a16="http://schemas.microsoft.com/office/drawing/2014/main" val="1955039676"/>
                    </a:ext>
                  </a:extLst>
                </a:gridCol>
                <a:gridCol w="1120736">
                  <a:extLst>
                    <a:ext uri="{9D8B030D-6E8A-4147-A177-3AD203B41FA5}">
                      <a16:colId xmlns:a16="http://schemas.microsoft.com/office/drawing/2014/main" val="1426919335"/>
                    </a:ext>
                  </a:extLst>
                </a:gridCol>
                <a:gridCol w="1293780">
                  <a:extLst>
                    <a:ext uri="{9D8B030D-6E8A-4147-A177-3AD203B41FA5}">
                      <a16:colId xmlns:a16="http://schemas.microsoft.com/office/drawing/2014/main" val="2295192662"/>
                    </a:ext>
                  </a:extLst>
                </a:gridCol>
                <a:gridCol w="1455272">
                  <a:extLst>
                    <a:ext uri="{9D8B030D-6E8A-4147-A177-3AD203B41FA5}">
                      <a16:colId xmlns:a16="http://schemas.microsoft.com/office/drawing/2014/main" val="2002121989"/>
                    </a:ext>
                  </a:extLst>
                </a:gridCol>
                <a:gridCol w="1224636">
                  <a:extLst>
                    <a:ext uri="{9D8B030D-6E8A-4147-A177-3AD203B41FA5}">
                      <a16:colId xmlns:a16="http://schemas.microsoft.com/office/drawing/2014/main" val="477039443"/>
                    </a:ext>
                  </a:extLst>
                </a:gridCol>
              </a:tblGrid>
              <a:tr h="50164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400" b="1" dirty="0">
                          <a:latin typeface="Times New Roman" panose="02020603050405020304" pitchFamily="18" charset="0"/>
                          <a:cs typeface="Times New Roman" panose="02020603050405020304" pitchFamily="18" charset="0"/>
                        </a:rPr>
                        <a:t>TITLE</a:t>
                      </a:r>
                    </a:p>
                  </a:txBody>
                  <a:tcPr anchor="ctr"/>
                </a:tc>
                <a:tc>
                  <a:txBody>
                    <a:bodyPr/>
                    <a:lstStyle/>
                    <a:p>
                      <a:pPr algn="ctr"/>
                      <a:r>
                        <a:rPr lang="en-IN" sz="1400" b="1" dirty="0">
                          <a:latin typeface="Times New Roman" panose="02020603050405020304" pitchFamily="18" charset="0"/>
                          <a:cs typeface="Times New Roman" panose="02020603050405020304" pitchFamily="18" charset="0"/>
                        </a:rPr>
                        <a:t>AUTHOR</a:t>
                      </a:r>
                    </a:p>
                  </a:txBody>
                  <a:tcPr anchor="ctr"/>
                </a:tc>
                <a:tc>
                  <a:txBody>
                    <a:bodyPr/>
                    <a:lstStyle/>
                    <a:p>
                      <a:pPr algn="ctr"/>
                      <a:r>
                        <a:rPr lang="en-IN" sz="1400" b="1" dirty="0">
                          <a:latin typeface="Times New Roman" panose="02020603050405020304" pitchFamily="18" charset="0"/>
                          <a:cs typeface="Times New Roman" panose="02020603050405020304" pitchFamily="18" charset="0"/>
                        </a:rPr>
                        <a:t>YEAR / PUB</a:t>
                      </a:r>
                    </a:p>
                  </a:txBody>
                  <a:tcPr anchor="ctr"/>
                </a:tc>
                <a:tc>
                  <a:txBody>
                    <a:bodyPr/>
                    <a:lstStyle/>
                    <a:p>
                      <a:pPr algn="ctr"/>
                      <a:r>
                        <a:rPr lang="en-IN" sz="1400" b="1" dirty="0">
                          <a:latin typeface="Times New Roman" panose="02020603050405020304" pitchFamily="18" charset="0"/>
                          <a:cs typeface="Times New Roman" panose="02020603050405020304" pitchFamily="18" charset="0"/>
                        </a:rPr>
                        <a:t>DATASET USED</a:t>
                      </a:r>
                    </a:p>
                  </a:txBody>
                  <a:tcPr anchor="ctr"/>
                </a:tc>
                <a:tc>
                  <a:txBody>
                    <a:bodyPr/>
                    <a:lstStyle/>
                    <a:p>
                      <a:pPr algn="ctr"/>
                      <a:r>
                        <a:rPr lang="en-IN" sz="1400" b="1" dirty="0">
                          <a:latin typeface="Times New Roman" panose="02020603050405020304" pitchFamily="18" charset="0"/>
                          <a:cs typeface="Times New Roman" panose="02020603050405020304" pitchFamily="18" charset="0"/>
                        </a:rPr>
                        <a:t>MERITS</a:t>
                      </a:r>
                    </a:p>
                  </a:txBody>
                  <a:tcPr anchor="ctr"/>
                </a:tc>
                <a:tc>
                  <a:txBody>
                    <a:bodyPr/>
                    <a:lstStyle/>
                    <a:p>
                      <a:pPr algn="ctr"/>
                      <a:r>
                        <a:rPr lang="en-IN" sz="1400" b="1" dirty="0">
                          <a:latin typeface="Times New Roman" panose="02020603050405020304" pitchFamily="18" charset="0"/>
                          <a:cs typeface="Times New Roman" panose="02020603050405020304" pitchFamily="18" charset="0"/>
                        </a:rPr>
                        <a:t>DEMERITS</a:t>
                      </a:r>
                    </a:p>
                  </a:txBody>
                  <a:tcPr anchor="ctr"/>
                </a:tc>
                <a:extLst>
                  <a:ext uri="{0D108BD9-81ED-4DB2-BD59-A6C34878D82A}">
                    <a16:rowId xmlns:a16="http://schemas.microsoft.com/office/drawing/2014/main" val="3457247395"/>
                  </a:ext>
                </a:extLst>
              </a:tr>
              <a:tr h="940944">
                <a:tc>
                  <a:txBody>
                    <a:bodyPr/>
                    <a:lstStyle/>
                    <a:p>
                      <a:pPr algn="ctr" defTabSz="982663">
                        <a:tabLst>
                          <a:tab pos="722313" algn="l"/>
                          <a:tab pos="1073150" algn="l"/>
                        </a:tabLst>
                      </a:pPr>
                      <a:r>
                        <a:rPr lang="en-IN" sz="1400" dirty="0">
                          <a:latin typeface="Times New Roman" panose="02020603050405020304" pitchFamily="18" charset="0"/>
                          <a:cs typeface="Times New Roman" panose="02020603050405020304" pitchFamily="18" charset="0"/>
                        </a:rPr>
                        <a:t>You Only Look Once: Unified, Real-Time Object Detection</a:t>
                      </a:r>
                    </a:p>
                  </a:txBody>
                  <a:tcPr anchor="ctr"/>
                </a:tc>
                <a:tc>
                  <a:txBody>
                    <a:bodyPr/>
                    <a:lstStyle/>
                    <a:p>
                      <a:pPr algn="ctr"/>
                      <a:r>
                        <a:rPr lang="en-IN" sz="1400" dirty="0">
                          <a:latin typeface="Times New Roman" panose="02020603050405020304" pitchFamily="18" charset="0"/>
                          <a:cs typeface="Times New Roman" panose="02020603050405020304" pitchFamily="18" charset="0"/>
                        </a:rPr>
                        <a:t>Joseph Redmon, </a:t>
                      </a:r>
                    </a:p>
                    <a:p>
                      <a:pPr algn="ctr"/>
                      <a:r>
                        <a:rPr lang="en-IN" sz="1400" dirty="0">
                          <a:latin typeface="Times New Roman" panose="02020603050405020304" pitchFamily="18" charset="0"/>
                          <a:cs typeface="Times New Roman" panose="02020603050405020304" pitchFamily="18" charset="0"/>
                        </a:rPr>
                        <a:t>Santosh Divvala, </a:t>
                      </a:r>
                    </a:p>
                    <a:p>
                      <a:pPr algn="ctr"/>
                      <a:r>
                        <a:rPr lang="en-IN" sz="1400" dirty="0">
                          <a:latin typeface="Times New Roman" panose="02020603050405020304" pitchFamily="18" charset="0"/>
                          <a:cs typeface="Times New Roman" panose="02020603050405020304" pitchFamily="18" charset="0"/>
                        </a:rPr>
                        <a:t>Ross Girshick, </a:t>
                      </a:r>
                    </a:p>
                    <a:p>
                      <a:pPr algn="ctr"/>
                      <a:r>
                        <a:rPr lang="en-IN" sz="1400" dirty="0">
                          <a:latin typeface="Times New Roman" panose="02020603050405020304" pitchFamily="18" charset="0"/>
                          <a:cs typeface="Times New Roman" panose="02020603050405020304" pitchFamily="18" charset="0"/>
                        </a:rPr>
                        <a:t>Ali Farhadi</a:t>
                      </a:r>
                    </a:p>
                  </a:txBody>
                  <a:tcPr anchor="ctr"/>
                </a:tc>
                <a:tc>
                  <a:txBody>
                    <a:bodyPr/>
                    <a:lstStyle/>
                    <a:p>
                      <a:pPr algn="ctr"/>
                      <a:r>
                        <a:rPr lang="en-IN" sz="1400" dirty="0">
                          <a:latin typeface="Times New Roman" panose="02020603050405020304" pitchFamily="18" charset="0"/>
                          <a:cs typeface="Times New Roman" panose="02020603050405020304" pitchFamily="18" charset="0"/>
                        </a:rPr>
                        <a:t>2016 / IEEE</a:t>
                      </a:r>
                    </a:p>
                  </a:txBody>
                  <a:tcPr anchor="ctr"/>
                </a:tc>
                <a:tc>
                  <a:txBody>
                    <a:bodyPr/>
                    <a:lstStyle/>
                    <a:p>
                      <a:pPr algn="ctr"/>
                      <a:endParaRPr lang="en-IN" sz="1400" dirty="0">
                        <a:latin typeface="Times New Roman" panose="02020603050405020304" pitchFamily="18" charset="0"/>
                        <a:cs typeface="Times New Roman" panose="02020603050405020304" pitchFamily="18" charset="0"/>
                      </a:endParaRPr>
                    </a:p>
                  </a:txBody>
                  <a:tcPr anchor="ctr"/>
                </a:tc>
                <a:tc>
                  <a:txBody>
                    <a:bodyPr/>
                    <a:lstStyle/>
                    <a:p>
                      <a:pPr algn="ctr"/>
                      <a:r>
                        <a:rPr lang="en-IN" sz="1400" dirty="0">
                          <a:latin typeface="Times New Roman" panose="02020603050405020304" pitchFamily="18" charset="0"/>
                          <a:cs typeface="Times New Roman" panose="02020603050405020304" pitchFamily="18" charset="0"/>
                        </a:rPr>
                        <a:t>It tells about base YOLO algorithm.</a:t>
                      </a:r>
                    </a:p>
                  </a:txBody>
                  <a:tcPr anchor="ctr"/>
                </a:tc>
                <a:tc>
                  <a:txBody>
                    <a:bodyPr/>
                    <a:lstStyle/>
                    <a:p>
                      <a:pPr algn="ctr"/>
                      <a:r>
                        <a:rPr lang="en-IN" sz="1400" dirty="0">
                          <a:latin typeface="Times New Roman" panose="02020603050405020304" pitchFamily="18" charset="0"/>
                          <a:cs typeface="Times New Roman" panose="02020603050405020304" pitchFamily="18" charset="0"/>
                        </a:rPr>
                        <a:t>It doesn’t tells about object detection for VI people.</a:t>
                      </a:r>
                    </a:p>
                  </a:txBody>
                  <a:tcPr anchor="ctr"/>
                </a:tc>
                <a:extLst>
                  <a:ext uri="{0D108BD9-81ED-4DB2-BD59-A6C34878D82A}">
                    <a16:rowId xmlns:a16="http://schemas.microsoft.com/office/drawing/2014/main" val="4158559785"/>
                  </a:ext>
                </a:extLst>
              </a:tr>
              <a:tr h="1327884">
                <a:tc>
                  <a:txBody>
                    <a:bodyPr/>
                    <a:lstStyle/>
                    <a:p>
                      <a:pPr algn="ctr"/>
                      <a:r>
                        <a:rPr lang="en-IN" sz="1400" dirty="0">
                          <a:latin typeface="Times New Roman" panose="02020603050405020304" pitchFamily="18" charset="0"/>
                          <a:cs typeface="Times New Roman" panose="02020603050405020304" pitchFamily="18" charset="0"/>
                        </a:rPr>
                        <a:t>Path Hole Detection to Assist the Visually Impaired People in Navigation</a:t>
                      </a:r>
                    </a:p>
                  </a:txBody>
                  <a:tcPr anchor="ctr"/>
                </a:tc>
                <a:tc>
                  <a:txBody>
                    <a:bodyPr/>
                    <a:lstStyle/>
                    <a:p>
                      <a:pPr algn="ctr"/>
                      <a:r>
                        <a:rPr lang="en-IN" sz="1400" dirty="0">
                          <a:latin typeface="Times New Roman" panose="02020603050405020304" pitchFamily="18" charset="0"/>
                          <a:cs typeface="Times New Roman" panose="02020603050405020304" pitchFamily="18" charset="0"/>
                        </a:rPr>
                        <a:t>Md. Milon Islam,  </a:t>
                      </a:r>
                    </a:p>
                    <a:p>
                      <a:pPr algn="ctr"/>
                      <a:r>
                        <a:rPr lang="en-IN" sz="1400" dirty="0">
                          <a:latin typeface="Times New Roman" panose="02020603050405020304" pitchFamily="18" charset="0"/>
                          <a:cs typeface="Times New Roman" panose="02020603050405020304" pitchFamily="18" charset="0"/>
                        </a:rPr>
                        <a:t>Muhammad Sheikh Sadi</a:t>
                      </a:r>
                    </a:p>
                  </a:txBody>
                  <a:tcPr anchor="ctr"/>
                </a:tc>
                <a:tc>
                  <a:txBody>
                    <a:bodyPr/>
                    <a:lstStyle/>
                    <a:p>
                      <a:pPr algn="ctr"/>
                      <a:r>
                        <a:rPr lang="en-IN" sz="1400" dirty="0">
                          <a:latin typeface="Times New Roman" panose="02020603050405020304" pitchFamily="18" charset="0"/>
                          <a:cs typeface="Times New Roman" panose="02020603050405020304" pitchFamily="18" charset="0"/>
                        </a:rPr>
                        <a:t>2018 / IEEE</a:t>
                      </a:r>
                    </a:p>
                  </a:txBody>
                  <a:tcPr anchor="ctr"/>
                </a:tc>
                <a:tc>
                  <a:txBody>
                    <a:bodyPr/>
                    <a:lstStyle/>
                    <a:p>
                      <a:pPr algn="ctr"/>
                      <a:r>
                        <a:rPr lang="en-IN" sz="1400" dirty="0" err="1">
                          <a:latin typeface="Times New Roman" panose="02020603050405020304" pitchFamily="18" charset="0"/>
                          <a:cs typeface="Times New Roman" panose="02020603050405020304" pitchFamily="18" charset="0"/>
                        </a:rPr>
                        <a:t>Kitti</a:t>
                      </a:r>
                      <a:r>
                        <a:rPr lang="en-IN" sz="1400" dirty="0">
                          <a:latin typeface="Times New Roman" panose="02020603050405020304" pitchFamily="18" charset="0"/>
                          <a:cs typeface="Times New Roman" panose="02020603050405020304" pitchFamily="18" charset="0"/>
                        </a:rPr>
                        <a:t> road,</a:t>
                      </a:r>
                    </a:p>
                    <a:p>
                      <a:pPr algn="ctr"/>
                      <a:r>
                        <a:rPr lang="en-IN" sz="1400" dirty="0">
                          <a:latin typeface="Times New Roman" panose="02020603050405020304" pitchFamily="18" charset="0"/>
                          <a:cs typeface="Times New Roman" panose="02020603050405020304" pitchFamily="18" charset="0"/>
                        </a:rPr>
                        <a:t>Pothole detection</a:t>
                      </a:r>
                    </a:p>
                  </a:txBody>
                  <a:tcPr anchor="ctr"/>
                </a:tc>
                <a:tc>
                  <a:txBody>
                    <a:bodyPr/>
                    <a:lstStyle/>
                    <a:p>
                      <a:pPr algn="ctr"/>
                      <a:r>
                        <a:rPr lang="en-IN" sz="1400" dirty="0">
                          <a:latin typeface="Times New Roman" panose="02020603050405020304" pitchFamily="18" charset="0"/>
                          <a:cs typeface="Times New Roman" panose="02020603050405020304" pitchFamily="18" charset="0"/>
                        </a:rPr>
                        <a:t>It tells about pothole detection for VI people.</a:t>
                      </a:r>
                    </a:p>
                  </a:txBody>
                  <a:tcPr anchor="ctr"/>
                </a:tc>
                <a:tc>
                  <a:txBody>
                    <a:bodyPr/>
                    <a:lstStyle/>
                    <a:p>
                      <a:pPr algn="ctr"/>
                      <a:r>
                        <a:rPr lang="en-IN" sz="1400" dirty="0">
                          <a:latin typeface="Times New Roman" panose="02020603050405020304" pitchFamily="18" charset="0"/>
                          <a:cs typeface="Times New Roman" panose="02020603050405020304" pitchFamily="18" charset="0"/>
                        </a:rPr>
                        <a:t>It doesn’t uses YOLO algorithm.</a:t>
                      </a:r>
                    </a:p>
                  </a:txBody>
                  <a:tcPr anchor="ctr"/>
                </a:tc>
                <a:extLst>
                  <a:ext uri="{0D108BD9-81ED-4DB2-BD59-A6C34878D82A}">
                    <a16:rowId xmlns:a16="http://schemas.microsoft.com/office/drawing/2014/main" val="3840025947"/>
                  </a:ext>
                </a:extLst>
              </a:tr>
              <a:tr h="1121324">
                <a:tc>
                  <a:txBody>
                    <a:bodyPr/>
                    <a:lstStyle/>
                    <a:p>
                      <a:pPr algn="ctr"/>
                      <a:r>
                        <a:rPr lang="en-IN" sz="1400" dirty="0">
                          <a:latin typeface="Times New Roman" panose="02020603050405020304" pitchFamily="18" charset="0"/>
                          <a:cs typeface="Times New Roman" panose="02020603050405020304" pitchFamily="18" charset="0"/>
                        </a:rPr>
                        <a:t>Pothole Detection System Using YOLO V4 Algorithm</a:t>
                      </a:r>
                    </a:p>
                  </a:txBody>
                  <a:tcPr anchor="ctr"/>
                </a:tc>
                <a:tc>
                  <a:txBody>
                    <a:bodyPr/>
                    <a:lstStyle/>
                    <a:p>
                      <a:pPr algn="ctr"/>
                      <a:r>
                        <a:rPr lang="en-IN" sz="1400" dirty="0">
                          <a:latin typeface="Times New Roman" panose="02020603050405020304" pitchFamily="18" charset="0"/>
                          <a:cs typeface="Times New Roman" panose="02020603050405020304" pitchFamily="18" charset="0"/>
                        </a:rPr>
                        <a:t>Kshitija Chavan, </a:t>
                      </a:r>
                    </a:p>
                    <a:p>
                      <a:pPr algn="ctr"/>
                      <a:r>
                        <a:rPr lang="en-IN" sz="1400" dirty="0">
                          <a:latin typeface="Times New Roman" panose="02020603050405020304" pitchFamily="18" charset="0"/>
                          <a:cs typeface="Times New Roman" panose="02020603050405020304" pitchFamily="18" charset="0"/>
                        </a:rPr>
                        <a:t>Chinmay Chawathe, </a:t>
                      </a:r>
                    </a:p>
                    <a:p>
                      <a:pPr algn="ctr"/>
                      <a:r>
                        <a:rPr lang="en-IN" sz="1400" dirty="0">
                          <a:latin typeface="Times New Roman" panose="02020603050405020304" pitchFamily="18" charset="0"/>
                          <a:cs typeface="Times New Roman" panose="02020603050405020304" pitchFamily="18" charset="0"/>
                        </a:rPr>
                        <a:t>Vatsal Dhabalia, </a:t>
                      </a:r>
                    </a:p>
                    <a:p>
                      <a:pPr algn="ctr"/>
                      <a:r>
                        <a:rPr lang="en-IN" sz="1400" dirty="0">
                          <a:latin typeface="Times New Roman" panose="02020603050405020304" pitchFamily="18" charset="0"/>
                          <a:cs typeface="Times New Roman" panose="02020603050405020304" pitchFamily="18" charset="0"/>
                        </a:rPr>
                        <a:t>Amruta Sankhe</a:t>
                      </a:r>
                    </a:p>
                  </a:txBody>
                  <a:tcPr anchor="ctr"/>
                </a:tc>
                <a:tc>
                  <a:txBody>
                    <a:bodyPr/>
                    <a:lstStyle/>
                    <a:p>
                      <a:pPr algn="ctr"/>
                      <a:r>
                        <a:rPr lang="en-IN" sz="1400" dirty="0">
                          <a:latin typeface="Times New Roman" panose="02020603050405020304" pitchFamily="18" charset="0"/>
                          <a:cs typeface="Times New Roman" panose="02020603050405020304" pitchFamily="18" charset="0"/>
                        </a:rPr>
                        <a:t>2022 / IRJET</a:t>
                      </a:r>
                    </a:p>
                  </a:txBody>
                  <a:tcPr anchor="ctr"/>
                </a:tc>
                <a:tc>
                  <a:txBody>
                    <a:bodyPr/>
                    <a:lstStyle/>
                    <a:p>
                      <a:pPr algn="ctr"/>
                      <a:endParaRPr lang="en-IN" sz="1400" dirty="0">
                        <a:latin typeface="Times New Roman" panose="02020603050405020304" pitchFamily="18" charset="0"/>
                        <a:cs typeface="Times New Roman" panose="02020603050405020304" pitchFamily="18" charset="0"/>
                      </a:endParaRPr>
                    </a:p>
                  </a:txBody>
                  <a:tcPr anchor="ctr"/>
                </a:tc>
                <a:tc>
                  <a:txBody>
                    <a:bodyPr/>
                    <a:lstStyle/>
                    <a:p>
                      <a:pPr algn="ctr"/>
                      <a:r>
                        <a:rPr lang="en-IN" sz="1400" dirty="0">
                          <a:latin typeface="Times New Roman" panose="02020603050405020304" pitchFamily="18" charset="0"/>
                          <a:cs typeface="Times New Roman" panose="02020603050405020304" pitchFamily="18" charset="0"/>
                        </a:rPr>
                        <a:t>It tells about pothole detection using YOLO.</a:t>
                      </a:r>
                    </a:p>
                  </a:txBody>
                  <a:tcPr anchor="ctr"/>
                </a:tc>
                <a:tc>
                  <a:txBody>
                    <a:bodyPr/>
                    <a:lstStyle/>
                    <a:p>
                      <a:pPr algn="ctr"/>
                      <a:r>
                        <a:rPr lang="en-IN" sz="1400" dirty="0">
                          <a:latin typeface="Times New Roman" panose="02020603050405020304" pitchFamily="18" charset="0"/>
                          <a:cs typeface="Times New Roman" panose="02020603050405020304" pitchFamily="18" charset="0"/>
                        </a:rPr>
                        <a:t>It doesn’t tells anything about VI people</a:t>
                      </a:r>
                    </a:p>
                  </a:txBody>
                  <a:tcPr anchor="ctr"/>
                </a:tc>
                <a:extLst>
                  <a:ext uri="{0D108BD9-81ED-4DB2-BD59-A6C34878D82A}">
                    <a16:rowId xmlns:a16="http://schemas.microsoft.com/office/drawing/2014/main" val="895167895"/>
                  </a:ext>
                </a:extLst>
              </a:tr>
            </a:tbl>
          </a:graphicData>
        </a:graphic>
      </p:graphicFrame>
      <p:sp>
        <p:nvSpPr>
          <p:cNvPr id="8" name="TextBox 7">
            <a:extLst>
              <a:ext uri="{FF2B5EF4-FFF2-40B4-BE49-F238E27FC236}">
                <a16:creationId xmlns:a16="http://schemas.microsoft.com/office/drawing/2014/main" id="{CA82A952-BA4A-45E3-8D5E-210C4758B599}"/>
              </a:ext>
            </a:extLst>
          </p:cNvPr>
          <p:cNvSpPr txBox="1"/>
          <p:nvPr/>
        </p:nvSpPr>
        <p:spPr>
          <a:xfrm>
            <a:off x="23007" y="4881890"/>
            <a:ext cx="1574470" cy="261610"/>
          </a:xfrm>
          <a:prstGeom prst="rect">
            <a:avLst/>
          </a:prstGeom>
          <a:noFill/>
        </p:spPr>
        <p:txBody>
          <a:bodyPr wrap="none" rtlCol="0">
            <a:spAutoFit/>
          </a:bodyPr>
          <a:lstStyle/>
          <a:p>
            <a:r>
              <a:rPr lang="en-IN" sz="1100" dirty="0">
                <a:solidFill>
                  <a:schemeClr val="bg1">
                    <a:lumMod val="50000"/>
                  </a:schemeClr>
                </a:solidFill>
                <a:latin typeface="Times New Roman" panose="02020603050405020304" pitchFamily="18" charset="0"/>
                <a:cs typeface="Times New Roman" panose="02020603050405020304" pitchFamily="18" charset="0"/>
              </a:rPr>
              <a:t>LITRATURE SURVEY</a:t>
            </a:r>
          </a:p>
        </p:txBody>
      </p:sp>
    </p:spTree>
    <p:extLst>
      <p:ext uri="{BB962C8B-B14F-4D97-AF65-F5344CB8AC3E}">
        <p14:creationId xmlns:p14="http://schemas.microsoft.com/office/powerpoint/2010/main" val="29047561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6"/>
          <p:cNvSpPr txBox="1">
            <a:spLocks noGrp="1"/>
          </p:cNvSpPr>
          <p:nvPr>
            <p:ph type="title"/>
          </p:nvPr>
        </p:nvSpPr>
        <p:spPr>
          <a:xfrm>
            <a:off x="311700" y="26676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dirty="0">
                <a:latin typeface="Times New Roman"/>
                <a:ea typeface="Times New Roman"/>
                <a:cs typeface="Times New Roman"/>
                <a:sym typeface="Times New Roman"/>
              </a:rPr>
              <a:t>EXISTING SYSTEM</a:t>
            </a:r>
            <a:endParaRPr b="1" dirty="0">
              <a:latin typeface="Times New Roman"/>
              <a:ea typeface="Times New Roman"/>
              <a:cs typeface="Times New Roman"/>
              <a:sym typeface="Times New Roman"/>
            </a:endParaRPr>
          </a:p>
        </p:txBody>
      </p:sp>
      <p:sp>
        <p:nvSpPr>
          <p:cNvPr id="4" name="TextBox 3">
            <a:extLst>
              <a:ext uri="{FF2B5EF4-FFF2-40B4-BE49-F238E27FC236}">
                <a16:creationId xmlns:a16="http://schemas.microsoft.com/office/drawing/2014/main" id="{9FE1E8AE-8EF2-4B55-832A-97D4314B76FA}"/>
              </a:ext>
            </a:extLst>
          </p:cNvPr>
          <p:cNvSpPr txBox="1"/>
          <p:nvPr/>
        </p:nvSpPr>
        <p:spPr>
          <a:xfrm>
            <a:off x="23007" y="4881890"/>
            <a:ext cx="1430200" cy="261610"/>
          </a:xfrm>
          <a:prstGeom prst="rect">
            <a:avLst/>
          </a:prstGeom>
          <a:noFill/>
        </p:spPr>
        <p:txBody>
          <a:bodyPr wrap="none" rtlCol="0">
            <a:spAutoFit/>
          </a:bodyPr>
          <a:lstStyle/>
          <a:p>
            <a:r>
              <a:rPr lang="en-IN" sz="1100" dirty="0">
                <a:solidFill>
                  <a:schemeClr val="bg1">
                    <a:lumMod val="50000"/>
                  </a:schemeClr>
                </a:solidFill>
                <a:latin typeface="Times New Roman" panose="02020603050405020304" pitchFamily="18" charset="0"/>
                <a:cs typeface="Times New Roman" panose="02020603050405020304" pitchFamily="18" charset="0"/>
              </a:rPr>
              <a:t>EXISTING SYSTEM</a:t>
            </a:r>
          </a:p>
        </p:txBody>
      </p:sp>
      <p:sp>
        <p:nvSpPr>
          <p:cNvPr id="72" name="Google Shape;72;p16"/>
          <p:cNvSpPr txBox="1">
            <a:spLocks noGrp="1"/>
          </p:cNvSpPr>
          <p:nvPr>
            <p:ph type="body" idx="1"/>
          </p:nvPr>
        </p:nvSpPr>
        <p:spPr>
          <a:xfrm>
            <a:off x="311700" y="1005719"/>
            <a:ext cx="8520600" cy="3416400"/>
          </a:xfrm>
          <a:prstGeom prst="rect">
            <a:avLst/>
          </a:prstGeom>
        </p:spPr>
        <p:txBody>
          <a:bodyPr spcFirstLastPara="1" wrap="square" lIns="91425" tIns="91425" rIns="91425" bIns="91425" anchor="t" anchorCtr="0">
            <a:noAutofit/>
          </a:bodyPr>
          <a:lstStyle/>
          <a:p>
            <a:pPr marL="285750" indent="-285750" algn="just">
              <a:spcAft>
                <a:spcPts val="1200"/>
              </a:spcAft>
            </a:pPr>
            <a:r>
              <a:rPr lang="en-IN" dirty="0">
                <a:solidFill>
                  <a:schemeClr val="tx1"/>
                </a:solidFill>
                <a:latin typeface="Times New Roman" panose="02020603050405020304" pitchFamily="18" charset="0"/>
                <a:cs typeface="Times New Roman" panose="02020603050405020304" pitchFamily="18" charset="0"/>
              </a:rPr>
              <a:t>The existing system uses CNN for detection and KITTI ROAD and pothole detection as dataset. A </a:t>
            </a:r>
            <a:r>
              <a:rPr lang="en-IN" dirty="0" err="1">
                <a:solidFill>
                  <a:schemeClr val="tx1"/>
                </a:solidFill>
                <a:latin typeface="Times New Roman" panose="02020603050405020304" pitchFamily="18" charset="0"/>
                <a:cs typeface="Times New Roman" panose="02020603050405020304" pitchFamily="18" charset="0"/>
              </a:rPr>
              <a:t>kitti</a:t>
            </a:r>
            <a:r>
              <a:rPr lang="en-IN" dirty="0">
                <a:solidFill>
                  <a:schemeClr val="tx1"/>
                </a:solidFill>
                <a:latin typeface="Times New Roman" panose="02020603050405020304" pitchFamily="18" charset="0"/>
                <a:cs typeface="Times New Roman" panose="02020603050405020304" pitchFamily="18" charset="0"/>
              </a:rPr>
              <a:t> road set consists of 289 road surface images with no pothole. Pothole detection set consists of 90 road surface images with pothole.</a:t>
            </a:r>
          </a:p>
          <a:p>
            <a:pPr marL="285750" indent="-285750" algn="just">
              <a:spcAft>
                <a:spcPts val="1200"/>
              </a:spcAft>
            </a:pPr>
            <a:r>
              <a:rPr lang="en-IN" dirty="0">
                <a:solidFill>
                  <a:schemeClr val="tx1"/>
                </a:solidFill>
                <a:latin typeface="Times New Roman" panose="02020603050405020304" pitchFamily="18" charset="0"/>
                <a:cs typeface="Times New Roman" panose="02020603050405020304" pitchFamily="18" charset="0"/>
              </a:rPr>
              <a:t>The training set consists of 260 images and the testing set consists of 119 images. For image recognition and classification, CNN (Convolutional Neural Networks) is used. </a:t>
            </a:r>
          </a:p>
          <a:p>
            <a:pPr marL="285750" indent="-285750" algn="just">
              <a:spcAft>
                <a:spcPts val="1200"/>
              </a:spcAft>
            </a:pPr>
            <a:r>
              <a:rPr lang="en-IN" dirty="0">
                <a:solidFill>
                  <a:schemeClr val="tx1"/>
                </a:solidFill>
                <a:latin typeface="Times New Roman" panose="02020603050405020304" pitchFamily="18" charset="0"/>
                <a:cs typeface="Times New Roman" panose="02020603050405020304" pitchFamily="18" charset="0"/>
              </a:rPr>
              <a:t>A CNN entails of some layers. The layers of CNN are Convolution layer, Pooling layer, Activation function and Fully connected layer. This network that we have developed consists of two convolutional layers and two subsampling layers each following only one convolutional layer. </a:t>
            </a:r>
          </a:p>
        </p:txBody>
      </p:sp>
    </p:spTree>
    <p:extLst>
      <p:ext uri="{BB962C8B-B14F-4D97-AF65-F5344CB8AC3E}">
        <p14:creationId xmlns:p14="http://schemas.microsoft.com/office/powerpoint/2010/main" val="23685146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4" name="TextBox 3">
            <a:extLst>
              <a:ext uri="{FF2B5EF4-FFF2-40B4-BE49-F238E27FC236}">
                <a16:creationId xmlns:a16="http://schemas.microsoft.com/office/drawing/2014/main" id="{9FE1E8AE-8EF2-4B55-832A-97D4314B76FA}"/>
              </a:ext>
            </a:extLst>
          </p:cNvPr>
          <p:cNvSpPr txBox="1"/>
          <p:nvPr/>
        </p:nvSpPr>
        <p:spPr>
          <a:xfrm>
            <a:off x="23007" y="4881890"/>
            <a:ext cx="1430200" cy="261610"/>
          </a:xfrm>
          <a:prstGeom prst="rect">
            <a:avLst/>
          </a:prstGeom>
          <a:noFill/>
        </p:spPr>
        <p:txBody>
          <a:bodyPr wrap="none" rtlCol="0">
            <a:spAutoFit/>
          </a:bodyPr>
          <a:lstStyle/>
          <a:p>
            <a:r>
              <a:rPr lang="en-IN" sz="1100" dirty="0">
                <a:solidFill>
                  <a:schemeClr val="bg1">
                    <a:lumMod val="50000"/>
                  </a:schemeClr>
                </a:solidFill>
                <a:latin typeface="Times New Roman" panose="02020603050405020304" pitchFamily="18" charset="0"/>
                <a:cs typeface="Times New Roman" panose="02020603050405020304" pitchFamily="18" charset="0"/>
              </a:rPr>
              <a:t>EXISTING SYSTEM</a:t>
            </a:r>
          </a:p>
        </p:txBody>
      </p:sp>
      <p:sp>
        <p:nvSpPr>
          <p:cNvPr id="72" name="Google Shape;72;p16"/>
          <p:cNvSpPr txBox="1">
            <a:spLocks noGrp="1"/>
          </p:cNvSpPr>
          <p:nvPr>
            <p:ph type="body" idx="1"/>
          </p:nvPr>
        </p:nvSpPr>
        <p:spPr>
          <a:xfrm>
            <a:off x="311700" y="377758"/>
            <a:ext cx="8520600" cy="3416400"/>
          </a:xfrm>
          <a:prstGeom prst="rect">
            <a:avLst/>
          </a:prstGeom>
        </p:spPr>
        <p:txBody>
          <a:bodyPr spcFirstLastPara="1" wrap="square" lIns="91425" tIns="91425" rIns="91425" bIns="91425" anchor="t" anchorCtr="0">
            <a:noAutofit/>
          </a:bodyPr>
          <a:lstStyle/>
          <a:p>
            <a:pPr marL="285750" indent="-285750" algn="just">
              <a:spcAft>
                <a:spcPts val="1200"/>
              </a:spcAft>
            </a:pPr>
            <a:r>
              <a:rPr lang="en-IN" dirty="0">
                <a:solidFill>
                  <a:schemeClr val="tx1"/>
                </a:solidFill>
                <a:latin typeface="Times New Roman" panose="02020603050405020304" pitchFamily="18" charset="0"/>
                <a:cs typeface="Times New Roman" panose="02020603050405020304" pitchFamily="18" charset="0"/>
              </a:rPr>
              <a:t>For both convolutional layers, the kernel size remains fixed and is 3x3 where in both subsampling layers, the size of the pooling area is 2×2. Following this is a dense layer, containing a linear representation of the terminal subsampled feature map’s units those are connected to the 2 neurons in the output layer for classifying images into 2 classes. </a:t>
            </a:r>
          </a:p>
          <a:p>
            <a:pPr marL="285750" indent="-285750" algn="just">
              <a:spcAft>
                <a:spcPts val="1200"/>
              </a:spcAft>
            </a:pPr>
            <a:r>
              <a:rPr lang="en-IN" dirty="0">
                <a:solidFill>
                  <a:schemeClr val="tx1"/>
                </a:solidFill>
                <a:latin typeface="Times New Roman" panose="02020603050405020304" pitchFamily="18" charset="0"/>
                <a:cs typeface="Times New Roman" panose="02020603050405020304" pitchFamily="18" charset="0"/>
              </a:rPr>
              <a:t>Path hole are determined from a particular neuron in the output layer and non-path hole are determined from another neuron. When the path hole neuron value outputs 1, the other neuron value goes 0 and vice versa. </a:t>
            </a:r>
          </a:p>
          <a:p>
            <a:pPr marL="285750" indent="-285750" algn="just">
              <a:spcAft>
                <a:spcPts val="1200"/>
              </a:spcAft>
            </a:pPr>
            <a:r>
              <a:rPr lang="en-IN" dirty="0">
                <a:solidFill>
                  <a:schemeClr val="tx1"/>
                </a:solidFill>
                <a:latin typeface="Times New Roman" panose="02020603050405020304" pitchFamily="18" charset="0"/>
                <a:cs typeface="Times New Roman" panose="02020603050405020304" pitchFamily="18" charset="0"/>
              </a:rPr>
              <a:t>The kernels, as well as the hidden-output weights, are updated while training process continues for a 20 and 30 number of epochs. The input images are in size of 32x32. We have used max pooling operation with the size 2x2 and </a:t>
            </a:r>
            <a:r>
              <a:rPr lang="en-IN" dirty="0" err="1">
                <a:solidFill>
                  <a:schemeClr val="tx1"/>
                </a:solidFill>
                <a:latin typeface="Times New Roman" panose="02020603050405020304" pitchFamily="18" charset="0"/>
                <a:cs typeface="Times New Roman" panose="02020603050405020304" pitchFamily="18" charset="0"/>
              </a:rPr>
              <a:t>ReLU</a:t>
            </a:r>
            <a:r>
              <a:rPr lang="en-IN" dirty="0">
                <a:solidFill>
                  <a:schemeClr val="tx1"/>
                </a:solidFill>
                <a:latin typeface="Times New Roman" panose="02020603050405020304" pitchFamily="18" charset="0"/>
                <a:cs typeface="Times New Roman" panose="02020603050405020304" pitchFamily="18" charset="0"/>
              </a:rPr>
              <a:t> as an activation function. </a:t>
            </a:r>
          </a:p>
        </p:txBody>
      </p:sp>
    </p:spTree>
    <p:extLst>
      <p:ext uri="{BB962C8B-B14F-4D97-AF65-F5344CB8AC3E}">
        <p14:creationId xmlns:p14="http://schemas.microsoft.com/office/powerpoint/2010/main" val="16216149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6"/>
          <p:cNvSpPr txBox="1">
            <a:spLocks noGrp="1"/>
          </p:cNvSpPr>
          <p:nvPr>
            <p:ph type="title"/>
          </p:nvPr>
        </p:nvSpPr>
        <p:spPr>
          <a:xfrm>
            <a:off x="311700" y="26161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dirty="0">
                <a:latin typeface="Times New Roman"/>
                <a:ea typeface="Times New Roman"/>
                <a:cs typeface="Times New Roman"/>
                <a:sym typeface="Times New Roman"/>
              </a:rPr>
              <a:t>WORKING OF THE SYSTEM</a:t>
            </a:r>
            <a:endParaRPr b="1" dirty="0">
              <a:latin typeface="Times New Roman"/>
              <a:ea typeface="Times New Roman"/>
              <a:cs typeface="Times New Roman"/>
              <a:sym typeface="Times New Roman"/>
            </a:endParaRPr>
          </a:p>
        </p:txBody>
      </p:sp>
      <p:pic>
        <p:nvPicPr>
          <p:cNvPr id="3" name="Picture 2">
            <a:extLst>
              <a:ext uri="{FF2B5EF4-FFF2-40B4-BE49-F238E27FC236}">
                <a16:creationId xmlns:a16="http://schemas.microsoft.com/office/drawing/2014/main" id="{D29A65C0-3FA4-48BE-B3EA-4D4421247361}"/>
              </a:ext>
            </a:extLst>
          </p:cNvPr>
          <p:cNvPicPr>
            <a:picLocks noChangeAspect="1"/>
          </p:cNvPicPr>
          <p:nvPr/>
        </p:nvPicPr>
        <p:blipFill>
          <a:blip r:embed="rId3"/>
          <a:stretch>
            <a:fillRect/>
          </a:stretch>
        </p:blipFill>
        <p:spPr>
          <a:xfrm>
            <a:off x="432428" y="1246743"/>
            <a:ext cx="8279144" cy="3635147"/>
          </a:xfrm>
          <a:prstGeom prst="rect">
            <a:avLst/>
          </a:prstGeom>
        </p:spPr>
      </p:pic>
      <p:sp>
        <p:nvSpPr>
          <p:cNvPr id="5" name="TextBox 4">
            <a:extLst>
              <a:ext uri="{FF2B5EF4-FFF2-40B4-BE49-F238E27FC236}">
                <a16:creationId xmlns:a16="http://schemas.microsoft.com/office/drawing/2014/main" id="{C90E31AC-FF5A-43D7-9416-234015E49C5B}"/>
              </a:ext>
            </a:extLst>
          </p:cNvPr>
          <p:cNvSpPr txBox="1"/>
          <p:nvPr/>
        </p:nvSpPr>
        <p:spPr>
          <a:xfrm>
            <a:off x="23007" y="4881890"/>
            <a:ext cx="869149" cy="261610"/>
          </a:xfrm>
          <a:prstGeom prst="rect">
            <a:avLst/>
          </a:prstGeom>
          <a:noFill/>
        </p:spPr>
        <p:txBody>
          <a:bodyPr wrap="none" rtlCol="0">
            <a:spAutoFit/>
          </a:bodyPr>
          <a:lstStyle/>
          <a:p>
            <a:r>
              <a:rPr lang="en-IN" sz="1100" dirty="0">
                <a:solidFill>
                  <a:schemeClr val="bg1">
                    <a:lumMod val="50000"/>
                  </a:schemeClr>
                </a:solidFill>
                <a:latin typeface="Times New Roman" panose="02020603050405020304" pitchFamily="18" charset="0"/>
                <a:cs typeface="Times New Roman" panose="02020603050405020304" pitchFamily="18" charset="0"/>
              </a:rPr>
              <a:t>WORKING</a:t>
            </a:r>
          </a:p>
        </p:txBody>
      </p:sp>
    </p:spTree>
    <p:extLst>
      <p:ext uri="{BB962C8B-B14F-4D97-AF65-F5344CB8AC3E}">
        <p14:creationId xmlns:p14="http://schemas.microsoft.com/office/powerpoint/2010/main" val="37553638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2" name="Google Shape;72;p16"/>
          <p:cNvSpPr txBox="1">
            <a:spLocks noGrp="1"/>
          </p:cNvSpPr>
          <p:nvPr>
            <p:ph type="body" idx="1"/>
          </p:nvPr>
        </p:nvSpPr>
        <p:spPr>
          <a:xfrm>
            <a:off x="311700" y="678341"/>
            <a:ext cx="8520600" cy="3416400"/>
          </a:xfrm>
          <a:prstGeom prst="rect">
            <a:avLst/>
          </a:prstGeom>
        </p:spPr>
        <p:txBody>
          <a:bodyPr spcFirstLastPara="1" wrap="square" lIns="91425" tIns="91425" rIns="91425" bIns="91425" anchor="t" anchorCtr="0">
            <a:noAutofit/>
          </a:bodyPr>
          <a:lstStyle/>
          <a:p>
            <a:pPr marL="285750" indent="-285750" algn="just">
              <a:spcAft>
                <a:spcPts val="1200"/>
              </a:spcAft>
            </a:pPr>
            <a:r>
              <a:rPr lang="en-IN" dirty="0">
                <a:solidFill>
                  <a:schemeClr val="tx1"/>
                </a:solidFill>
                <a:latin typeface="Times New Roman" panose="02020603050405020304" pitchFamily="18" charset="0"/>
                <a:cs typeface="Times New Roman" panose="02020603050405020304" pitchFamily="18" charset="0"/>
              </a:rPr>
              <a:t>The VI person is provided with android app on the mobile phone. The app in the mobile phone access the camera and get live video feedback. The system starts scanning for pothole from the video using YOLO algorithm. </a:t>
            </a:r>
          </a:p>
          <a:p>
            <a:pPr marL="285750" indent="-285750" algn="just">
              <a:spcAft>
                <a:spcPts val="1200"/>
              </a:spcAft>
            </a:pPr>
            <a:r>
              <a:rPr lang="en-IN" dirty="0">
                <a:solidFill>
                  <a:schemeClr val="tx1"/>
                </a:solidFill>
                <a:latin typeface="Times New Roman" panose="02020603050405020304" pitchFamily="18" charset="0"/>
                <a:cs typeface="Times New Roman" panose="02020603050405020304" pitchFamily="18" charset="0"/>
              </a:rPr>
              <a:t>If it encounters any pothole, It gives audio output like “Whoa !!! be careful there is a pothole in front”. The System is connected with Google Text to speech Engine. YOLO algorithm find the pothole and sends it to a python script with damage score. </a:t>
            </a:r>
          </a:p>
          <a:p>
            <a:pPr marL="285750" indent="-285750" algn="just">
              <a:spcAft>
                <a:spcPts val="1200"/>
              </a:spcAft>
            </a:pPr>
            <a:r>
              <a:rPr lang="en-IN" dirty="0">
                <a:solidFill>
                  <a:schemeClr val="tx1"/>
                </a:solidFill>
                <a:latin typeface="Times New Roman" panose="02020603050405020304" pitchFamily="18" charset="0"/>
                <a:cs typeface="Times New Roman" panose="02020603050405020304" pitchFamily="18" charset="0"/>
              </a:rPr>
              <a:t>Based on the severity of pothole, the python script generate a text message. That message is read loudly by GTTS System.</a:t>
            </a:r>
          </a:p>
          <a:p>
            <a:pPr marL="0" indent="0" algn="just">
              <a:spcAft>
                <a:spcPts val="1200"/>
              </a:spcAft>
              <a:buNone/>
            </a:pPr>
            <a:endParaRPr lang="en-IN" dirty="0">
              <a:solidFill>
                <a:schemeClr val="tx1"/>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1A1B6DE-DBD0-4EEE-A803-7E4F1B0545EC}"/>
              </a:ext>
            </a:extLst>
          </p:cNvPr>
          <p:cNvSpPr txBox="1"/>
          <p:nvPr/>
        </p:nvSpPr>
        <p:spPr>
          <a:xfrm>
            <a:off x="23007" y="4881890"/>
            <a:ext cx="869149" cy="261610"/>
          </a:xfrm>
          <a:prstGeom prst="rect">
            <a:avLst/>
          </a:prstGeom>
          <a:noFill/>
        </p:spPr>
        <p:txBody>
          <a:bodyPr wrap="none" rtlCol="0">
            <a:spAutoFit/>
          </a:bodyPr>
          <a:lstStyle/>
          <a:p>
            <a:r>
              <a:rPr lang="en-IN" sz="1100" dirty="0">
                <a:solidFill>
                  <a:schemeClr val="bg1">
                    <a:lumMod val="50000"/>
                  </a:schemeClr>
                </a:solidFill>
                <a:latin typeface="Times New Roman" panose="02020603050405020304" pitchFamily="18" charset="0"/>
                <a:cs typeface="Times New Roman" panose="02020603050405020304" pitchFamily="18" charset="0"/>
              </a:rPr>
              <a:t>WORKING</a:t>
            </a:r>
          </a:p>
        </p:txBody>
      </p:sp>
    </p:spTree>
    <p:extLst>
      <p:ext uri="{BB962C8B-B14F-4D97-AF65-F5344CB8AC3E}">
        <p14:creationId xmlns:p14="http://schemas.microsoft.com/office/powerpoint/2010/main" val="717570050"/>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312</TotalTime>
  <Words>1199</Words>
  <Application>Microsoft Office PowerPoint</Application>
  <PresentationFormat>On-screen Show (16:9)</PresentationFormat>
  <Paragraphs>94</Paragraphs>
  <Slides>12</Slides>
  <Notes>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Times New Roman</vt:lpstr>
      <vt:lpstr>Simple Light</vt:lpstr>
      <vt:lpstr>PowerPoint Presentation</vt:lpstr>
      <vt:lpstr>ABSTRACT</vt:lpstr>
      <vt:lpstr>INTRODUCTION</vt:lpstr>
      <vt:lpstr>PowerPoint Presentation</vt:lpstr>
      <vt:lpstr>LITRATURE SURVEY</vt:lpstr>
      <vt:lpstr>EXISTING SYSTEM</vt:lpstr>
      <vt:lpstr>PowerPoint Presentation</vt:lpstr>
      <vt:lpstr>WORKING OF THE SYSTEM</vt:lpstr>
      <vt:lpstr>PowerPoint Presentation</vt:lpstr>
      <vt:lpstr>SYSTEM FLOW</vt:lpstr>
      <vt:lpstr>SYSTEM FLOW</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POTHOLE DETECTION  FOR  VISUALLY IMPAIRED  USING YOLO</dc:title>
  <cp:lastModifiedBy>Balaji</cp:lastModifiedBy>
  <cp:revision>23</cp:revision>
  <dcterms:modified xsi:type="dcterms:W3CDTF">2022-05-22T22:44:54Z</dcterms:modified>
</cp:coreProperties>
</file>