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C3CF40-34E7-4C5B-BD3E-1C9046B0D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8D603E4F-CC3D-4665-9958-358D60FB53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B55884-C907-4B41-A649-16120033E5E1}" type="datetimeFigureOut">
              <a:rPr lang="en-IN" smtClean="0"/>
              <a:t>10-05-2022</a:t>
            </a:fld>
            <a:endParaRPr lang="en-IN" dirty="0"/>
          </a:p>
        </p:txBody>
      </p:sp>
      <p:sp>
        <p:nvSpPr>
          <p:cNvPr id="4" name="Footer Placeholder 3">
            <a:extLst>
              <a:ext uri="{FF2B5EF4-FFF2-40B4-BE49-F238E27FC236}">
                <a16:creationId xmlns:a16="http://schemas.microsoft.com/office/drawing/2014/main" id="{0463CC1B-6714-46B4-9C5B-457812E333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69CB25D9-76D6-497C-B8D2-22F3BC746B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DB332-4DF9-4238-9E6C-928739DBD5E2}" type="slidenum">
              <a:rPr lang="en-IN" smtClean="0"/>
              <a:t>‹#›</a:t>
            </a:fld>
            <a:endParaRPr lang="en-IN" dirty="0"/>
          </a:p>
        </p:txBody>
      </p:sp>
    </p:spTree>
    <p:extLst>
      <p:ext uri="{BB962C8B-B14F-4D97-AF65-F5344CB8AC3E}">
        <p14:creationId xmlns:p14="http://schemas.microsoft.com/office/powerpoint/2010/main" val="10695093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A2C6-335B-4B0A-BE92-72A03F8278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AFDFDA-4029-47C4-A99D-EFC385A33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8DCA1F-7927-4236-A769-C6C36CD6DEEC}"/>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C8FF2AAD-D25A-4BAE-A199-8D88F1FC5B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0F63CF-ED08-4AB1-A327-36BF28F9FDA1}"/>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97992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5264-3B46-4334-B0F6-9EC603DD0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C05B5-F201-4EE0-98FC-FD6185105F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1BD4B-F8AC-4220-9836-7277AAEE37BE}"/>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A2B71A31-E0C9-4845-9870-0EAB32AE7E7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19DEDC4-275F-4079-BAB8-6D629F3AD898}"/>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331466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2326E-B2CB-4CEE-9CEE-F0B131F517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1838EC-32BD-46B1-B635-A9FBED7C0D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471A1-C1D2-4B10-919B-B3F482545014}"/>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CBF12F25-E60D-4487-9A0D-466D619193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EF56F3-0945-406F-B9A0-9E7DA7E54E14}"/>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85006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814-526F-4903-834E-58D12432A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579D2B-F8EE-4A12-8A64-FE814D458F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76720-CAD9-4207-AFCB-4498D1D70EF9}"/>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B9955D2E-D6AA-4C71-B779-7212F7FE0F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2AC477C-BB36-4DAF-AFC3-0F90798EE6A8}"/>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37931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3841-C846-4BA5-AC49-86CDDD655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46C056-0CD4-4914-8C70-A19F67A4B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5065C6-F158-49B6-A5CD-B750AB15CB17}"/>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97DE8D97-80B1-45CC-832F-4F18370E7D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6C269A-9C7F-4248-B957-552E4685DAC6}"/>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307982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33ED-7916-4FF4-898C-2D10CA5F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DFE16D-0929-4871-BF28-B1E237ADC9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30F67F-BFB3-4CCC-BC10-31987BE364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A20742-A61D-4323-B6CE-2972EB2E90F9}"/>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6" name="Footer Placeholder 5">
            <a:extLst>
              <a:ext uri="{FF2B5EF4-FFF2-40B4-BE49-F238E27FC236}">
                <a16:creationId xmlns:a16="http://schemas.microsoft.com/office/drawing/2014/main" id="{F0442879-026E-4F5A-AAE5-40CB8BA49B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74F8D4-6DAD-482E-885C-FBA369944645}"/>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255887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5D60-BA3D-47FE-8505-7E427B572E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372CCC-22DF-4E66-96AF-CCFEF2D7B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CD388B-1276-43CB-AE81-4ABF7D75BA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01B086-AC7D-4A27-8C8E-26C4C8C95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CB13B8-4E3F-46CF-98DB-31150F22FB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3FEE8A-8378-41DD-BD26-2D3DA275ADF2}"/>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8" name="Footer Placeholder 7">
            <a:extLst>
              <a:ext uri="{FF2B5EF4-FFF2-40B4-BE49-F238E27FC236}">
                <a16:creationId xmlns:a16="http://schemas.microsoft.com/office/drawing/2014/main" id="{F04D3E55-98F9-4BC7-A688-CF9BBE16202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E068C51-F963-40EB-825E-066ED3049A47}"/>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20196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4A72-E125-4CA4-B451-B1E1B4EDB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11F742-9780-4754-BDD6-7F717744C5F3}"/>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4" name="Footer Placeholder 3">
            <a:extLst>
              <a:ext uri="{FF2B5EF4-FFF2-40B4-BE49-F238E27FC236}">
                <a16:creationId xmlns:a16="http://schemas.microsoft.com/office/drawing/2014/main" id="{F3BFE251-8F39-4F37-A99F-AA31A090A0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779D2B3-32DB-489B-A4A2-44E0E25289FF}"/>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195295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D4D7C-9298-44B2-937D-3F1719FA299E}"/>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3" name="Footer Placeholder 2">
            <a:extLst>
              <a:ext uri="{FF2B5EF4-FFF2-40B4-BE49-F238E27FC236}">
                <a16:creationId xmlns:a16="http://schemas.microsoft.com/office/drawing/2014/main" id="{B9F395EB-49BF-43D7-8C29-F9918D12774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3D538AE-2F65-4917-A85D-3E56BFAA4C30}"/>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294510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0F95-A002-4A0E-A117-51F056F0B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A8057E-3C06-4A0C-8BE2-A574D0034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41D27C-96A8-4F60-AF8F-B5CC8CE68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D854B5-3ECD-40CC-A944-2A927EB7D9D2}"/>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6" name="Footer Placeholder 5">
            <a:extLst>
              <a:ext uri="{FF2B5EF4-FFF2-40B4-BE49-F238E27FC236}">
                <a16:creationId xmlns:a16="http://schemas.microsoft.com/office/drawing/2014/main" id="{91385288-858C-407E-AA4F-6472F819291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51E12F1-E94E-440A-A01E-A00A5C92848B}"/>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69108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DAFB-C5DF-46AB-8AE8-6174A4212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6D986F-21F0-4953-BAFB-084E9E445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C5144F0-F1D3-4619-B786-5FD7BDC2D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208793-DF1D-4644-9EF8-69B1B61149A4}"/>
              </a:ext>
            </a:extLst>
          </p:cNvPr>
          <p:cNvSpPr>
            <a:spLocks noGrp="1"/>
          </p:cNvSpPr>
          <p:nvPr>
            <p:ph type="dt" sz="half" idx="10"/>
          </p:nvPr>
        </p:nvSpPr>
        <p:spPr/>
        <p:txBody>
          <a:bodyPr/>
          <a:lstStyle/>
          <a:p>
            <a:fld id="{F3E693F5-30ED-4274-86F6-C4F65837FDF5}" type="datetimeFigureOut">
              <a:rPr lang="en-IN" smtClean="0"/>
              <a:t>10-05-2022</a:t>
            </a:fld>
            <a:endParaRPr lang="en-IN" dirty="0"/>
          </a:p>
        </p:txBody>
      </p:sp>
      <p:sp>
        <p:nvSpPr>
          <p:cNvPr id="6" name="Footer Placeholder 5">
            <a:extLst>
              <a:ext uri="{FF2B5EF4-FFF2-40B4-BE49-F238E27FC236}">
                <a16:creationId xmlns:a16="http://schemas.microsoft.com/office/drawing/2014/main" id="{E9E34CFC-5016-404E-8068-FF8DE74059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6788C26-5645-411E-994C-367D6567069E}"/>
              </a:ext>
            </a:extLst>
          </p:cNvPr>
          <p:cNvSpPr>
            <a:spLocks noGrp="1"/>
          </p:cNvSpPr>
          <p:nvPr>
            <p:ph type="sldNum" sz="quarter" idx="12"/>
          </p:nvPr>
        </p:nvSpPr>
        <p:spPr/>
        <p:txBody>
          <a:bodyPr/>
          <a:lstStyle/>
          <a:p>
            <a:fld id="{6D25CD60-9E6E-4EF4-AA5F-9EF4D5DAFFC8}" type="slidenum">
              <a:rPr lang="en-IN" smtClean="0"/>
              <a:t>‹#›</a:t>
            </a:fld>
            <a:endParaRPr lang="en-IN" dirty="0"/>
          </a:p>
        </p:txBody>
      </p:sp>
    </p:spTree>
    <p:extLst>
      <p:ext uri="{BB962C8B-B14F-4D97-AF65-F5344CB8AC3E}">
        <p14:creationId xmlns:p14="http://schemas.microsoft.com/office/powerpoint/2010/main" val="326398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47DDE-3389-4C35-AD45-D88793E06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34A29-B4CA-4D9A-8300-CDC37E6A8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95CFB-0BCF-4D27-ACE6-287940CCC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693F5-30ED-4274-86F6-C4F65837FDF5}" type="datetimeFigureOut">
              <a:rPr lang="en-IN" smtClean="0"/>
              <a:t>10-05-2022</a:t>
            </a:fld>
            <a:endParaRPr lang="en-IN" dirty="0"/>
          </a:p>
        </p:txBody>
      </p:sp>
      <p:sp>
        <p:nvSpPr>
          <p:cNvPr id="5" name="Footer Placeholder 4">
            <a:extLst>
              <a:ext uri="{FF2B5EF4-FFF2-40B4-BE49-F238E27FC236}">
                <a16:creationId xmlns:a16="http://schemas.microsoft.com/office/drawing/2014/main" id="{964E332B-E086-421C-9458-9B951B93E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3E26846-A0B0-4E4C-B515-60D9C6A04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5CD60-9E6E-4EF4-AA5F-9EF4D5DAFFC8}" type="slidenum">
              <a:rPr lang="en-IN" smtClean="0"/>
              <a:t>‹#›</a:t>
            </a:fld>
            <a:endParaRPr lang="en-IN" dirty="0"/>
          </a:p>
        </p:txBody>
      </p:sp>
    </p:spTree>
    <p:extLst>
      <p:ext uri="{BB962C8B-B14F-4D97-AF65-F5344CB8AC3E}">
        <p14:creationId xmlns:p14="http://schemas.microsoft.com/office/powerpoint/2010/main" val="196999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561-83FD-478A-8DD0-87F630BB2D1A}"/>
              </a:ext>
            </a:extLst>
          </p:cNvPr>
          <p:cNvSpPr>
            <a:spLocks noGrp="1"/>
          </p:cNvSpPr>
          <p:nvPr>
            <p:ph type="ctrTitle"/>
          </p:nvPr>
        </p:nvSpPr>
        <p:spPr>
          <a:xfrm>
            <a:off x="1524000" y="1406007"/>
            <a:ext cx="9144000" cy="4045985"/>
          </a:xfrm>
        </p:spPr>
        <p:txBody>
          <a:bodyPr anchor="ctr">
            <a:normAutofit/>
          </a:bodyPr>
          <a:lstStyle/>
          <a:p>
            <a:r>
              <a:rPr lang="en-IN" sz="4000" b="1" dirty="0">
                <a:latin typeface="Times New Roman" panose="02020603050405020304" pitchFamily="18" charset="0"/>
                <a:cs typeface="Times New Roman" panose="02020603050405020304" pitchFamily="18" charset="0"/>
              </a:rPr>
              <a:t>POTHOLE DETECTION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FOR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VISUALLY IMPAIRED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USING YOLO</a:t>
            </a:r>
          </a:p>
        </p:txBody>
      </p:sp>
      <p:sp>
        <p:nvSpPr>
          <p:cNvPr id="4" name="TextBox 3">
            <a:extLst>
              <a:ext uri="{FF2B5EF4-FFF2-40B4-BE49-F238E27FC236}">
                <a16:creationId xmlns:a16="http://schemas.microsoft.com/office/drawing/2014/main" id="{CBE1AECE-987F-4AE1-979D-6A97EADFF262}"/>
              </a:ext>
            </a:extLst>
          </p:cNvPr>
          <p:cNvSpPr txBox="1"/>
          <p:nvPr/>
        </p:nvSpPr>
        <p:spPr>
          <a:xfrm>
            <a:off x="212035" y="6493565"/>
            <a:ext cx="679994"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TITLE</a:t>
            </a:r>
          </a:p>
        </p:txBody>
      </p:sp>
    </p:spTree>
    <p:extLst>
      <p:ext uri="{BB962C8B-B14F-4D97-AF65-F5344CB8AC3E}">
        <p14:creationId xmlns:p14="http://schemas.microsoft.com/office/powerpoint/2010/main" val="212510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F439-0BA6-4639-9B8C-7D164E6EA94D}"/>
              </a:ext>
            </a:extLst>
          </p:cNvPr>
          <p:cNvSpPr>
            <a:spLocks noGrp="1"/>
          </p:cNvSpPr>
          <p:nvPr>
            <p:ph type="title"/>
          </p:nvPr>
        </p:nvSpPr>
        <p:spPr>
          <a:xfrm>
            <a:off x="838200" y="167553"/>
            <a:ext cx="10515600" cy="1325563"/>
          </a:xfrm>
        </p:spPr>
        <p:txBody>
          <a:bodyPr>
            <a:normAutofit/>
          </a:bodyPr>
          <a:lstStyle/>
          <a:p>
            <a:r>
              <a:rPr lang="en-IN" sz="4000" b="1" dirty="0"/>
              <a:t>SYSTEM FLOW</a:t>
            </a:r>
          </a:p>
        </p:txBody>
      </p:sp>
      <p:sp>
        <p:nvSpPr>
          <p:cNvPr id="3" name="Content Placeholder 2">
            <a:extLst>
              <a:ext uri="{FF2B5EF4-FFF2-40B4-BE49-F238E27FC236}">
                <a16:creationId xmlns:a16="http://schemas.microsoft.com/office/drawing/2014/main" id="{9F02E42F-C6EE-4A3F-A154-F140DE9BC432}"/>
              </a:ext>
            </a:extLst>
          </p:cNvPr>
          <p:cNvSpPr>
            <a:spLocks noGrp="1"/>
          </p:cNvSpPr>
          <p:nvPr>
            <p:ph idx="1"/>
          </p:nvPr>
        </p:nvSpPr>
        <p:spPr>
          <a:xfrm>
            <a:off x="838200" y="1493116"/>
            <a:ext cx="10515600" cy="4644448"/>
          </a:xfrm>
        </p:spPr>
        <p:txBody>
          <a:bodyPr>
            <a:normAutofit lnSpcReduction="10000"/>
          </a:bodyPr>
          <a:lstStyle/>
          <a:p>
            <a:pPr marL="0" indent="0" algn="just">
              <a:buNone/>
            </a:pPr>
            <a:r>
              <a:rPr lang="en-IN" sz="2400" dirty="0"/>
              <a:t>The real time video is analysed frame by frame for pothole detection. The larger the frame rate with more accuracy we can achieve more performance. The images are analysed and bounding box is created.</a:t>
            </a:r>
          </a:p>
          <a:p>
            <a:pPr marL="0" indent="0" algn="just">
              <a:buNone/>
            </a:pPr>
            <a:endParaRPr lang="en-IN" sz="2400" dirty="0"/>
          </a:p>
          <a:p>
            <a:pPr marL="0" indent="0" algn="just">
              <a:buNone/>
            </a:pPr>
            <a:r>
              <a:rPr lang="en-US" sz="4000" b="1" dirty="0"/>
              <a:t>PREDICTING BOUNDING BOX</a:t>
            </a:r>
            <a:endParaRPr lang="en-IN" sz="4000" b="1" dirty="0"/>
          </a:p>
          <a:p>
            <a:pPr lvl="0"/>
            <a:endParaRPr lang="en-IN" sz="2400" dirty="0"/>
          </a:p>
          <a:p>
            <a:pPr lvl="0"/>
            <a:r>
              <a:rPr lang="en-IN" sz="2400" dirty="0"/>
              <a:t>Centre of a bounding box (bx ,by)</a:t>
            </a:r>
          </a:p>
          <a:p>
            <a:pPr lvl="0"/>
            <a:r>
              <a:rPr lang="en-IN" sz="2400" dirty="0"/>
              <a:t>Width (bw) </a:t>
            </a:r>
          </a:p>
          <a:p>
            <a:r>
              <a:rPr lang="en-IN" sz="2400" dirty="0"/>
              <a:t>Height (bh)					   </a:t>
            </a:r>
            <a:r>
              <a:rPr lang="en-IN" sz="2400" b="1" dirty="0"/>
              <a:t>Y = (pc,bh,bw,bx,by,c)</a:t>
            </a:r>
            <a:endParaRPr lang="en-IN" sz="2400" dirty="0"/>
          </a:p>
          <a:p>
            <a:pPr lvl="0"/>
            <a:r>
              <a:rPr lang="en-IN" sz="2400" dirty="0"/>
              <a:t>Class of an object ( c )</a:t>
            </a:r>
          </a:p>
          <a:p>
            <a:pPr lvl="0"/>
            <a:r>
              <a:rPr lang="en-IN" sz="2400" dirty="0"/>
              <a:t>Probability of object (pc)</a:t>
            </a:r>
          </a:p>
          <a:p>
            <a:pPr marL="0" indent="0" algn="just">
              <a:buNone/>
            </a:pPr>
            <a:endParaRPr lang="en-IN" sz="2400" dirty="0"/>
          </a:p>
        </p:txBody>
      </p:sp>
      <p:sp>
        <p:nvSpPr>
          <p:cNvPr id="4" name="TextBox 3">
            <a:extLst>
              <a:ext uri="{FF2B5EF4-FFF2-40B4-BE49-F238E27FC236}">
                <a16:creationId xmlns:a16="http://schemas.microsoft.com/office/drawing/2014/main" id="{40D8F34D-8FCF-4101-96EC-2DF83045713C}"/>
              </a:ext>
            </a:extLst>
          </p:cNvPr>
          <p:cNvSpPr txBox="1"/>
          <p:nvPr/>
        </p:nvSpPr>
        <p:spPr>
          <a:xfrm>
            <a:off x="212035" y="6493565"/>
            <a:ext cx="1431289"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SYSTEM FOLW</a:t>
            </a:r>
          </a:p>
        </p:txBody>
      </p:sp>
    </p:spTree>
    <p:extLst>
      <p:ext uri="{BB962C8B-B14F-4D97-AF65-F5344CB8AC3E}">
        <p14:creationId xmlns:p14="http://schemas.microsoft.com/office/powerpoint/2010/main" val="153980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FFDE-4886-43BE-BFFC-7569D61ABE0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BATCH INFORMATION</a:t>
            </a:r>
          </a:p>
        </p:txBody>
      </p:sp>
      <p:graphicFrame>
        <p:nvGraphicFramePr>
          <p:cNvPr id="4" name="Content Placeholder 3">
            <a:extLst>
              <a:ext uri="{FF2B5EF4-FFF2-40B4-BE49-F238E27FC236}">
                <a16:creationId xmlns:a16="http://schemas.microsoft.com/office/drawing/2014/main" id="{00BA2013-BA1D-482E-A6EE-4D1B61DA63F4}"/>
              </a:ext>
            </a:extLst>
          </p:cNvPr>
          <p:cNvGraphicFramePr>
            <a:graphicFrameLocks noGrp="1"/>
          </p:cNvGraphicFramePr>
          <p:nvPr>
            <p:ph idx="1"/>
            <p:extLst>
              <p:ext uri="{D42A27DB-BD31-4B8C-83A1-F6EECF244321}">
                <p14:modId xmlns:p14="http://schemas.microsoft.com/office/powerpoint/2010/main" val="2208525669"/>
              </p:ext>
            </p:extLst>
          </p:nvPr>
        </p:nvGraphicFramePr>
        <p:xfrm>
          <a:off x="838200" y="1825625"/>
          <a:ext cx="10515600" cy="4535418"/>
        </p:xfrm>
        <a:graphic>
          <a:graphicData uri="http://schemas.openxmlformats.org/drawingml/2006/table">
            <a:tbl>
              <a:tblPr firstRow="1" bandRow="1">
                <a:tableStyleId>{2D5ABB26-0587-4C30-8999-92F81FD0307C}</a:tableStyleId>
              </a:tblPr>
              <a:tblGrid>
                <a:gridCol w="4396409">
                  <a:extLst>
                    <a:ext uri="{9D8B030D-6E8A-4147-A177-3AD203B41FA5}">
                      <a16:colId xmlns:a16="http://schemas.microsoft.com/office/drawing/2014/main" val="2417466201"/>
                    </a:ext>
                  </a:extLst>
                </a:gridCol>
                <a:gridCol w="1815548">
                  <a:extLst>
                    <a:ext uri="{9D8B030D-6E8A-4147-A177-3AD203B41FA5}">
                      <a16:colId xmlns:a16="http://schemas.microsoft.com/office/drawing/2014/main" val="2465589080"/>
                    </a:ext>
                  </a:extLst>
                </a:gridCol>
                <a:gridCol w="4303643">
                  <a:extLst>
                    <a:ext uri="{9D8B030D-6E8A-4147-A177-3AD203B41FA5}">
                      <a16:colId xmlns:a16="http://schemas.microsoft.com/office/drawing/2014/main" val="1109353997"/>
                    </a:ext>
                  </a:extLst>
                </a:gridCol>
              </a:tblGrid>
              <a:tr h="1438401">
                <a:tc>
                  <a:txBody>
                    <a:bodyPr/>
                    <a:lstStyle/>
                    <a:p>
                      <a:r>
                        <a:rPr lang="en-IN" sz="2800" b="1" dirty="0">
                          <a:latin typeface="Times New Roman" panose="02020603050405020304" pitchFamily="18" charset="0"/>
                          <a:cs typeface="Times New Roman" panose="02020603050405020304" pitchFamily="18" charset="0"/>
                        </a:rPr>
                        <a:t>PROJECT GUIDE</a:t>
                      </a:r>
                    </a:p>
                  </a:txBody>
                  <a:tcPr/>
                </a:tc>
                <a:tc>
                  <a:txBody>
                    <a:bodyPr/>
                    <a:lstStyle/>
                    <a:p>
                      <a:r>
                        <a:rPr lang="en-IN" sz="2800" dirty="0">
                          <a:latin typeface="Times New Roman" panose="02020603050405020304" pitchFamily="18" charset="0"/>
                          <a:cs typeface="Times New Roman" panose="02020603050405020304" pitchFamily="18" charset="0"/>
                        </a:rPr>
                        <a:t>:</a:t>
                      </a:r>
                    </a:p>
                  </a:txBody>
                  <a:tcPr/>
                </a:tc>
                <a:tc>
                  <a:txBody>
                    <a:bodyPr/>
                    <a:lstStyle/>
                    <a:p>
                      <a:r>
                        <a:rPr lang="en-US" sz="3600" b="1" dirty="0">
                          <a:latin typeface="Times New Roman" panose="02020603050405020304" pitchFamily="18" charset="0"/>
                          <a:cs typeface="Times New Roman" panose="02020603050405020304" pitchFamily="18" charset="0"/>
                        </a:rPr>
                        <a:t>DR.P.ARJUN</a:t>
                      </a:r>
                      <a:r>
                        <a:rPr lang="en-US" sz="36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HOD of CSE dept , UCEV</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3600432"/>
                  </a:ext>
                </a:extLst>
              </a:tr>
              <a:tr h="1471221">
                <a:tc>
                  <a:txBody>
                    <a:bodyPr/>
                    <a:lstStyle/>
                    <a:p>
                      <a:r>
                        <a:rPr lang="en-IN" sz="2800" b="1" dirty="0">
                          <a:latin typeface="Times New Roman" panose="02020603050405020304" pitchFamily="18" charset="0"/>
                          <a:cs typeface="Times New Roman" panose="02020603050405020304" pitchFamily="18" charset="0"/>
                        </a:rPr>
                        <a:t>PROJECT MEMBERS</a:t>
                      </a:r>
                    </a:p>
                  </a:txBody>
                  <a:tcPr/>
                </a:tc>
                <a:tc>
                  <a:txBody>
                    <a:bodyPr/>
                    <a:lstStyle/>
                    <a:p>
                      <a:r>
                        <a:rPr lang="en-IN" sz="28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VIGNESH P</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3325922"/>
                  </a:ext>
                </a:extLst>
              </a:tr>
              <a:tr h="1625796">
                <a:tc>
                  <a:txBody>
                    <a:bodyPr/>
                    <a:lstStyle/>
                    <a:p>
                      <a:r>
                        <a:rPr lang="en-IN" sz="2800" b="1" dirty="0">
                          <a:latin typeface="Times New Roman" panose="02020603050405020304" pitchFamily="18" charset="0"/>
                          <a:cs typeface="Times New Roman" panose="02020603050405020304" pitchFamily="18" charset="0"/>
                        </a:rPr>
                        <a:t>PROJECT NAME</a:t>
                      </a:r>
                    </a:p>
                  </a:txBody>
                  <a:tcPr/>
                </a:tc>
                <a:tc>
                  <a:txBody>
                    <a:bodyPr/>
                    <a:lstStyle/>
                    <a:p>
                      <a:r>
                        <a:rPr lang="en-IN" sz="2800" dirty="0">
                          <a:latin typeface="Times New Roman" panose="02020603050405020304" pitchFamily="18" charset="0"/>
                          <a:cs typeface="Times New Roman" panose="02020603050405020304" pitchFamily="18" charset="0"/>
                        </a:rPr>
                        <a:t>:</a:t>
                      </a:r>
                    </a:p>
                  </a:txBody>
                  <a:tcPr/>
                </a:tc>
                <a:tc>
                  <a:txBody>
                    <a:bodyPr/>
                    <a:lstStyle/>
                    <a:p>
                      <a:r>
                        <a:rPr lang="en-IN" sz="2800" dirty="0">
                          <a:latin typeface="Times New Roman" panose="02020603050405020304" pitchFamily="18" charset="0"/>
                          <a:cs typeface="Times New Roman" panose="02020603050405020304" pitchFamily="18" charset="0"/>
                        </a:rPr>
                        <a:t>POTHOLE DETECTION FOR VISUALLY IMPAIRED USING YOLO</a:t>
                      </a:r>
                    </a:p>
                  </a:txBody>
                  <a:tcPr/>
                </a:tc>
                <a:extLst>
                  <a:ext uri="{0D108BD9-81ED-4DB2-BD59-A6C34878D82A}">
                    <a16:rowId xmlns:a16="http://schemas.microsoft.com/office/drawing/2014/main" val="3210406843"/>
                  </a:ext>
                </a:extLst>
              </a:tr>
            </a:tbl>
          </a:graphicData>
        </a:graphic>
      </p:graphicFrame>
      <p:sp>
        <p:nvSpPr>
          <p:cNvPr id="8" name="TextBox 7">
            <a:extLst>
              <a:ext uri="{FF2B5EF4-FFF2-40B4-BE49-F238E27FC236}">
                <a16:creationId xmlns:a16="http://schemas.microsoft.com/office/drawing/2014/main" id="{FE9BDB4C-8EA7-47EB-AA07-9101C7525DBB}"/>
              </a:ext>
            </a:extLst>
          </p:cNvPr>
          <p:cNvSpPr txBox="1"/>
          <p:nvPr/>
        </p:nvSpPr>
        <p:spPr>
          <a:xfrm>
            <a:off x="212035" y="6493565"/>
            <a:ext cx="2055691"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BATCH INFORMATION</a:t>
            </a:r>
          </a:p>
        </p:txBody>
      </p:sp>
    </p:spTree>
    <p:extLst>
      <p:ext uri="{BB962C8B-B14F-4D97-AF65-F5344CB8AC3E}">
        <p14:creationId xmlns:p14="http://schemas.microsoft.com/office/powerpoint/2010/main" val="185200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A55B-CEAE-421E-B406-B3B636EA574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C2B55B8-F268-4823-9D70-A9139AF51872}"/>
              </a:ext>
            </a:extLst>
          </p:cNvPr>
          <p:cNvSpPr>
            <a:spLocks noGrp="1"/>
          </p:cNvSpPr>
          <p:nvPr>
            <p:ph idx="1"/>
          </p:nvPr>
        </p:nvSpPr>
        <p:spPr/>
        <p:txBody>
          <a:bodyPr>
            <a:normAutofit/>
          </a:bodyPr>
          <a:lstStyle/>
          <a:p>
            <a:pPr marL="0" indent="0" algn="just">
              <a:buNone/>
            </a:pPr>
            <a:r>
              <a:rPr lang="en-IN" sz="2400" dirty="0"/>
              <a:t>The visually impaired people facing many problem in day to day life. The path hole is the major problem in walking. So pothole detection plays a important role in visually impaired people. We proposed a solution that is in the form of Mobile phone app that detects pothole on the road surface especially Indian roads. The dataset used here was modified for Indian roads and visually impaired people. The Object detection algorithm used here was YOLO (You Only Look Once) which achieves faster detection of 45 frames per second. A single neural network predicts bounding boxes and class probabilities directly from full images in one evaluation. Since the whole detection pipeline is a single network, it can be optimized end-to-end directly on detection performance. </a:t>
            </a:r>
          </a:p>
          <a:p>
            <a:pPr marL="0" indent="0" algn="just">
              <a:buNone/>
            </a:pPr>
            <a:r>
              <a:rPr lang="en-IN" sz="1400" dirty="0">
                <a:solidFill>
                  <a:schemeClr val="bg1">
                    <a:lumMod val="65000"/>
                  </a:schemeClr>
                </a:solidFill>
              </a:rPr>
              <a:t>Conventions : YOLO - You Only Look Once, VI – Visually Impaired.</a:t>
            </a:r>
          </a:p>
          <a:p>
            <a:pPr marL="0" indent="0" algn="just">
              <a:buNone/>
            </a:pPr>
            <a:endParaRPr lang="en-IN" sz="2400" dirty="0"/>
          </a:p>
        </p:txBody>
      </p:sp>
      <p:sp>
        <p:nvSpPr>
          <p:cNvPr id="4" name="TextBox 3">
            <a:extLst>
              <a:ext uri="{FF2B5EF4-FFF2-40B4-BE49-F238E27FC236}">
                <a16:creationId xmlns:a16="http://schemas.microsoft.com/office/drawing/2014/main" id="{90DFF6FF-FDAB-4A8C-9ED2-68B7B650504F}"/>
              </a:ext>
            </a:extLst>
          </p:cNvPr>
          <p:cNvSpPr txBox="1"/>
          <p:nvPr/>
        </p:nvSpPr>
        <p:spPr>
          <a:xfrm>
            <a:off x="212035" y="6493565"/>
            <a:ext cx="1122423"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18772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FF0A-4059-4D67-8F42-7A5737549131}"/>
              </a:ext>
            </a:extLst>
          </p:cNvPr>
          <p:cNvSpPr>
            <a:spLocks noGrp="1"/>
          </p:cNvSpPr>
          <p:nvPr>
            <p:ph type="title"/>
          </p:nvPr>
        </p:nvSpPr>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F360BFCF-9C76-4D82-BDF6-C6B3E2243A2E}"/>
              </a:ext>
            </a:extLst>
          </p:cNvPr>
          <p:cNvSpPr>
            <a:spLocks noGrp="1"/>
          </p:cNvSpPr>
          <p:nvPr>
            <p:ph idx="1"/>
          </p:nvPr>
        </p:nvSpPr>
        <p:spPr/>
        <p:txBody>
          <a:bodyPr>
            <a:normAutofit/>
          </a:bodyPr>
          <a:lstStyle/>
          <a:p>
            <a:pPr marL="0" indent="0" algn="just">
              <a:buNone/>
            </a:pPr>
            <a:r>
              <a:rPr lang="en-IN" sz="2400" dirty="0"/>
              <a:t>Humans can find the objects in the image at a glance, where they are and how they interact. Human visual system is fast, accurate and perform very complex task. Fast and accurate algorithms make computers to see the world like human. Current technologies have the capabilities to attend performance near to human. Although we are in development stage. But the problem with this systems they need heavy computational resources. An efficient algorithm might solve this problem. YOLO is one of the such algorithm that might solve this problem. The system proposed here might solve the problem of VI people. According to WHO nearly 285 million people are VI worldwide: 39 million are blind and 246 million have low vision (severe or moderate visual impairment). Blindness is the condition of lacking discernment because of physiological or neurological components. </a:t>
            </a:r>
          </a:p>
        </p:txBody>
      </p:sp>
      <p:sp>
        <p:nvSpPr>
          <p:cNvPr id="4" name="TextBox 3">
            <a:extLst>
              <a:ext uri="{FF2B5EF4-FFF2-40B4-BE49-F238E27FC236}">
                <a16:creationId xmlns:a16="http://schemas.microsoft.com/office/drawing/2014/main" id="{93514E32-E8AB-4166-8404-38AB997EC299}"/>
              </a:ext>
            </a:extLst>
          </p:cNvPr>
          <p:cNvSpPr txBox="1"/>
          <p:nvPr/>
        </p:nvSpPr>
        <p:spPr>
          <a:xfrm>
            <a:off x="212035" y="6493565"/>
            <a:ext cx="1540806"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09137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47EF-AF58-4FEC-9266-97460C38E080}"/>
              </a:ext>
            </a:extLst>
          </p:cNvPr>
          <p:cNvSpPr>
            <a:spLocks noGrp="1"/>
          </p:cNvSpPr>
          <p:nvPr>
            <p:ph idx="1"/>
          </p:nvPr>
        </p:nvSpPr>
        <p:spPr>
          <a:xfrm>
            <a:off x="838200" y="1003989"/>
            <a:ext cx="10515600" cy="4720949"/>
          </a:xfrm>
        </p:spPr>
        <p:txBody>
          <a:bodyPr>
            <a:normAutofit/>
          </a:bodyPr>
          <a:lstStyle/>
          <a:p>
            <a:pPr marL="0" indent="0" algn="just">
              <a:buNone/>
            </a:pPr>
            <a:r>
              <a:rPr lang="en-IN" sz="2400" dirty="0"/>
              <a:t>They have difficulties in walking and navigation. Although many new technologies were developed but it remains a significant issue till now. Pothole in the roads is the main obstacle for the VI people to navigate them independently. The system proposed here might solve the problem of path hole specially for VI. The algorithm used here is YOLO (You Only Look Once). YOLO, a new approach to object detection. YOLO is extremely fast in object detection. YOLO is refreshingly simple. A single convolutional network simultaneously predicts multiple bounding boxes and class probabilities for those boxes. YOLO trains on full images and directly optimizes detection performance. The statements are : VI person navigation, Pothole detection, YOLO. Using these three, We develop a solution in remote manner. i.e. Creating an android app that detects pothole in roads and gives assistive audio output specially for VI people using YOLO algorithm.</a:t>
            </a:r>
          </a:p>
        </p:txBody>
      </p:sp>
      <p:sp>
        <p:nvSpPr>
          <p:cNvPr id="4" name="TextBox 3">
            <a:extLst>
              <a:ext uri="{FF2B5EF4-FFF2-40B4-BE49-F238E27FC236}">
                <a16:creationId xmlns:a16="http://schemas.microsoft.com/office/drawing/2014/main" id="{ECAF9271-D4EC-4EA0-955F-9345CF904851}"/>
              </a:ext>
            </a:extLst>
          </p:cNvPr>
          <p:cNvSpPr txBox="1"/>
          <p:nvPr/>
        </p:nvSpPr>
        <p:spPr>
          <a:xfrm>
            <a:off x="212035" y="6493565"/>
            <a:ext cx="1540806"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70997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D8A5-762A-491D-8FE0-4DAE3B977D95}"/>
              </a:ext>
            </a:extLst>
          </p:cNvPr>
          <p:cNvSpPr>
            <a:spLocks noGrp="1"/>
          </p:cNvSpPr>
          <p:nvPr>
            <p:ph type="title"/>
          </p:nvPr>
        </p:nvSpPr>
        <p:spPr>
          <a:xfrm>
            <a:off x="838199" y="232603"/>
            <a:ext cx="10515600" cy="1325563"/>
          </a:xfrm>
        </p:spPr>
        <p:txBody>
          <a:bodyPr>
            <a:normAutofit/>
          </a:bodyPr>
          <a:lstStyle/>
          <a:p>
            <a:r>
              <a:rPr lang="en-IN" sz="4000" b="1" dirty="0"/>
              <a:t>LITERATURE SURVEY</a:t>
            </a:r>
          </a:p>
        </p:txBody>
      </p:sp>
      <p:graphicFrame>
        <p:nvGraphicFramePr>
          <p:cNvPr id="4" name="Content Placeholder 3">
            <a:extLst>
              <a:ext uri="{FF2B5EF4-FFF2-40B4-BE49-F238E27FC236}">
                <a16:creationId xmlns:a16="http://schemas.microsoft.com/office/drawing/2014/main" id="{41B7AB6A-D844-4FD0-87D5-A127A42E9B61}"/>
              </a:ext>
            </a:extLst>
          </p:cNvPr>
          <p:cNvGraphicFramePr>
            <a:graphicFrameLocks noGrp="1"/>
          </p:cNvGraphicFramePr>
          <p:nvPr>
            <p:ph idx="1"/>
            <p:extLst>
              <p:ext uri="{D42A27DB-BD31-4B8C-83A1-F6EECF244321}">
                <p14:modId xmlns:p14="http://schemas.microsoft.com/office/powerpoint/2010/main" val="882727780"/>
              </p:ext>
            </p:extLst>
          </p:nvPr>
        </p:nvGraphicFramePr>
        <p:xfrm>
          <a:off x="724727" y="1325218"/>
          <a:ext cx="10742543" cy="4783966"/>
        </p:xfrm>
        <a:graphic>
          <a:graphicData uri="http://schemas.openxmlformats.org/drawingml/2006/table">
            <a:tbl>
              <a:tblPr firstRow="1" bandRow="1">
                <a:tableStyleId>{5940675A-B579-460E-94D1-54222C63F5DA}</a:tableStyleId>
              </a:tblPr>
              <a:tblGrid>
                <a:gridCol w="1862113">
                  <a:extLst>
                    <a:ext uri="{9D8B030D-6E8A-4147-A177-3AD203B41FA5}">
                      <a16:colId xmlns:a16="http://schemas.microsoft.com/office/drawing/2014/main" val="504417976"/>
                    </a:ext>
                  </a:extLst>
                </a:gridCol>
                <a:gridCol w="2236951">
                  <a:extLst>
                    <a:ext uri="{9D8B030D-6E8A-4147-A177-3AD203B41FA5}">
                      <a16:colId xmlns:a16="http://schemas.microsoft.com/office/drawing/2014/main" val="2510893265"/>
                    </a:ext>
                  </a:extLst>
                </a:gridCol>
                <a:gridCol w="1232452">
                  <a:extLst>
                    <a:ext uri="{9D8B030D-6E8A-4147-A177-3AD203B41FA5}">
                      <a16:colId xmlns:a16="http://schemas.microsoft.com/office/drawing/2014/main" val="3189050251"/>
                    </a:ext>
                  </a:extLst>
                </a:gridCol>
                <a:gridCol w="1916242">
                  <a:extLst>
                    <a:ext uri="{9D8B030D-6E8A-4147-A177-3AD203B41FA5}">
                      <a16:colId xmlns:a16="http://schemas.microsoft.com/office/drawing/2014/main" val="2369240798"/>
                    </a:ext>
                  </a:extLst>
                </a:gridCol>
                <a:gridCol w="1897776">
                  <a:extLst>
                    <a:ext uri="{9D8B030D-6E8A-4147-A177-3AD203B41FA5}">
                      <a16:colId xmlns:a16="http://schemas.microsoft.com/office/drawing/2014/main" val="3441456932"/>
                    </a:ext>
                  </a:extLst>
                </a:gridCol>
                <a:gridCol w="1597009">
                  <a:extLst>
                    <a:ext uri="{9D8B030D-6E8A-4147-A177-3AD203B41FA5}">
                      <a16:colId xmlns:a16="http://schemas.microsoft.com/office/drawing/2014/main" val="2484472311"/>
                    </a:ext>
                  </a:extLst>
                </a:gridCol>
              </a:tblGrid>
              <a:tr h="4800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TITLE</a:t>
                      </a:r>
                    </a:p>
                  </a:txBody>
                  <a:tcPr anchor="ctr"/>
                </a:tc>
                <a:tc>
                  <a:txBody>
                    <a:bodyPr/>
                    <a:lstStyle/>
                    <a:p>
                      <a:pPr algn="ctr"/>
                      <a:r>
                        <a:rPr lang="en-IN" b="1" dirty="0"/>
                        <a:t>AUTHOR</a:t>
                      </a:r>
                    </a:p>
                  </a:txBody>
                  <a:tcPr anchor="ctr"/>
                </a:tc>
                <a:tc>
                  <a:txBody>
                    <a:bodyPr/>
                    <a:lstStyle/>
                    <a:p>
                      <a:pPr algn="ctr"/>
                      <a:r>
                        <a:rPr lang="en-IN" b="1" dirty="0"/>
                        <a:t>YEAR</a:t>
                      </a:r>
                    </a:p>
                  </a:txBody>
                  <a:tcPr anchor="ctr"/>
                </a:tc>
                <a:tc>
                  <a:txBody>
                    <a:bodyPr/>
                    <a:lstStyle/>
                    <a:p>
                      <a:pPr algn="ctr"/>
                      <a:r>
                        <a:rPr lang="en-IN" b="1" dirty="0"/>
                        <a:t>PUBLICATION</a:t>
                      </a:r>
                    </a:p>
                  </a:txBody>
                  <a:tcPr anchor="ctr"/>
                </a:tc>
                <a:tc>
                  <a:txBody>
                    <a:bodyPr/>
                    <a:lstStyle/>
                    <a:p>
                      <a:pPr algn="ctr"/>
                      <a:r>
                        <a:rPr lang="en-IN" b="1" dirty="0"/>
                        <a:t>MERITS</a:t>
                      </a:r>
                    </a:p>
                  </a:txBody>
                  <a:tcPr anchor="ctr"/>
                </a:tc>
                <a:tc>
                  <a:txBody>
                    <a:bodyPr/>
                    <a:lstStyle/>
                    <a:p>
                      <a:pPr algn="ctr"/>
                      <a:r>
                        <a:rPr lang="en-IN" b="1" dirty="0"/>
                        <a:t>DEMERITS</a:t>
                      </a:r>
                    </a:p>
                  </a:txBody>
                  <a:tcPr anchor="ctr"/>
                </a:tc>
                <a:extLst>
                  <a:ext uri="{0D108BD9-81ED-4DB2-BD59-A6C34878D82A}">
                    <a16:rowId xmlns:a16="http://schemas.microsoft.com/office/drawing/2014/main" val="401061259"/>
                  </a:ext>
                </a:extLst>
              </a:tr>
              <a:tr h="1195700">
                <a:tc>
                  <a:txBody>
                    <a:bodyPr/>
                    <a:lstStyle/>
                    <a:p>
                      <a:pPr algn="ctr"/>
                      <a:r>
                        <a:rPr lang="en-IN" dirty="0"/>
                        <a:t>You Only Look Once: Unified, Real-Time Object Detection</a:t>
                      </a:r>
                    </a:p>
                  </a:txBody>
                  <a:tcPr anchor="ctr"/>
                </a:tc>
                <a:tc>
                  <a:txBody>
                    <a:bodyPr/>
                    <a:lstStyle/>
                    <a:p>
                      <a:pPr algn="ctr"/>
                      <a:r>
                        <a:rPr lang="en-IN" dirty="0"/>
                        <a:t>Joseph Redmon, </a:t>
                      </a:r>
                    </a:p>
                    <a:p>
                      <a:pPr algn="ctr"/>
                      <a:r>
                        <a:rPr lang="en-IN" dirty="0"/>
                        <a:t>Santosh Divvala, </a:t>
                      </a:r>
                    </a:p>
                    <a:p>
                      <a:pPr algn="ctr"/>
                      <a:r>
                        <a:rPr lang="en-IN" dirty="0"/>
                        <a:t>Ross Girshick, </a:t>
                      </a:r>
                    </a:p>
                    <a:p>
                      <a:pPr algn="ctr"/>
                      <a:r>
                        <a:rPr lang="en-IN" dirty="0"/>
                        <a:t>Ali Farhadi</a:t>
                      </a:r>
                    </a:p>
                  </a:txBody>
                  <a:tcPr anchor="ctr"/>
                </a:tc>
                <a:tc>
                  <a:txBody>
                    <a:bodyPr/>
                    <a:lstStyle/>
                    <a:p>
                      <a:pPr algn="ctr"/>
                      <a:r>
                        <a:rPr lang="en-IN" dirty="0"/>
                        <a:t>2016</a:t>
                      </a:r>
                    </a:p>
                  </a:txBody>
                  <a:tcPr anchor="ctr"/>
                </a:tc>
                <a:tc>
                  <a:txBody>
                    <a:bodyPr/>
                    <a:lstStyle/>
                    <a:p>
                      <a:pPr algn="ctr"/>
                      <a:r>
                        <a:rPr lang="en-IN" dirty="0"/>
                        <a:t>IEEE</a:t>
                      </a:r>
                    </a:p>
                  </a:txBody>
                  <a:tcPr anchor="ctr"/>
                </a:tc>
                <a:tc>
                  <a:txBody>
                    <a:bodyPr/>
                    <a:lstStyle/>
                    <a:p>
                      <a:pPr algn="ctr"/>
                      <a:r>
                        <a:rPr lang="en-IN" dirty="0"/>
                        <a:t>It tells about base YOLO algorithm.</a:t>
                      </a:r>
                    </a:p>
                  </a:txBody>
                  <a:tcPr anchor="ctr"/>
                </a:tc>
                <a:tc>
                  <a:txBody>
                    <a:bodyPr/>
                    <a:lstStyle/>
                    <a:p>
                      <a:pPr algn="ctr"/>
                      <a:r>
                        <a:rPr lang="en-IN" dirty="0"/>
                        <a:t>It doesn’t tells about object detection for VI people.</a:t>
                      </a:r>
                    </a:p>
                  </a:txBody>
                  <a:tcPr anchor="ctr"/>
                </a:tc>
                <a:extLst>
                  <a:ext uri="{0D108BD9-81ED-4DB2-BD59-A6C34878D82A}">
                    <a16:rowId xmlns:a16="http://schemas.microsoft.com/office/drawing/2014/main" val="3314822913"/>
                  </a:ext>
                </a:extLst>
              </a:tr>
              <a:tr h="1471630">
                <a:tc>
                  <a:txBody>
                    <a:bodyPr/>
                    <a:lstStyle/>
                    <a:p>
                      <a:pPr algn="ctr"/>
                      <a:r>
                        <a:rPr lang="en-IN" dirty="0"/>
                        <a:t>Path Hole Detection to Assist the Visually Impaired People in Navigation</a:t>
                      </a:r>
                    </a:p>
                  </a:txBody>
                  <a:tcPr anchor="ctr"/>
                </a:tc>
                <a:tc>
                  <a:txBody>
                    <a:bodyPr/>
                    <a:lstStyle/>
                    <a:p>
                      <a:pPr algn="ctr"/>
                      <a:r>
                        <a:rPr lang="en-IN" dirty="0"/>
                        <a:t>Md. Milon Islam,  </a:t>
                      </a:r>
                    </a:p>
                    <a:p>
                      <a:pPr algn="ctr"/>
                      <a:r>
                        <a:rPr lang="en-IN" dirty="0"/>
                        <a:t>Muhammad Sheikh Sadi</a:t>
                      </a:r>
                    </a:p>
                  </a:txBody>
                  <a:tcPr anchor="ctr"/>
                </a:tc>
                <a:tc>
                  <a:txBody>
                    <a:bodyPr/>
                    <a:lstStyle/>
                    <a:p>
                      <a:pPr algn="ctr"/>
                      <a:r>
                        <a:rPr lang="en-IN" dirty="0"/>
                        <a:t>2018</a:t>
                      </a:r>
                    </a:p>
                  </a:txBody>
                  <a:tcPr anchor="ctr"/>
                </a:tc>
                <a:tc>
                  <a:txBody>
                    <a:bodyPr/>
                    <a:lstStyle/>
                    <a:p>
                      <a:pPr algn="ctr"/>
                      <a:r>
                        <a:rPr lang="en-IN" dirty="0"/>
                        <a:t>IEEE</a:t>
                      </a:r>
                    </a:p>
                  </a:txBody>
                  <a:tcPr anchor="ctr"/>
                </a:tc>
                <a:tc>
                  <a:txBody>
                    <a:bodyPr/>
                    <a:lstStyle/>
                    <a:p>
                      <a:pPr algn="ctr"/>
                      <a:r>
                        <a:rPr lang="en-IN" dirty="0"/>
                        <a:t>It tells about pothole detection for VI people.</a:t>
                      </a:r>
                    </a:p>
                  </a:txBody>
                  <a:tcPr anchor="ctr"/>
                </a:tc>
                <a:tc>
                  <a:txBody>
                    <a:bodyPr/>
                    <a:lstStyle/>
                    <a:p>
                      <a:pPr algn="ctr"/>
                      <a:r>
                        <a:rPr lang="en-IN" dirty="0"/>
                        <a:t>It doesn’t uses YOLO algorithm.</a:t>
                      </a:r>
                    </a:p>
                  </a:txBody>
                  <a:tcPr anchor="ctr"/>
                </a:tc>
                <a:extLst>
                  <a:ext uri="{0D108BD9-81ED-4DB2-BD59-A6C34878D82A}">
                    <a16:rowId xmlns:a16="http://schemas.microsoft.com/office/drawing/2014/main" val="1109058335"/>
                  </a:ext>
                </a:extLst>
              </a:tr>
              <a:tr h="1370896">
                <a:tc>
                  <a:txBody>
                    <a:bodyPr/>
                    <a:lstStyle/>
                    <a:p>
                      <a:pPr algn="ctr"/>
                      <a:r>
                        <a:rPr lang="en-IN" dirty="0"/>
                        <a:t>Pothole Detection System Using YOLO V4 Algorithm</a:t>
                      </a:r>
                    </a:p>
                  </a:txBody>
                  <a:tcPr anchor="ctr"/>
                </a:tc>
                <a:tc>
                  <a:txBody>
                    <a:bodyPr/>
                    <a:lstStyle/>
                    <a:p>
                      <a:pPr algn="ctr"/>
                      <a:r>
                        <a:rPr lang="en-IN" dirty="0"/>
                        <a:t>Kshitija Chavan, </a:t>
                      </a:r>
                    </a:p>
                    <a:p>
                      <a:pPr algn="ctr"/>
                      <a:r>
                        <a:rPr lang="en-IN" dirty="0"/>
                        <a:t>Chinmay Chawathe, </a:t>
                      </a:r>
                    </a:p>
                    <a:p>
                      <a:pPr algn="ctr"/>
                      <a:r>
                        <a:rPr lang="en-IN" dirty="0"/>
                        <a:t>Vatsal Dhabalia, </a:t>
                      </a:r>
                    </a:p>
                    <a:p>
                      <a:pPr algn="ctr"/>
                      <a:r>
                        <a:rPr lang="en-IN" dirty="0"/>
                        <a:t>Amruta Sankhe</a:t>
                      </a:r>
                    </a:p>
                  </a:txBody>
                  <a:tcPr anchor="ctr"/>
                </a:tc>
                <a:tc>
                  <a:txBody>
                    <a:bodyPr/>
                    <a:lstStyle/>
                    <a:p>
                      <a:pPr algn="ctr"/>
                      <a:r>
                        <a:rPr lang="en-IN" dirty="0"/>
                        <a:t>2022</a:t>
                      </a:r>
                    </a:p>
                  </a:txBody>
                  <a:tcPr anchor="ctr"/>
                </a:tc>
                <a:tc>
                  <a:txBody>
                    <a:bodyPr/>
                    <a:lstStyle/>
                    <a:p>
                      <a:pPr algn="ctr"/>
                      <a:r>
                        <a:rPr lang="en-IN" dirty="0"/>
                        <a:t>IRJET</a:t>
                      </a:r>
                    </a:p>
                  </a:txBody>
                  <a:tcPr anchor="ctr"/>
                </a:tc>
                <a:tc>
                  <a:txBody>
                    <a:bodyPr/>
                    <a:lstStyle/>
                    <a:p>
                      <a:pPr algn="ctr"/>
                      <a:r>
                        <a:rPr lang="en-IN" dirty="0"/>
                        <a:t>It tells about pothole detection using YOLO.</a:t>
                      </a:r>
                    </a:p>
                  </a:txBody>
                  <a:tcPr anchor="ctr"/>
                </a:tc>
                <a:tc>
                  <a:txBody>
                    <a:bodyPr/>
                    <a:lstStyle/>
                    <a:p>
                      <a:pPr algn="ctr"/>
                      <a:r>
                        <a:rPr lang="en-IN" dirty="0"/>
                        <a:t>It doesn’t tells anything about VI people</a:t>
                      </a:r>
                    </a:p>
                  </a:txBody>
                  <a:tcPr anchor="ctr"/>
                </a:tc>
                <a:extLst>
                  <a:ext uri="{0D108BD9-81ED-4DB2-BD59-A6C34878D82A}">
                    <a16:rowId xmlns:a16="http://schemas.microsoft.com/office/drawing/2014/main" val="2358247169"/>
                  </a:ext>
                </a:extLst>
              </a:tr>
            </a:tbl>
          </a:graphicData>
        </a:graphic>
      </p:graphicFrame>
      <p:sp>
        <p:nvSpPr>
          <p:cNvPr id="5" name="TextBox 4">
            <a:extLst>
              <a:ext uri="{FF2B5EF4-FFF2-40B4-BE49-F238E27FC236}">
                <a16:creationId xmlns:a16="http://schemas.microsoft.com/office/drawing/2014/main" id="{74C1C410-4E09-4878-BC8F-D54ED95A909E}"/>
              </a:ext>
            </a:extLst>
          </p:cNvPr>
          <p:cNvSpPr txBox="1"/>
          <p:nvPr/>
        </p:nvSpPr>
        <p:spPr>
          <a:xfrm>
            <a:off x="212035" y="6493565"/>
            <a:ext cx="2017925"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28676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FB44-6F7D-4E2C-B279-A4AFAF8CF89D}"/>
              </a:ext>
            </a:extLst>
          </p:cNvPr>
          <p:cNvSpPr>
            <a:spLocks noGrp="1"/>
          </p:cNvSpPr>
          <p:nvPr>
            <p:ph type="title"/>
          </p:nvPr>
        </p:nvSpPr>
        <p:spPr/>
        <p:txBody>
          <a:bodyPr>
            <a:normAutofit/>
          </a:bodyPr>
          <a:lstStyle/>
          <a:p>
            <a:r>
              <a:rPr lang="en-IN" sz="4000" b="1" dirty="0"/>
              <a:t>WORKING</a:t>
            </a:r>
          </a:p>
        </p:txBody>
      </p:sp>
      <p:pic>
        <p:nvPicPr>
          <p:cNvPr id="8" name="Content Placeholder 7">
            <a:extLst>
              <a:ext uri="{FF2B5EF4-FFF2-40B4-BE49-F238E27FC236}">
                <a16:creationId xmlns:a16="http://schemas.microsoft.com/office/drawing/2014/main" id="{33510503-BC2E-4E62-BC93-D44F3FCF8EE1}"/>
              </a:ext>
            </a:extLst>
          </p:cNvPr>
          <p:cNvPicPr>
            <a:picLocks noGrp="1" noChangeAspect="1"/>
          </p:cNvPicPr>
          <p:nvPr>
            <p:ph idx="1"/>
          </p:nvPr>
        </p:nvPicPr>
        <p:blipFill rotWithShape="1">
          <a:blip r:embed="rId2"/>
          <a:srcRect l="6165" t="17433" r="5310" b="13433"/>
          <a:stretch/>
        </p:blipFill>
        <p:spPr>
          <a:xfrm>
            <a:off x="1493206" y="2001080"/>
            <a:ext cx="9205587" cy="4041912"/>
          </a:xfrm>
          <a:prstGeom prst="rect">
            <a:avLst/>
          </a:prstGeom>
        </p:spPr>
      </p:pic>
      <p:sp>
        <p:nvSpPr>
          <p:cNvPr id="4" name="TextBox 3">
            <a:extLst>
              <a:ext uri="{FF2B5EF4-FFF2-40B4-BE49-F238E27FC236}">
                <a16:creationId xmlns:a16="http://schemas.microsoft.com/office/drawing/2014/main" id="{9F8BA995-B66B-4840-B2BF-7591556B58C9}"/>
              </a:ext>
            </a:extLst>
          </p:cNvPr>
          <p:cNvSpPr txBox="1"/>
          <p:nvPr/>
        </p:nvSpPr>
        <p:spPr>
          <a:xfrm>
            <a:off x="212035" y="6493565"/>
            <a:ext cx="1053494"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120692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47EF-AF58-4FEC-9266-97460C38E080}"/>
              </a:ext>
            </a:extLst>
          </p:cNvPr>
          <p:cNvSpPr>
            <a:spLocks noGrp="1"/>
          </p:cNvSpPr>
          <p:nvPr>
            <p:ph idx="1"/>
          </p:nvPr>
        </p:nvSpPr>
        <p:spPr>
          <a:xfrm>
            <a:off x="838200" y="1003989"/>
            <a:ext cx="10515600" cy="4720949"/>
          </a:xfrm>
        </p:spPr>
        <p:txBody>
          <a:bodyPr>
            <a:normAutofit/>
          </a:bodyPr>
          <a:lstStyle/>
          <a:p>
            <a:pPr marL="0" indent="0" algn="just">
              <a:buNone/>
            </a:pPr>
            <a:r>
              <a:rPr lang="en-IN" sz="2400" dirty="0"/>
              <a:t>The VI person is provided with android app on the mobile phone. The app in the mobile phone access the camera and get live video feedback. The system starts scanning for pothole from the video using YOLO algorithm. If it encounters any pothole, It gives audio output like “Whoa !!! be careful there is a pothole in front”.</a:t>
            </a:r>
          </a:p>
          <a:p>
            <a:pPr marL="0" indent="0" algn="just">
              <a:buNone/>
            </a:pPr>
            <a:r>
              <a:rPr lang="en-IN" sz="2400" dirty="0"/>
              <a:t>The System is connected with Google Text to speech Engine. YOLO algorithm find the pothole and sends it to a python script with damage score. Based on the severity of pothole, the python script generate a text message. That message is read loudly by Gtts System.</a:t>
            </a:r>
          </a:p>
        </p:txBody>
      </p:sp>
      <p:sp>
        <p:nvSpPr>
          <p:cNvPr id="4" name="TextBox 3">
            <a:extLst>
              <a:ext uri="{FF2B5EF4-FFF2-40B4-BE49-F238E27FC236}">
                <a16:creationId xmlns:a16="http://schemas.microsoft.com/office/drawing/2014/main" id="{ECAF9271-D4EC-4EA0-955F-9345CF904851}"/>
              </a:ext>
            </a:extLst>
          </p:cNvPr>
          <p:cNvSpPr txBox="1"/>
          <p:nvPr/>
        </p:nvSpPr>
        <p:spPr>
          <a:xfrm>
            <a:off x="212035" y="6493565"/>
            <a:ext cx="1053494"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166185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1F8EC7-92FC-435A-A3C9-7F57A2D032BC}"/>
              </a:ext>
            </a:extLst>
          </p:cNvPr>
          <p:cNvPicPr>
            <a:picLocks noGrp="1" noChangeAspect="1"/>
          </p:cNvPicPr>
          <p:nvPr>
            <p:ph idx="1"/>
          </p:nvPr>
        </p:nvPicPr>
        <p:blipFill>
          <a:blip r:embed="rId2"/>
          <a:stretch>
            <a:fillRect/>
          </a:stretch>
        </p:blipFill>
        <p:spPr>
          <a:xfrm>
            <a:off x="7500732" y="734351"/>
            <a:ext cx="2978024" cy="5389298"/>
          </a:xfrm>
          <a:prstGeom prst="rect">
            <a:avLst/>
          </a:prstGeom>
        </p:spPr>
      </p:pic>
      <p:sp>
        <p:nvSpPr>
          <p:cNvPr id="5" name="TextBox 4">
            <a:extLst>
              <a:ext uri="{FF2B5EF4-FFF2-40B4-BE49-F238E27FC236}">
                <a16:creationId xmlns:a16="http://schemas.microsoft.com/office/drawing/2014/main" id="{79B1314C-549E-4117-92E2-DB08AACBE804}"/>
              </a:ext>
            </a:extLst>
          </p:cNvPr>
          <p:cNvSpPr txBox="1"/>
          <p:nvPr/>
        </p:nvSpPr>
        <p:spPr>
          <a:xfrm>
            <a:off x="1311965" y="3075057"/>
            <a:ext cx="3986989" cy="707886"/>
          </a:xfrm>
          <a:prstGeom prst="rect">
            <a:avLst/>
          </a:prstGeom>
          <a:noFill/>
        </p:spPr>
        <p:txBody>
          <a:bodyPr wrap="none" rtlCol="0">
            <a:spAutoFit/>
          </a:bodyPr>
          <a:lstStyle/>
          <a:p>
            <a:r>
              <a:rPr lang="en-IN" sz="4000" b="1" dirty="0"/>
              <a:t>SYSTEM FLOW</a:t>
            </a:r>
          </a:p>
        </p:txBody>
      </p:sp>
      <p:sp>
        <p:nvSpPr>
          <p:cNvPr id="6" name="TextBox 5">
            <a:extLst>
              <a:ext uri="{FF2B5EF4-FFF2-40B4-BE49-F238E27FC236}">
                <a16:creationId xmlns:a16="http://schemas.microsoft.com/office/drawing/2014/main" id="{BB48E5CA-C9EE-459B-A39A-49C615185C2F}"/>
              </a:ext>
            </a:extLst>
          </p:cNvPr>
          <p:cNvSpPr txBox="1"/>
          <p:nvPr/>
        </p:nvSpPr>
        <p:spPr>
          <a:xfrm>
            <a:off x="212035" y="6493565"/>
            <a:ext cx="1431289" cy="307777"/>
          </a:xfrm>
          <a:prstGeom prst="rect">
            <a:avLst/>
          </a:prstGeom>
          <a:noFill/>
        </p:spPr>
        <p:txBody>
          <a:bodyPr wrap="non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SYSTEM FOLW</a:t>
            </a:r>
          </a:p>
        </p:txBody>
      </p:sp>
    </p:spTree>
    <p:extLst>
      <p:ext uri="{BB962C8B-B14F-4D97-AF65-F5344CB8AC3E}">
        <p14:creationId xmlns:p14="http://schemas.microsoft.com/office/powerpoint/2010/main" val="1557799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817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POTHOLE DETECTION  FOR  VISUALLY IMPAIRED  USING YOLO</vt:lpstr>
      <vt:lpstr>BATCH INFORMATION</vt:lpstr>
      <vt:lpstr>ABSTRACT</vt:lpstr>
      <vt:lpstr>INTRODUCTION</vt:lpstr>
      <vt:lpstr>PowerPoint Presentation</vt:lpstr>
      <vt:lpstr>LITERATURE SURVEY</vt:lpstr>
      <vt:lpstr>WORKING</vt:lpstr>
      <vt:lpstr>PowerPoint Presentation</vt:lpstr>
      <vt:lpstr>PowerPoint Presentation</vt:lpstr>
      <vt:lpstr>SYSTEM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dc:creator>Balaji</dc:creator>
  <cp:lastModifiedBy>Balaji</cp:lastModifiedBy>
  <cp:revision>30</cp:revision>
  <dcterms:created xsi:type="dcterms:W3CDTF">2022-05-06T23:58:31Z</dcterms:created>
  <dcterms:modified xsi:type="dcterms:W3CDTF">2022-05-10T04:10:08Z</dcterms:modified>
</cp:coreProperties>
</file>